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heme/theme3.xml" ContentType="application/vnd.openxmlformats-officedocument.them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1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2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3.xml" ContentType="application/vnd.openxmlformats-officedocument.presentationml.notesSlide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notesSlides/notesSlide4.xml" ContentType="application/vnd.openxmlformats-officedocument.presentationml.notesSlide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5.xml" ContentType="application/vnd.openxmlformats-officedocument.presentationml.notesSlide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notesSlides/notesSlide6.xml" ContentType="application/vnd.openxmlformats-officedocument.presentationml.notesSlid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notesSlides/notesSlide7.xml" ContentType="application/vnd.openxmlformats-officedocument.presentationml.notesSlid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notesSlides/notesSlide8.xml" ContentType="application/vnd.openxmlformats-officedocument.presentationml.notesSlide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notesSlides/notesSlide9.xml" ContentType="application/vnd.openxmlformats-officedocument.presentationml.notesSlide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notesSlides/notesSlide10.xml" ContentType="application/vnd.openxmlformats-officedocument.presentationml.notesSlide+xml"/>
  <Override PartName="/ppt/tags/tag70.xml" ContentType="application/vnd.openxmlformats-officedocument.presentationml.tags+xml"/>
  <Override PartName="/ppt/notesSlides/notesSlide11.xml" ContentType="application/vnd.openxmlformats-officedocument.presentationml.notesSlide+xml"/>
  <Override PartName="/ppt/tags/tag71.xml" ContentType="application/vnd.openxmlformats-officedocument.presentationml.tags+xml"/>
  <Override PartName="/ppt/notesSlides/notesSlide12.xml" ContentType="application/vnd.openxmlformats-officedocument.presentationml.notesSlide+xml"/>
  <Override PartName="/ppt/tags/tag72.xml" ContentType="application/vnd.openxmlformats-officedocument.presentationml.tags+xml"/>
  <Override PartName="/ppt/notesSlides/notesSlide13.xml" ContentType="application/vnd.openxmlformats-officedocument.presentationml.notesSlid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notesSlides/notesSlide16.xml" ContentType="application/vnd.openxmlformats-officedocument.presentationml.notesSlide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notesSlides/notesSlide17.xml" ContentType="application/vnd.openxmlformats-officedocument.presentationml.notesSlide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notesSlides/notesSlide18.xml" ContentType="application/vnd.openxmlformats-officedocument.presentationml.notesSlide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5"/>
    <p:sldMasterId id="2147483663" r:id="rId6"/>
  </p:sldMasterIdLst>
  <p:notesMasterIdLst>
    <p:notesMasterId r:id="rId28"/>
  </p:notesMasterIdLst>
  <p:sldIdLst>
    <p:sldId id="373" r:id="rId7"/>
    <p:sldId id="401" r:id="rId8"/>
    <p:sldId id="417" r:id="rId9"/>
    <p:sldId id="376" r:id="rId10"/>
    <p:sldId id="397" r:id="rId11"/>
    <p:sldId id="380" r:id="rId12"/>
    <p:sldId id="399" r:id="rId13"/>
    <p:sldId id="426" r:id="rId14"/>
    <p:sldId id="479" r:id="rId15"/>
    <p:sldId id="419" r:id="rId16"/>
    <p:sldId id="425" r:id="rId17"/>
    <p:sldId id="346" r:id="rId18"/>
    <p:sldId id="480" r:id="rId19"/>
    <p:sldId id="489" r:id="rId20"/>
    <p:sldId id="357" r:id="rId21"/>
    <p:sldId id="424" r:id="rId22"/>
    <p:sldId id="372" r:id="rId23"/>
    <p:sldId id="348" r:id="rId24"/>
    <p:sldId id="377" r:id="rId25"/>
    <p:sldId id="394" r:id="rId26"/>
    <p:sldId id="400" r:id="rId27"/>
  </p:sldIdLst>
  <p:sldSz cx="12192000" cy="6858000"/>
  <p:notesSz cx="6858000" cy="9926638"/>
  <p:custDataLst>
    <p:tags r:id="rId29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iexinger Andreas (CC/PRM-PE-ADDA)" initials="RA(" lastIdx="1" clrIdx="0">
    <p:extLst>
      <p:ext uri="{19B8F6BF-5375-455C-9EA6-DF929625EA0E}">
        <p15:presenceInfo xmlns:p15="http://schemas.microsoft.com/office/powerpoint/2012/main" userId="Riexinger Andreas (CC/PRM-PE-ADDA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D579"/>
    <a:srgbClr val="A8C7D4"/>
    <a:srgbClr val="005A82"/>
    <a:srgbClr val="DBE8ED"/>
    <a:srgbClr val="FCA2EB"/>
    <a:srgbClr val="F1F1F1"/>
    <a:srgbClr val="00A4C1"/>
    <a:srgbClr val="4788A5"/>
    <a:srgbClr val="B0DC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35" autoAdjust="0"/>
    <p:restoredTop sz="92099" autoAdjust="0"/>
  </p:normalViewPr>
  <p:slideViewPr>
    <p:cSldViewPr snapToGrid="0" snapToObjects="1" showGuides="1">
      <p:cViewPr varScale="1">
        <p:scale>
          <a:sx n="96" d="100"/>
          <a:sy n="96" d="100"/>
        </p:scale>
        <p:origin x="1014" y="90"/>
      </p:cViewPr>
      <p:guideLst/>
    </p:cSldViewPr>
  </p:slideViewPr>
  <p:outlineViewPr>
    <p:cViewPr>
      <p:scale>
        <a:sx n="33" d="100"/>
        <a:sy n="33" d="100"/>
      </p:scale>
      <p:origin x="0" y="-356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50" d="100"/>
          <a:sy n="50" d="100"/>
        </p:scale>
        <p:origin x="2628" y="36"/>
      </p:cViewPr>
      <p:guideLst>
        <p:guide orient="horz" pos="3126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commentAuthors" Target="commentAuthors.xml"/><Relationship Id="rId8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7DD6A6-1D55-4C54-9114-E6E121070B4D}" type="datetimeFigureOut">
              <a:rPr lang="de-DE" smtClean="0"/>
              <a:t>31.08.2021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52438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777194"/>
            <a:ext cx="548640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71800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>
              <a:defRPr sz="1200"/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9428584"/>
            <a:ext cx="2971800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762BA-8904-410A-B3EF-46C68FD71653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45481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/>
              <a:t>xcelerate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762BA-8904-410A-B3EF-46C68FD71653}" type="slidenum">
              <a:rPr lang="de-DE" smtClean="0"/>
              <a:t>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759250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762BA-8904-410A-B3EF-46C68FD71653}" type="slidenum">
              <a:rPr lang="de-DE" smtClean="0"/>
              <a:t>12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901042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D762BA-8904-410A-B3EF-46C68FD71653}" type="slidenum">
              <a:rPr lang="de-DE" smtClean="0"/>
              <a:t>13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213408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en-US" dirty="0"/>
              <a:t>To provide more insights into the work of OpenADx, we are developing a program plan with our goals.</a:t>
            </a:r>
          </a:p>
          <a:p>
            <a:r>
              <a:rPr lang="en-US" dirty="0"/>
              <a:t>A roadmap will also follow.</a:t>
            </a:r>
          </a:p>
          <a:p>
            <a:r>
              <a:rPr lang="en-US" dirty="0"/>
              <a:t>We started to build a co-simulation demonstrator to showcase our work and to provide a playground for our solutions.</a:t>
            </a:r>
          </a:p>
          <a:p>
            <a:r>
              <a:rPr lang="en-US" dirty="0"/>
              <a:t>In an early stage, we started to build a workplace based on Eclipse Theia which is very similar to Visual Studio Code.</a:t>
            </a:r>
          </a:p>
          <a:p>
            <a:pPr marL="0" indent="0">
              <a:buFontTx/>
              <a:buNone/>
            </a:pPr>
            <a:endParaRPr lang="en-US" dirty="0"/>
          </a:p>
          <a:p>
            <a:pPr marL="0" indent="0">
              <a:buFontTx/>
              <a:buNone/>
            </a:pPr>
            <a:r>
              <a:rPr lang="en-US" dirty="0"/>
              <a:t>- click -</a:t>
            </a:r>
          </a:p>
          <a:p>
            <a:pPr marL="0" indent="0">
              <a:buFontTx/>
              <a:buNone/>
            </a:pPr>
            <a:endParaRPr lang="en-US" dirty="0"/>
          </a:p>
          <a:p>
            <a:pPr marL="158750" indent="0">
              <a:buNone/>
            </a:pPr>
            <a:r>
              <a:rPr lang="en-US" dirty="0"/>
              <a:t>What do you miss? What should we add from your point of view?</a:t>
            </a:r>
          </a:p>
          <a:p>
            <a:pPr marL="158750" indent="0">
              <a:buNone/>
            </a:pPr>
            <a:endParaRPr lang="en-US" dirty="0"/>
          </a:p>
          <a:p>
            <a:pPr marL="158750" indent="0">
              <a:buNone/>
            </a:pPr>
            <a:r>
              <a:rPr lang="en-US" dirty="0"/>
              <a:t>- click -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Please let me know! Or you can share your solution with us!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You can contact me directly or via the OpenADx mailing list.</a:t>
            </a:r>
          </a:p>
        </p:txBody>
      </p:sp>
    </p:spTree>
    <p:extLst>
      <p:ext uri="{BB962C8B-B14F-4D97-AF65-F5344CB8AC3E}">
        <p14:creationId xmlns:p14="http://schemas.microsoft.com/office/powerpoint/2010/main" val="5565448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762BA-8904-410A-B3EF-46C68FD71653}" type="slidenum">
              <a:rPr lang="de-DE" smtClean="0"/>
              <a:t>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613008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Find </a:t>
            </a:r>
            <a:r>
              <a:rPr lang="de-DE" dirty="0" err="1"/>
              <a:t>here</a:t>
            </a:r>
            <a:r>
              <a:rPr lang="de-DE" dirty="0"/>
              <a:t> </a:t>
            </a:r>
            <a:r>
              <a:rPr lang="de-DE" dirty="0" err="1"/>
              <a:t>most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links ….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762BA-8904-410A-B3EF-46C68FD71653}" type="slidenum">
              <a:rPr lang="de-DE" smtClean="0"/>
              <a:t>16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616799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D762BA-8904-410A-B3EF-46C68FD71653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8287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762BA-8904-410A-B3EF-46C68FD71653}" type="slidenum">
              <a:rPr lang="de-DE" smtClean="0"/>
              <a:t>18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515881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762BA-8904-410A-B3EF-46C68FD71653}" type="slidenum">
              <a:rPr lang="de-DE" smtClean="0"/>
              <a:t>19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933134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44484">
              <a:defRPr/>
            </a:pPr>
            <a:endParaRPr lang="de-DE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762BA-8904-410A-B3EF-46C68FD71653}" type="slidenum">
              <a:rPr lang="de-DE" smtClean="0"/>
              <a:t>20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076039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762BA-8904-410A-B3EF-46C68FD71653}" type="slidenum">
              <a:rPr lang="de-DE" smtClean="0"/>
              <a:t>21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995859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Looking around what is going on you maybe noticed that Open Source arrived in automotive now and that is really good, because some years ago, Open Source and automotive was a real no go!</a:t>
            </a:r>
          </a:p>
          <a:p>
            <a:endParaRPr lang="en-US" dirty="0"/>
          </a:p>
          <a:p>
            <a:r>
              <a:rPr lang="en-US" dirty="0"/>
              <a:t>Here you can see some examples:</a:t>
            </a:r>
          </a:p>
          <a:p>
            <a:pPr marL="171450" indent="-171450">
              <a:buFontTx/>
              <a:buChar char="-"/>
            </a:pPr>
            <a:r>
              <a:rPr lang="en-US" dirty="0"/>
              <a:t>Autonomy´s future is open source - click</a:t>
            </a:r>
          </a:p>
          <a:p>
            <a:pPr marL="171450" indent="-171450">
              <a:buFontTx/>
              <a:buChar char="-"/>
            </a:pPr>
            <a:r>
              <a:rPr lang="en-US" dirty="0"/>
              <a:t>The </a:t>
            </a:r>
            <a:r>
              <a:rPr lang="en-US" dirty="0" err="1"/>
              <a:t>Autoware</a:t>
            </a:r>
            <a:r>
              <a:rPr lang="en-US" dirty="0"/>
              <a:t> Foundation open sourced interfaces and tools - click</a:t>
            </a:r>
          </a:p>
          <a:p>
            <a:pPr marL="171450" indent="-171450">
              <a:buFontTx/>
              <a:buChar char="-"/>
            </a:pPr>
            <a:r>
              <a:rPr lang="en-US" dirty="0"/>
              <a:t>Uber open sourced AVS, an open source standard for autonomous vehicle visualization - click</a:t>
            </a:r>
          </a:p>
          <a:p>
            <a:pPr marL="171450" indent="-171450">
              <a:buFontTx/>
              <a:buChar char="-"/>
            </a:pPr>
            <a:r>
              <a:rPr lang="en-US" dirty="0"/>
              <a:t>CARLA, an open source simulator - click</a:t>
            </a:r>
          </a:p>
          <a:p>
            <a:pPr marL="171450" indent="-171450">
              <a:buFontTx/>
              <a:buChar char="-"/>
            </a:pPr>
            <a:r>
              <a:rPr lang="en-US" dirty="0"/>
              <a:t>CARMA from the US Department for Transportation, dealing with V2X communication - click</a:t>
            </a:r>
          </a:p>
          <a:p>
            <a:pPr marL="171450" indent="-171450">
              <a:buFontTx/>
              <a:buChar char="-"/>
            </a:pPr>
            <a:r>
              <a:rPr lang="en-US" dirty="0"/>
              <a:t>LG open sourced a simulator for the ROS framework - click</a:t>
            </a:r>
          </a:p>
          <a:p>
            <a:pPr marL="171450" indent="-171450">
              <a:buFontTx/>
              <a:buChar char="-"/>
            </a:pPr>
            <a:r>
              <a:rPr lang="en-US" dirty="0"/>
              <a:t>Tesla published code from their Model X and Model S - click</a:t>
            </a:r>
          </a:p>
          <a:p>
            <a:pPr marL="171450" indent="-171450">
              <a:buFontTx/>
              <a:buChar char="-"/>
            </a:pPr>
            <a:r>
              <a:rPr lang="en-US" dirty="0"/>
              <a:t>GM Cruise and Uber open sources a visualization tool - click</a:t>
            </a:r>
          </a:p>
          <a:p>
            <a:pPr marL="171450" indent="-171450">
              <a:buFontTx/>
              <a:buChar char="-"/>
            </a:pPr>
            <a:r>
              <a:rPr lang="en-US" dirty="0"/>
              <a:t>Continental published </a:t>
            </a:r>
            <a:r>
              <a:rPr lang="en-US" dirty="0" err="1"/>
              <a:t>eCAL</a:t>
            </a:r>
            <a:r>
              <a:rPr lang="en-US" dirty="0"/>
              <a:t>, an enhanced communication abstraction layer - click</a:t>
            </a:r>
          </a:p>
          <a:p>
            <a:pPr marL="171450" indent="-171450">
              <a:buFontTx/>
              <a:buChar char="-"/>
            </a:pPr>
            <a:r>
              <a:rPr lang="en-US" dirty="0"/>
              <a:t>Audi published an autonomous driving data set - click</a:t>
            </a:r>
          </a:p>
          <a:p>
            <a:pPr marL="171450" indent="-171450">
              <a:buFontTx/>
              <a:buChar char="-"/>
            </a:pPr>
            <a:r>
              <a:rPr lang="en-US" dirty="0"/>
              <a:t>Libraries for machine learning - click</a:t>
            </a:r>
          </a:p>
          <a:p>
            <a:pPr marL="171450" indent="-171450">
              <a:buFontTx/>
              <a:buChar char="-"/>
            </a:pPr>
            <a:r>
              <a:rPr lang="en-US" dirty="0"/>
              <a:t>And their Functional Engineering Platform for simulation and testing - click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762BA-8904-410A-B3EF-46C68FD71653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15874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As mentioned, developing autonomous driving functionalities needs a lot of tools.</a:t>
            </a:r>
          </a:p>
          <a:p>
            <a:r>
              <a:rPr lang="en-US" dirty="0"/>
              <a:t>Often, you choose best in class tools, which are not designed to work together with other tools from different tool vendors.</a:t>
            </a:r>
          </a:p>
          <a:p>
            <a:r>
              <a:rPr lang="en-US" dirty="0"/>
              <a:t>To make them work together, you have to build some connectors and every company is doing that by themselves.</a:t>
            </a:r>
          </a:p>
          <a:p>
            <a:r>
              <a:rPr lang="en-US" dirty="0"/>
              <a:t>This costs the a lot of time and money!</a:t>
            </a:r>
          </a:p>
          <a:p>
            <a:endParaRPr lang="en-US" dirty="0"/>
          </a:p>
          <a:p>
            <a:r>
              <a:rPr lang="en-US" dirty="0"/>
              <a:t>Therefore, we initiated OpenADx to mitigate this problem and to</a:t>
            </a:r>
          </a:p>
          <a:p>
            <a:pPr marL="171450" indent="-171450">
              <a:buFontTx/>
              <a:buChar char="-"/>
            </a:pPr>
            <a:r>
              <a:rPr lang="en-US" dirty="0"/>
              <a:t>Accelerate time to market</a:t>
            </a:r>
          </a:p>
          <a:p>
            <a:pPr marL="171450" indent="-171450">
              <a:buFontTx/>
              <a:buChar char="-"/>
            </a:pPr>
            <a:r>
              <a:rPr lang="en-US" dirty="0"/>
              <a:t>share costs and risks</a:t>
            </a:r>
          </a:p>
          <a:p>
            <a:pPr marL="171450" indent="-171450">
              <a:buFontTx/>
              <a:buChar char="-"/>
            </a:pPr>
            <a:r>
              <a:rPr lang="en-US" dirty="0"/>
              <a:t>And free up resources to focus on customer needs</a:t>
            </a:r>
          </a:p>
          <a:p>
            <a:endParaRPr lang="en-US" dirty="0"/>
          </a:p>
          <a:p>
            <a:r>
              <a:rPr lang="en-US" dirty="0"/>
              <a:t>By </a:t>
            </a:r>
          </a:p>
          <a:p>
            <a:pPr marL="171450" indent="-171450">
              <a:buFontTx/>
              <a:buChar char="-"/>
            </a:pPr>
            <a:r>
              <a:rPr lang="en-US" dirty="0"/>
              <a:t>Defining an industry wide accepted AD toolchain</a:t>
            </a:r>
          </a:p>
          <a:p>
            <a:pPr marL="171450" indent="-171450">
              <a:buFontTx/>
              <a:buChar char="-"/>
            </a:pPr>
            <a:r>
              <a:rPr lang="en-US" dirty="0"/>
              <a:t>With high interoperability and easy access to establish the base for a reference architecture</a:t>
            </a:r>
          </a:p>
          <a:p>
            <a:endParaRPr lang="en-US" dirty="0"/>
          </a:p>
          <a:p>
            <a:r>
              <a:rPr lang="en-US" dirty="0"/>
              <a:t>We found with the Eclipse Foundation – please do not mix it with the Eclipse IDE – a host which support us.</a:t>
            </a:r>
          </a:p>
          <a:p>
            <a:r>
              <a:rPr lang="en-US" dirty="0"/>
              <a:t>The current members are Microsoft, Bosch, Denso, Red Hat, </a:t>
            </a:r>
            <a:r>
              <a:rPr lang="en-US" dirty="0" err="1"/>
              <a:t>ADLInk</a:t>
            </a:r>
            <a:r>
              <a:rPr lang="en-US" dirty="0"/>
              <a:t>, AVL, </a:t>
            </a:r>
            <a:r>
              <a:rPr lang="en-US" dirty="0" err="1"/>
              <a:t>eteration</a:t>
            </a:r>
            <a:r>
              <a:rPr lang="en-US" dirty="0"/>
              <a:t>, </a:t>
            </a:r>
            <a:r>
              <a:rPr lang="en-US" dirty="0" err="1"/>
              <a:t>EclipseSource</a:t>
            </a:r>
            <a:r>
              <a:rPr lang="en-US" dirty="0"/>
              <a:t>, </a:t>
            </a:r>
            <a:r>
              <a:rPr lang="en-US" dirty="0" err="1"/>
              <a:t>itemis</a:t>
            </a:r>
            <a:r>
              <a:rPr lang="en-US" dirty="0"/>
              <a:t>, JCIM, science+ computing, Siemens University of Applied Sciences </a:t>
            </a:r>
            <a:r>
              <a:rPr lang="en-US" dirty="0" err="1"/>
              <a:t>Dortmund,Open</a:t>
            </a:r>
            <a:r>
              <a:rPr lang="en-US" dirty="0"/>
              <a:t> Robotics and The </a:t>
            </a:r>
            <a:r>
              <a:rPr lang="en-US" dirty="0" err="1"/>
              <a:t>Autoware</a:t>
            </a:r>
            <a:r>
              <a:rPr lang="en-US" dirty="0"/>
              <a:t> Foundation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2D48B2-9EB0-4B37-9B35-FC11E2EA535A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sch Office Sans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sch Office Sans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73021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Our goal is to integrate a range of existing products into the development suite.  We believe an initiative like this should be inclusive, not exclusive</a:t>
            </a:r>
            <a:endParaRPr lang="de-DE" dirty="0"/>
          </a:p>
          <a:p>
            <a:r>
              <a:rPr lang="en-US" dirty="0"/>
              <a:t> </a:t>
            </a:r>
            <a:endParaRPr lang="de-DE" dirty="0"/>
          </a:p>
          <a:p>
            <a:r>
              <a:rPr lang="en-US" dirty="0"/>
              <a:t>This will ensure transparency and make a complex tool landscape more accessible to enterprise users.</a:t>
            </a:r>
            <a:endParaRPr lang="de-DE" dirty="0"/>
          </a:p>
          <a:p>
            <a:r>
              <a:rPr lang="en-US" dirty="0"/>
              <a:t> </a:t>
            </a:r>
            <a:endParaRPr lang="de-DE" dirty="0"/>
          </a:p>
          <a:p>
            <a:r>
              <a:rPr lang="en-US" dirty="0"/>
              <a:t>OEMs and tier 1s will benefit from the integration with increased efficiency. </a:t>
            </a:r>
            <a:endParaRPr lang="de-DE" dirty="0"/>
          </a:p>
          <a:p>
            <a:r>
              <a:rPr lang="en-US" dirty="0"/>
              <a:t> </a:t>
            </a:r>
            <a:endParaRPr lang="de-DE" dirty="0"/>
          </a:p>
          <a:p>
            <a:r>
              <a:rPr lang="en-US" dirty="0"/>
              <a:t>Being integrated in a standardized tool chain framework makes the tooling providers more attractive to the companies using their products as well.  </a:t>
            </a:r>
            <a:endParaRPr lang="de-DE" dirty="0"/>
          </a:p>
          <a:p>
            <a:r>
              <a:rPr lang="en-US" dirty="0"/>
              <a:t> </a:t>
            </a:r>
            <a:endParaRPr lang="de-DE" dirty="0"/>
          </a:p>
          <a:p>
            <a:r>
              <a:rPr lang="en-US" dirty="0"/>
              <a:t>In other words … everyone wins.</a:t>
            </a:r>
            <a:endParaRPr lang="de-DE" dirty="0"/>
          </a:p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D762BA-8904-410A-B3EF-46C68FD71653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52998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762BA-8904-410A-B3EF-46C68FD71653}" type="slidenum">
              <a:rPr lang="de-DE" smtClean="0"/>
              <a:t>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024090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762BA-8904-410A-B3EF-46C68FD71653}" type="slidenum">
              <a:rPr lang="de-DE" smtClean="0"/>
              <a:t>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413589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 defTabSz="944484">
              <a:buNone/>
              <a:defRPr/>
            </a:pPr>
            <a:r>
              <a:rPr lang="de-DE" baseline="0" dirty="0" err="1"/>
              <a:t>Together</a:t>
            </a:r>
            <a:r>
              <a:rPr lang="de-DE" baseline="0" dirty="0"/>
              <a:t> with </a:t>
            </a:r>
            <a:r>
              <a:rPr lang="de-DE" baseline="0" dirty="0" err="1"/>
              <a:t>other</a:t>
            </a:r>
            <a:r>
              <a:rPr lang="de-DE" baseline="0" dirty="0"/>
              <a:t> open source initiatives, OpenADx </a:t>
            </a:r>
            <a:r>
              <a:rPr lang="de-DE" baseline="0" dirty="0" err="1"/>
              <a:t>lays</a:t>
            </a:r>
            <a:r>
              <a:rPr lang="de-DE" baseline="0" dirty="0"/>
              <a:t> </a:t>
            </a:r>
            <a:r>
              <a:rPr lang="de-DE" baseline="0" dirty="0" err="1"/>
              <a:t>the</a:t>
            </a:r>
            <a:r>
              <a:rPr lang="de-DE" baseline="0" dirty="0"/>
              <a:t> </a:t>
            </a:r>
            <a:r>
              <a:rPr lang="de-DE" baseline="0" dirty="0" err="1"/>
              <a:t>foundation</a:t>
            </a:r>
            <a:r>
              <a:rPr lang="de-DE" baseline="0" dirty="0"/>
              <a:t> </a:t>
            </a:r>
            <a:r>
              <a:rPr lang="de-DE" baseline="0" dirty="0" err="1"/>
              <a:t>for</a:t>
            </a:r>
            <a:r>
              <a:rPr lang="de-DE" baseline="0" dirty="0"/>
              <a:t> </a:t>
            </a:r>
            <a:r>
              <a:rPr lang="de-DE" baseline="0" dirty="0" err="1"/>
              <a:t>safety</a:t>
            </a:r>
            <a:r>
              <a:rPr lang="de-DE" baseline="0" dirty="0"/>
              <a:t> and </a:t>
            </a:r>
            <a:r>
              <a:rPr lang="de-DE" baseline="0" dirty="0" err="1"/>
              <a:t>standardization</a:t>
            </a:r>
            <a:r>
              <a:rPr lang="de-DE" baseline="0" dirty="0"/>
              <a:t>.</a:t>
            </a:r>
          </a:p>
          <a:p>
            <a:pPr marL="158750" indent="0" defTabSz="944484">
              <a:buNone/>
              <a:defRPr/>
            </a:pPr>
            <a:endParaRPr lang="de-DE" baseline="0" dirty="0"/>
          </a:p>
          <a:p>
            <a:pPr marL="158750" indent="0" defTabSz="944484">
              <a:buNone/>
              <a:defRPr/>
            </a:pPr>
            <a:r>
              <a:rPr lang="de-DE" dirty="0"/>
              <a:t>The Eclipse Foundation </a:t>
            </a:r>
            <a:r>
              <a:rPr lang="de-DE" dirty="0" err="1"/>
              <a:t>hosts</a:t>
            </a:r>
            <a:r>
              <a:rPr lang="de-DE" dirty="0"/>
              <a:t> </a:t>
            </a:r>
            <a:r>
              <a:rPr lang="de-DE" dirty="0" err="1"/>
              <a:t>automotive</a:t>
            </a:r>
            <a:r>
              <a:rPr lang="de-DE" dirty="0"/>
              <a:t> working </a:t>
            </a:r>
            <a:r>
              <a:rPr lang="de-DE" dirty="0" err="1"/>
              <a:t>groups</a:t>
            </a:r>
            <a:r>
              <a:rPr lang="de-DE" dirty="0"/>
              <a:t>, </a:t>
            </a:r>
            <a:r>
              <a:rPr lang="de-DE" dirty="0" err="1"/>
              <a:t>who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dealing</a:t>
            </a:r>
            <a:r>
              <a:rPr lang="de-DE" dirty="0"/>
              <a:t> with </a:t>
            </a:r>
          </a:p>
          <a:p>
            <a:pPr marL="628650" lvl="1" indent="-171450" defTabSz="944484">
              <a:buFontTx/>
              <a:buChar char="-"/>
              <a:defRPr/>
            </a:pPr>
            <a:r>
              <a:rPr lang="de-DE" dirty="0" err="1"/>
              <a:t>measurement</a:t>
            </a:r>
            <a:r>
              <a:rPr lang="de-DE" dirty="0"/>
              <a:t> </a:t>
            </a:r>
            <a:r>
              <a:rPr lang="de-DE" dirty="0" err="1"/>
              <a:t>data</a:t>
            </a:r>
            <a:r>
              <a:rPr lang="de-DE" dirty="0"/>
              <a:t> </a:t>
            </a:r>
            <a:r>
              <a:rPr lang="de-DE" dirty="0" err="1"/>
              <a:t>handling</a:t>
            </a:r>
            <a:r>
              <a:rPr lang="de-DE" dirty="0"/>
              <a:t> - openMDM, </a:t>
            </a:r>
          </a:p>
          <a:p>
            <a:pPr marL="628650" lvl="1" indent="-171450" defTabSz="944484">
              <a:buFontTx/>
              <a:buChar char="-"/>
              <a:defRPr/>
            </a:pPr>
            <a:r>
              <a:rPr lang="de-DE" dirty="0"/>
              <a:t>Urban Traffic </a:t>
            </a:r>
            <a:r>
              <a:rPr lang="de-DE" dirty="0" err="1"/>
              <a:t>simulation</a:t>
            </a:r>
            <a:r>
              <a:rPr lang="de-DE" dirty="0"/>
              <a:t>, SUMO - openMobility</a:t>
            </a:r>
          </a:p>
          <a:p>
            <a:pPr marL="628650" lvl="1" indent="-171450" defTabSz="944484">
              <a:buFontTx/>
              <a:buChar char="-"/>
              <a:defRPr/>
            </a:pPr>
            <a:r>
              <a:rPr lang="de-DE" dirty="0"/>
              <a:t>Virtual Simulation - </a:t>
            </a:r>
            <a:r>
              <a:rPr lang="de-DE" dirty="0" err="1"/>
              <a:t>openPASS</a:t>
            </a:r>
            <a:endParaRPr lang="de-DE" dirty="0"/>
          </a:p>
          <a:p>
            <a:pPr marL="171450" indent="-171450" defTabSz="944484">
              <a:buFontTx/>
              <a:buChar char="-"/>
              <a:defRPr/>
            </a:pPr>
            <a:endParaRPr lang="de-DE" dirty="0"/>
          </a:p>
          <a:p>
            <a:pPr marL="0" indent="0" defTabSz="944484">
              <a:buFontTx/>
              <a:buNone/>
              <a:defRPr/>
            </a:pPr>
            <a:r>
              <a:rPr lang="de-DE" dirty="0" err="1"/>
              <a:t>There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also </a:t>
            </a:r>
            <a:r>
              <a:rPr lang="de-DE" dirty="0" err="1"/>
              <a:t>some</a:t>
            </a:r>
            <a:r>
              <a:rPr lang="de-DE" dirty="0"/>
              <a:t> </a:t>
            </a:r>
            <a:r>
              <a:rPr lang="de-DE" dirty="0" err="1"/>
              <a:t>public</a:t>
            </a:r>
            <a:r>
              <a:rPr lang="de-DE" dirty="0"/>
              <a:t> </a:t>
            </a:r>
            <a:r>
              <a:rPr lang="de-DE" dirty="0" err="1"/>
              <a:t>funded</a:t>
            </a:r>
            <a:r>
              <a:rPr lang="de-DE" dirty="0"/>
              <a:t> </a:t>
            </a:r>
            <a:r>
              <a:rPr lang="de-DE" dirty="0" err="1"/>
              <a:t>projects</a:t>
            </a:r>
            <a:r>
              <a:rPr lang="de-DE" dirty="0"/>
              <a:t> </a:t>
            </a:r>
            <a:r>
              <a:rPr lang="de-DE" dirty="0" err="1"/>
              <a:t>which</a:t>
            </a:r>
            <a:r>
              <a:rPr lang="de-DE" dirty="0"/>
              <a:t> </a:t>
            </a:r>
            <a:r>
              <a:rPr lang="de-DE" dirty="0" err="1"/>
              <a:t>we</a:t>
            </a:r>
            <a:r>
              <a:rPr lang="de-DE" dirty="0"/>
              <a:t> </a:t>
            </a:r>
            <a:r>
              <a:rPr lang="de-DE" dirty="0" err="1"/>
              <a:t>consider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our</a:t>
            </a:r>
            <a:r>
              <a:rPr lang="de-DE" dirty="0"/>
              <a:t> </a:t>
            </a:r>
            <a:r>
              <a:rPr lang="de-DE" dirty="0" err="1"/>
              <a:t>work</a:t>
            </a:r>
            <a:r>
              <a:rPr lang="de-DE" dirty="0"/>
              <a:t>, </a:t>
            </a:r>
            <a:r>
              <a:rPr lang="de-DE" dirty="0" err="1"/>
              <a:t>because</a:t>
            </a:r>
            <a:r>
              <a:rPr lang="de-DE" dirty="0"/>
              <a:t> </a:t>
            </a:r>
            <a:r>
              <a:rPr lang="de-DE" dirty="0" err="1"/>
              <a:t>we</a:t>
            </a:r>
            <a:r>
              <a:rPr lang="de-DE" dirty="0"/>
              <a:t> do not </a:t>
            </a:r>
            <a:r>
              <a:rPr lang="de-DE" dirty="0" err="1"/>
              <a:t>want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reinvent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wheel,we</a:t>
            </a:r>
            <a:r>
              <a:rPr lang="de-DE" dirty="0"/>
              <a:t> will </a:t>
            </a:r>
            <a:r>
              <a:rPr lang="de-DE" dirty="0" err="1"/>
              <a:t>use</a:t>
            </a:r>
            <a:r>
              <a:rPr lang="de-DE" dirty="0"/>
              <a:t> </a:t>
            </a:r>
            <a:r>
              <a:rPr lang="de-DE" dirty="0" err="1"/>
              <a:t>existing</a:t>
            </a:r>
            <a:r>
              <a:rPr lang="de-DE" dirty="0"/>
              <a:t> </a:t>
            </a:r>
            <a:r>
              <a:rPr lang="de-DE" dirty="0" err="1"/>
              <a:t>solutions</a:t>
            </a:r>
            <a:r>
              <a:rPr lang="de-DE" dirty="0"/>
              <a:t>.</a:t>
            </a:r>
          </a:p>
          <a:p>
            <a:pPr marL="0" indent="0" defTabSz="944484">
              <a:buFontTx/>
              <a:buNone/>
              <a:defRPr/>
            </a:pPr>
            <a:r>
              <a:rPr lang="de-DE" dirty="0"/>
              <a:t>With APP4MC, an </a:t>
            </a:r>
            <a:r>
              <a:rPr lang="de-DE" dirty="0" err="1"/>
              <a:t>exchange</a:t>
            </a:r>
            <a:r>
              <a:rPr lang="de-DE" dirty="0"/>
              <a:t> </a:t>
            </a:r>
            <a:r>
              <a:rPr lang="de-DE" dirty="0" err="1"/>
              <a:t>platform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timind</a:t>
            </a:r>
            <a:r>
              <a:rPr lang="de-DE" dirty="0"/>
              <a:t> and </a:t>
            </a:r>
            <a:r>
              <a:rPr lang="de-DE" dirty="0" err="1"/>
              <a:t>performance</a:t>
            </a:r>
            <a:r>
              <a:rPr lang="de-DE" dirty="0"/>
              <a:t> </a:t>
            </a:r>
            <a:r>
              <a:rPr lang="de-DE" dirty="0" err="1"/>
              <a:t>simulation</a:t>
            </a:r>
            <a:r>
              <a:rPr lang="de-DE" dirty="0"/>
              <a:t>, Eclipse </a:t>
            </a:r>
            <a:r>
              <a:rPr lang="de-DE" dirty="0" err="1"/>
              <a:t>Kuksa</a:t>
            </a:r>
            <a:r>
              <a:rPr lang="de-DE" dirty="0"/>
              <a:t>, an </a:t>
            </a:r>
            <a:r>
              <a:rPr lang="de-DE" dirty="0" err="1"/>
              <a:t>automotive</a:t>
            </a:r>
            <a:r>
              <a:rPr lang="de-DE" dirty="0"/>
              <a:t> </a:t>
            </a:r>
            <a:r>
              <a:rPr lang="de-DE" dirty="0" err="1"/>
              <a:t>platform</a:t>
            </a:r>
            <a:r>
              <a:rPr lang="de-DE" dirty="0"/>
              <a:t> and Panorama </a:t>
            </a:r>
            <a:r>
              <a:rPr lang="de-DE" dirty="0" err="1"/>
              <a:t>for</a:t>
            </a:r>
            <a:r>
              <a:rPr lang="de-DE" dirty="0"/>
              <a:t> design </a:t>
            </a:r>
            <a:r>
              <a:rPr lang="de-DE" dirty="0" err="1"/>
              <a:t>efficiency</a:t>
            </a:r>
            <a:r>
              <a:rPr lang="de-DE" dirty="0"/>
              <a:t> </a:t>
            </a:r>
            <a:r>
              <a:rPr lang="de-DE" dirty="0" err="1"/>
              <a:t>there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some</a:t>
            </a:r>
            <a:r>
              <a:rPr lang="de-DE" dirty="0"/>
              <a:t> </a:t>
            </a:r>
            <a:r>
              <a:rPr lang="de-DE" dirty="0" err="1"/>
              <a:t>automotive</a:t>
            </a:r>
            <a:r>
              <a:rPr lang="de-DE" dirty="0"/>
              <a:t> </a:t>
            </a:r>
            <a:r>
              <a:rPr lang="de-DE" dirty="0" err="1"/>
              <a:t>projects</a:t>
            </a:r>
            <a:r>
              <a:rPr lang="de-DE" dirty="0"/>
              <a:t> </a:t>
            </a:r>
            <a:r>
              <a:rPr lang="de-DE" dirty="0" err="1"/>
              <a:t>available</a:t>
            </a:r>
            <a:r>
              <a:rPr lang="de-DE" dirty="0"/>
              <a:t>.</a:t>
            </a:r>
          </a:p>
          <a:p>
            <a:pPr marL="0" indent="0" defTabSz="944484">
              <a:buFontTx/>
              <a:buNone/>
              <a:defRPr/>
            </a:pPr>
            <a:endParaRPr lang="de-DE" baseline="0" dirty="0"/>
          </a:p>
          <a:p>
            <a:pPr marL="0" indent="0" defTabSz="944484">
              <a:buFontTx/>
              <a:buNone/>
              <a:defRPr/>
            </a:pPr>
            <a:r>
              <a:rPr lang="de-DE" baseline="0" dirty="0" err="1"/>
              <a:t>Some</a:t>
            </a:r>
            <a:r>
              <a:rPr lang="de-DE" baseline="0" dirty="0"/>
              <a:t> </a:t>
            </a:r>
            <a:r>
              <a:rPr lang="de-DE" baseline="0" dirty="0" err="1"/>
              <a:t>standardization</a:t>
            </a:r>
            <a:r>
              <a:rPr lang="de-DE" baseline="0" dirty="0"/>
              <a:t> </a:t>
            </a:r>
            <a:r>
              <a:rPr lang="de-DE" baseline="0" dirty="0" err="1"/>
              <a:t>organizations</a:t>
            </a:r>
            <a:r>
              <a:rPr lang="de-DE" baseline="0" dirty="0"/>
              <a:t>, like ASAM and </a:t>
            </a:r>
            <a:r>
              <a:rPr lang="de-DE" baseline="0" dirty="0" err="1"/>
              <a:t>Modellica</a:t>
            </a:r>
            <a:r>
              <a:rPr lang="de-DE" baseline="0" dirty="0"/>
              <a:t> </a:t>
            </a:r>
            <a:r>
              <a:rPr lang="de-DE" baseline="0" dirty="0" err="1"/>
              <a:t>are</a:t>
            </a:r>
            <a:r>
              <a:rPr lang="de-DE" baseline="0" dirty="0"/>
              <a:t> also </a:t>
            </a:r>
            <a:r>
              <a:rPr lang="de-DE" baseline="0" dirty="0" err="1"/>
              <a:t>helpful</a:t>
            </a:r>
            <a:r>
              <a:rPr lang="de-DE" baseline="0" dirty="0"/>
              <a:t> </a:t>
            </a:r>
            <a:r>
              <a:rPr lang="de-DE" baseline="0" dirty="0" err="1"/>
              <a:t>to</a:t>
            </a:r>
            <a:r>
              <a:rPr lang="de-DE" baseline="0" dirty="0"/>
              <a:t> bring open </a:t>
            </a:r>
            <a:r>
              <a:rPr lang="de-DE" baseline="0" dirty="0" err="1"/>
              <a:t>solutions</a:t>
            </a:r>
            <a:r>
              <a:rPr lang="de-DE" baseline="0" dirty="0"/>
              <a:t> </a:t>
            </a:r>
            <a:r>
              <a:rPr lang="de-DE" baseline="0" dirty="0" err="1"/>
              <a:t>forward</a:t>
            </a:r>
            <a:r>
              <a:rPr lang="de-DE" baseline="0" dirty="0"/>
              <a:t>.</a:t>
            </a:r>
          </a:p>
          <a:p>
            <a:pPr marL="0" indent="0" defTabSz="944484">
              <a:buFontTx/>
              <a:buNone/>
              <a:defRPr/>
            </a:pPr>
            <a:endParaRPr lang="de-DE" baseline="0" dirty="0"/>
          </a:p>
          <a:p>
            <a:pPr marL="0" indent="0" defTabSz="944484">
              <a:buFontTx/>
              <a:buNone/>
              <a:defRPr/>
            </a:pPr>
            <a:r>
              <a:rPr lang="de-DE" baseline="0" dirty="0"/>
              <a:t>With open </a:t>
            </a:r>
            <a:r>
              <a:rPr lang="de-DE" baseline="0" dirty="0" err="1"/>
              <a:t>hardware</a:t>
            </a:r>
            <a:r>
              <a:rPr lang="de-DE" baseline="0" dirty="0"/>
              <a:t>, so </a:t>
            </a:r>
            <a:r>
              <a:rPr lang="de-DE" baseline="0" dirty="0" err="1"/>
              <a:t>there</a:t>
            </a:r>
            <a:r>
              <a:rPr lang="de-DE" baseline="0" dirty="0"/>
              <a:t> </a:t>
            </a:r>
            <a:r>
              <a:rPr lang="de-DE" baseline="0" dirty="0" err="1"/>
              <a:t>are</a:t>
            </a:r>
            <a:r>
              <a:rPr lang="de-DE" baseline="0" dirty="0"/>
              <a:t> also </a:t>
            </a:r>
            <a:r>
              <a:rPr lang="de-DE" baseline="0" dirty="0" err="1"/>
              <a:t>some</a:t>
            </a:r>
            <a:r>
              <a:rPr lang="de-DE" baseline="0" dirty="0"/>
              <a:t> open </a:t>
            </a:r>
            <a:r>
              <a:rPr lang="de-DE" baseline="0" dirty="0" err="1"/>
              <a:t>hardware</a:t>
            </a:r>
            <a:r>
              <a:rPr lang="de-DE" baseline="0" dirty="0"/>
              <a:t> </a:t>
            </a:r>
            <a:r>
              <a:rPr lang="de-DE" baseline="0" dirty="0" err="1"/>
              <a:t>projects</a:t>
            </a:r>
            <a:r>
              <a:rPr lang="de-DE" baseline="0" dirty="0"/>
              <a:t> like RISC-V, </a:t>
            </a:r>
            <a:r>
              <a:rPr lang="de-DE" baseline="0" dirty="0" err="1"/>
              <a:t>you</a:t>
            </a:r>
            <a:r>
              <a:rPr lang="de-DE" baseline="0" dirty="0"/>
              <a:t> </a:t>
            </a:r>
            <a:r>
              <a:rPr lang="de-DE" baseline="0" dirty="0" err="1"/>
              <a:t>can</a:t>
            </a:r>
            <a:r>
              <a:rPr lang="de-DE" baseline="0" dirty="0"/>
              <a:t> design a </a:t>
            </a:r>
            <a:r>
              <a:rPr lang="de-DE" baseline="0" dirty="0" err="1"/>
              <a:t>complete</a:t>
            </a:r>
            <a:r>
              <a:rPr lang="de-DE" baseline="0" dirty="0"/>
              <a:t> SDK.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87645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44484">
              <a:defRPr/>
            </a:pPr>
            <a:r>
              <a:rPr lang="de-DE" baseline="0" dirty="0"/>
              <a:t>Here </a:t>
            </a:r>
            <a:r>
              <a:rPr lang="de-DE" dirty="0" err="1"/>
              <a:t>are</a:t>
            </a:r>
            <a:r>
              <a:rPr lang="de-DE" baseline="0" dirty="0"/>
              <a:t> </a:t>
            </a:r>
            <a:r>
              <a:rPr lang="de-DE" baseline="0" dirty="0" err="1"/>
              <a:t>our</a:t>
            </a:r>
            <a:r>
              <a:rPr lang="de-DE" baseline="0" dirty="0"/>
              <a:t> </a:t>
            </a:r>
            <a:r>
              <a:rPr lang="de-DE" baseline="0" dirty="0" err="1"/>
              <a:t>current</a:t>
            </a:r>
            <a:r>
              <a:rPr lang="de-DE" baseline="0" dirty="0"/>
              <a:t> open source </a:t>
            </a:r>
            <a:r>
              <a:rPr lang="de-DE" baseline="0" dirty="0" err="1"/>
              <a:t>projects</a:t>
            </a:r>
            <a:r>
              <a:rPr lang="de-DE" baseline="0" dirty="0"/>
              <a:t>.</a:t>
            </a:r>
          </a:p>
          <a:p>
            <a:pPr defTabSz="944484">
              <a:defRPr/>
            </a:pPr>
            <a:r>
              <a:rPr lang="de-DE" dirty="0"/>
              <a:t>Cloe</a:t>
            </a:r>
            <a:r>
              <a:rPr lang="de-DE" baseline="0" dirty="0"/>
              <a:t>, a </a:t>
            </a:r>
            <a:r>
              <a:rPr lang="de-DE" baseline="0" dirty="0" err="1"/>
              <a:t>simulation</a:t>
            </a:r>
            <a:r>
              <a:rPr lang="de-DE" baseline="0" dirty="0"/>
              <a:t> </a:t>
            </a:r>
            <a:r>
              <a:rPr lang="de-DE" baseline="0" dirty="0" err="1"/>
              <a:t>middleware</a:t>
            </a:r>
            <a:r>
              <a:rPr lang="de-DE" baseline="0" dirty="0"/>
              <a:t> </a:t>
            </a:r>
            <a:r>
              <a:rPr lang="de-DE" baseline="0" dirty="0" err="1"/>
              <a:t>which</a:t>
            </a:r>
            <a:r>
              <a:rPr lang="de-DE" baseline="0" dirty="0"/>
              <a:t> </a:t>
            </a:r>
            <a:r>
              <a:rPr lang="de-DE" baseline="0" dirty="0" err="1"/>
              <a:t>connects</a:t>
            </a:r>
            <a:r>
              <a:rPr lang="de-DE" baseline="0" dirty="0"/>
              <a:t> and </a:t>
            </a:r>
            <a:r>
              <a:rPr lang="de-DE" baseline="0" dirty="0" err="1"/>
              <a:t>controls</a:t>
            </a:r>
            <a:r>
              <a:rPr lang="de-DE" baseline="0" dirty="0"/>
              <a:t> </a:t>
            </a:r>
            <a:r>
              <a:rPr lang="de-DE" baseline="0" dirty="0" err="1"/>
              <a:t>the</a:t>
            </a:r>
            <a:r>
              <a:rPr lang="de-DE" baseline="0" dirty="0"/>
              <a:t> real </a:t>
            </a:r>
            <a:r>
              <a:rPr lang="de-DE" baseline="0" dirty="0" err="1"/>
              <a:t>simulation</a:t>
            </a:r>
            <a:r>
              <a:rPr lang="de-DE" baseline="0" dirty="0"/>
              <a:t> </a:t>
            </a:r>
            <a:r>
              <a:rPr lang="de-DE" baseline="0" dirty="0" err="1"/>
              <a:t>engine</a:t>
            </a:r>
            <a:r>
              <a:rPr lang="de-DE" baseline="0" dirty="0"/>
              <a:t> with </a:t>
            </a:r>
            <a:r>
              <a:rPr lang="de-DE" baseline="0" dirty="0" err="1"/>
              <a:t>the</a:t>
            </a:r>
            <a:r>
              <a:rPr lang="de-DE" baseline="0" dirty="0"/>
              <a:t> SW </a:t>
            </a:r>
            <a:r>
              <a:rPr lang="de-DE" baseline="0" dirty="0" err="1"/>
              <a:t>under</a:t>
            </a:r>
            <a:r>
              <a:rPr lang="de-DE" baseline="0" dirty="0"/>
              <a:t> </a:t>
            </a:r>
            <a:r>
              <a:rPr lang="de-DE" baseline="0" dirty="0" err="1"/>
              <a:t>test</a:t>
            </a:r>
            <a:r>
              <a:rPr lang="de-DE" dirty="0"/>
              <a:t>, </a:t>
            </a:r>
            <a:r>
              <a:rPr lang="de-DE" dirty="0" err="1"/>
              <a:t>providing</a:t>
            </a:r>
            <a:r>
              <a:rPr lang="de-DE" dirty="0"/>
              <a:t> an </a:t>
            </a:r>
            <a:r>
              <a:rPr lang="de-DE" dirty="0" err="1"/>
              <a:t>user</a:t>
            </a:r>
            <a:r>
              <a:rPr lang="de-DE" dirty="0"/>
              <a:t> interface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see</a:t>
            </a:r>
            <a:r>
              <a:rPr lang="de-DE" dirty="0"/>
              <a:t> </a:t>
            </a:r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happens</a:t>
            </a:r>
            <a:r>
              <a:rPr lang="de-DE" dirty="0"/>
              <a:t> </a:t>
            </a:r>
            <a:r>
              <a:rPr lang="de-DE" dirty="0" err="1"/>
              <a:t>during</a:t>
            </a:r>
            <a:r>
              <a:rPr lang="de-DE" dirty="0"/>
              <a:t> </a:t>
            </a:r>
            <a:r>
              <a:rPr lang="de-DE" dirty="0" err="1"/>
              <a:t>simulation</a:t>
            </a:r>
            <a:r>
              <a:rPr lang="de-DE" dirty="0"/>
              <a:t> and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adjust</a:t>
            </a:r>
            <a:r>
              <a:rPr lang="de-DE" dirty="0"/>
              <a:t> </a:t>
            </a:r>
            <a:r>
              <a:rPr lang="de-DE" dirty="0" err="1"/>
              <a:t>some</a:t>
            </a:r>
            <a:r>
              <a:rPr lang="de-DE" dirty="0"/>
              <a:t> </a:t>
            </a:r>
            <a:r>
              <a:rPr lang="de-DE" dirty="0" err="1"/>
              <a:t>parameters</a:t>
            </a:r>
            <a:r>
              <a:rPr lang="de-DE" dirty="0"/>
              <a:t>.</a:t>
            </a:r>
          </a:p>
          <a:p>
            <a:pPr defTabSz="944484">
              <a:defRPr/>
            </a:pPr>
            <a:r>
              <a:rPr lang="de-DE" baseline="0" dirty="0"/>
              <a:t>Cloe </a:t>
            </a:r>
            <a:r>
              <a:rPr lang="de-DE" baseline="0" dirty="0" err="1"/>
              <a:t>is</a:t>
            </a:r>
            <a:r>
              <a:rPr lang="de-DE" baseline="0" dirty="0"/>
              <a:t> a </a:t>
            </a:r>
            <a:r>
              <a:rPr lang="de-DE" baseline="0" dirty="0" err="1"/>
              <a:t>kind</a:t>
            </a:r>
            <a:r>
              <a:rPr lang="de-DE" baseline="0" dirty="0"/>
              <a:t> </a:t>
            </a:r>
            <a:r>
              <a:rPr lang="de-DE" baseline="0" dirty="0" err="1"/>
              <a:t>of</a:t>
            </a:r>
            <a:r>
              <a:rPr lang="de-DE" baseline="0" dirty="0"/>
              <a:t> </a:t>
            </a:r>
            <a:r>
              <a:rPr lang="de-DE" baseline="0" dirty="0" err="1"/>
              <a:t>abstraction</a:t>
            </a:r>
            <a:r>
              <a:rPr lang="de-DE" baseline="0" dirty="0"/>
              <a:t> </a:t>
            </a:r>
            <a:r>
              <a:rPr lang="de-DE" baseline="0" dirty="0" err="1"/>
              <a:t>layer</a:t>
            </a:r>
            <a:r>
              <a:rPr lang="de-DE" baseline="0" dirty="0"/>
              <a:t>, </a:t>
            </a:r>
            <a:r>
              <a:rPr lang="de-DE" baseline="0" dirty="0" err="1"/>
              <a:t>which</a:t>
            </a:r>
            <a:r>
              <a:rPr lang="de-DE" baseline="0" dirty="0"/>
              <a:t> </a:t>
            </a:r>
            <a:r>
              <a:rPr lang="de-DE" baseline="0" dirty="0" err="1"/>
              <a:t>connects</a:t>
            </a:r>
            <a:r>
              <a:rPr lang="de-DE" baseline="0" dirty="0"/>
              <a:t> </a:t>
            </a:r>
            <a:r>
              <a:rPr lang="de-DE" baseline="0" dirty="0" err="1"/>
              <a:t>the</a:t>
            </a:r>
            <a:r>
              <a:rPr lang="de-DE" baseline="0" dirty="0"/>
              <a:t> </a:t>
            </a:r>
            <a:r>
              <a:rPr lang="de-DE" baseline="0" dirty="0" err="1"/>
              <a:t>simulation</a:t>
            </a:r>
            <a:r>
              <a:rPr lang="de-DE" baseline="0" dirty="0"/>
              <a:t> </a:t>
            </a:r>
            <a:r>
              <a:rPr lang="de-DE" baseline="0" dirty="0" err="1"/>
              <a:t>engine</a:t>
            </a:r>
            <a:r>
              <a:rPr lang="de-DE" baseline="0" dirty="0"/>
              <a:t>, open source </a:t>
            </a:r>
            <a:r>
              <a:rPr lang="de-DE" baseline="0" dirty="0" err="1"/>
              <a:t>or</a:t>
            </a:r>
            <a:r>
              <a:rPr lang="de-DE" baseline="0" dirty="0"/>
              <a:t> </a:t>
            </a:r>
            <a:r>
              <a:rPr lang="de-DE" baseline="0" dirty="0" err="1"/>
              <a:t>proprietary</a:t>
            </a:r>
            <a:r>
              <a:rPr lang="de-DE" baseline="0" dirty="0"/>
              <a:t>, with </a:t>
            </a:r>
            <a:r>
              <a:rPr lang="de-DE" baseline="0" dirty="0" err="1"/>
              <a:t>the</a:t>
            </a:r>
            <a:r>
              <a:rPr lang="de-DE" baseline="0" dirty="0"/>
              <a:t> </a:t>
            </a:r>
            <a:r>
              <a:rPr lang="de-DE" baseline="0" dirty="0" err="1"/>
              <a:t>software</a:t>
            </a:r>
            <a:r>
              <a:rPr lang="de-DE" baseline="0" dirty="0"/>
              <a:t> </a:t>
            </a:r>
            <a:r>
              <a:rPr lang="de-DE" baseline="0" dirty="0" err="1"/>
              <a:t>you</a:t>
            </a:r>
            <a:r>
              <a:rPr lang="de-DE" baseline="0" dirty="0"/>
              <a:t> </a:t>
            </a:r>
            <a:r>
              <a:rPr lang="de-DE" baseline="0" dirty="0" err="1"/>
              <a:t>want</a:t>
            </a:r>
            <a:r>
              <a:rPr lang="de-DE" baseline="0" dirty="0"/>
              <a:t> </a:t>
            </a:r>
            <a:r>
              <a:rPr lang="de-DE" baseline="0" dirty="0" err="1"/>
              <a:t>to</a:t>
            </a:r>
            <a:r>
              <a:rPr lang="de-DE" baseline="0" dirty="0"/>
              <a:t> </a:t>
            </a:r>
            <a:r>
              <a:rPr lang="de-DE" baseline="0" dirty="0" err="1"/>
              <a:t>test</a:t>
            </a:r>
            <a:r>
              <a:rPr lang="de-DE" baseline="0" dirty="0"/>
              <a:t>.</a:t>
            </a:r>
          </a:p>
          <a:p>
            <a:pPr defTabSz="944484">
              <a:defRPr/>
            </a:pPr>
            <a:r>
              <a:rPr lang="de-DE" baseline="0" dirty="0"/>
              <a:t>In </a:t>
            </a:r>
            <a:r>
              <a:rPr lang="de-DE" baseline="0" dirty="0" err="1"/>
              <a:t>this</a:t>
            </a:r>
            <a:r>
              <a:rPr lang="de-DE" baseline="0" dirty="0"/>
              <a:t> </a:t>
            </a:r>
            <a:r>
              <a:rPr lang="de-DE" baseline="0" dirty="0" err="1"/>
              <a:t>case</a:t>
            </a:r>
            <a:r>
              <a:rPr lang="de-DE" baseline="0" dirty="0"/>
              <a:t>, </a:t>
            </a:r>
            <a:r>
              <a:rPr lang="de-DE" baseline="0" dirty="0" err="1"/>
              <a:t>we</a:t>
            </a:r>
            <a:r>
              <a:rPr lang="de-DE" baseline="0" dirty="0"/>
              <a:t> </a:t>
            </a:r>
            <a:r>
              <a:rPr lang="de-DE" baseline="0" dirty="0" err="1"/>
              <a:t>test</a:t>
            </a:r>
            <a:r>
              <a:rPr lang="de-DE" baseline="0" dirty="0"/>
              <a:t> </a:t>
            </a:r>
            <a:r>
              <a:rPr lang="de-DE" baseline="0" dirty="0" err="1"/>
              <a:t>the</a:t>
            </a:r>
            <a:r>
              <a:rPr lang="de-DE" baseline="0" dirty="0"/>
              <a:t> AD SW </a:t>
            </a:r>
            <a:r>
              <a:rPr lang="de-DE" baseline="0" dirty="0" err="1"/>
              <a:t>stack</a:t>
            </a:r>
            <a:r>
              <a:rPr lang="de-DE" baseline="0" dirty="0"/>
              <a:t>, </a:t>
            </a:r>
            <a:r>
              <a:rPr lang="de-DE" baseline="0" dirty="0" err="1"/>
              <a:t>which</a:t>
            </a:r>
            <a:r>
              <a:rPr lang="de-DE" baseline="0" dirty="0"/>
              <a:t> </a:t>
            </a:r>
            <a:r>
              <a:rPr lang="de-DE" baseline="0" dirty="0" err="1"/>
              <a:t>is</a:t>
            </a:r>
            <a:r>
              <a:rPr lang="de-DE" baseline="0" dirty="0"/>
              <a:t> </a:t>
            </a:r>
            <a:r>
              <a:rPr lang="de-DE" baseline="0" dirty="0" err="1"/>
              <a:t>typically</a:t>
            </a:r>
            <a:r>
              <a:rPr lang="de-DE" baseline="0" dirty="0"/>
              <a:t> </a:t>
            </a:r>
            <a:r>
              <a:rPr lang="de-DE" baseline="0" dirty="0" err="1"/>
              <a:t>proprietary</a:t>
            </a:r>
            <a:r>
              <a:rPr lang="de-DE" baseline="0" dirty="0"/>
              <a:t>.</a:t>
            </a:r>
          </a:p>
          <a:p>
            <a:pPr defTabSz="944484">
              <a:defRPr/>
            </a:pPr>
            <a:r>
              <a:rPr lang="de-DE" baseline="0" dirty="0"/>
              <a:t>In </a:t>
            </a:r>
            <a:r>
              <a:rPr lang="de-DE" baseline="0" dirty="0" err="1"/>
              <a:t>our</a:t>
            </a:r>
            <a:r>
              <a:rPr lang="de-DE" baseline="0" dirty="0"/>
              <a:t> </a:t>
            </a:r>
            <a:r>
              <a:rPr lang="de-DE" baseline="0" dirty="0" err="1"/>
              <a:t>automotive</a:t>
            </a:r>
            <a:r>
              <a:rPr lang="de-DE" baseline="0" dirty="0"/>
              <a:t> </a:t>
            </a:r>
            <a:r>
              <a:rPr lang="de-DE" baseline="0" dirty="0" err="1"/>
              <a:t>middleware</a:t>
            </a:r>
            <a:r>
              <a:rPr lang="de-DE" baseline="0" dirty="0"/>
              <a:t>, </a:t>
            </a:r>
            <a:r>
              <a:rPr lang="de-DE" baseline="0" dirty="0" err="1"/>
              <a:t>we</a:t>
            </a:r>
            <a:r>
              <a:rPr lang="de-DE" baseline="0" dirty="0"/>
              <a:t> </a:t>
            </a:r>
            <a:r>
              <a:rPr lang="de-DE" baseline="0" dirty="0" err="1"/>
              <a:t>have</a:t>
            </a:r>
            <a:r>
              <a:rPr lang="de-DE" baseline="0" dirty="0"/>
              <a:t> also an open source </a:t>
            </a:r>
            <a:r>
              <a:rPr lang="de-DE" baseline="0" dirty="0" err="1"/>
              <a:t>part</a:t>
            </a:r>
            <a:r>
              <a:rPr lang="de-DE" baseline="0" dirty="0"/>
              <a:t> in, </a:t>
            </a:r>
            <a:r>
              <a:rPr lang="de-DE" baseline="0" dirty="0" err="1"/>
              <a:t>iceoryx</a:t>
            </a:r>
            <a:r>
              <a:rPr lang="de-DE" baseline="0" dirty="0"/>
              <a:t>, </a:t>
            </a:r>
            <a:r>
              <a:rPr lang="de-DE" baseline="0" dirty="0" err="1"/>
              <a:t>which</a:t>
            </a:r>
            <a:r>
              <a:rPr lang="de-DE" baseline="0" dirty="0"/>
              <a:t> </a:t>
            </a:r>
            <a:r>
              <a:rPr lang="de-DE" baseline="0" dirty="0" err="1"/>
              <a:t>you</a:t>
            </a:r>
            <a:r>
              <a:rPr lang="de-DE" baseline="0" dirty="0"/>
              <a:t> </a:t>
            </a:r>
            <a:r>
              <a:rPr lang="de-DE" baseline="0" dirty="0" err="1"/>
              <a:t>can</a:t>
            </a:r>
            <a:r>
              <a:rPr lang="de-DE" baseline="0" dirty="0"/>
              <a:t> </a:t>
            </a:r>
            <a:r>
              <a:rPr lang="de-DE" baseline="0" dirty="0" err="1"/>
              <a:t>use</a:t>
            </a:r>
            <a:r>
              <a:rPr lang="de-DE" baseline="0" dirty="0"/>
              <a:t>.</a:t>
            </a:r>
          </a:p>
          <a:p>
            <a:pPr defTabSz="944484">
              <a:defRPr/>
            </a:pPr>
            <a:endParaRPr lang="de-DE" baseline="0" dirty="0"/>
          </a:p>
          <a:p>
            <a:pPr defTabSz="944484">
              <a:defRPr/>
            </a:pP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Iceoryx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a middleware with a zero-copy shared memory approach which is optimized for the huge data inter-process-communication. </a:t>
            </a:r>
            <a:endParaRPr lang="de-DE" baseline="0" dirty="0"/>
          </a:p>
          <a:p>
            <a:pPr defTabSz="944484">
              <a:defRPr/>
            </a:pPr>
            <a:r>
              <a:rPr lang="de-DE" dirty="0"/>
              <a:t>Zero-</a:t>
            </a:r>
            <a:r>
              <a:rPr lang="de-DE" dirty="0" err="1"/>
              <a:t>copy</a:t>
            </a:r>
            <a:r>
              <a:rPr lang="de-DE" dirty="0"/>
              <a:t> </a:t>
            </a:r>
            <a:r>
              <a:rPr lang="de-DE" dirty="0" err="1"/>
              <a:t>means</a:t>
            </a:r>
            <a:r>
              <a:rPr lang="de-DE" dirty="0"/>
              <a:t>, </a:t>
            </a:r>
            <a:r>
              <a:rPr lang="de-DE" dirty="0" err="1"/>
              <a:t>we</a:t>
            </a:r>
            <a:r>
              <a:rPr lang="de-DE" dirty="0"/>
              <a:t> do not </a:t>
            </a:r>
            <a:r>
              <a:rPr lang="de-DE" dirty="0" err="1"/>
              <a:t>copy</a:t>
            </a:r>
            <a:r>
              <a:rPr lang="de-DE" dirty="0"/>
              <a:t> </a:t>
            </a:r>
            <a:r>
              <a:rPr lang="de-DE" dirty="0" err="1"/>
              <a:t>message</a:t>
            </a:r>
            <a:r>
              <a:rPr lang="de-DE" dirty="0"/>
              <a:t> </a:t>
            </a:r>
            <a:r>
              <a:rPr lang="de-DE" dirty="0" err="1"/>
              <a:t>data</a:t>
            </a:r>
            <a:r>
              <a:rPr lang="de-DE" dirty="0"/>
              <a:t> at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beginning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execution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functions</a:t>
            </a:r>
            <a:r>
              <a:rPr lang="de-DE" dirty="0"/>
              <a:t>, </a:t>
            </a:r>
            <a:r>
              <a:rPr lang="de-DE" dirty="0" err="1"/>
              <a:t>we</a:t>
            </a:r>
            <a:r>
              <a:rPr lang="de-DE" dirty="0"/>
              <a:t> handle </a:t>
            </a:r>
            <a:r>
              <a:rPr lang="de-DE" dirty="0" err="1"/>
              <a:t>references</a:t>
            </a:r>
            <a:r>
              <a:rPr lang="de-DE" dirty="0"/>
              <a:t>.</a:t>
            </a:r>
          </a:p>
          <a:p>
            <a:pPr defTabSz="944484">
              <a:defRPr/>
            </a:pPr>
            <a:endParaRPr lang="de-DE" dirty="0"/>
          </a:p>
          <a:p>
            <a:pPr defTabSz="944484">
              <a:defRPr/>
            </a:pPr>
            <a:endParaRPr lang="de-DE" dirty="0"/>
          </a:p>
          <a:p>
            <a:pPr defTabSz="944484">
              <a:defRPr/>
            </a:pP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more</a:t>
            </a:r>
            <a:r>
              <a:rPr lang="de-DE" dirty="0"/>
              <a:t> </a:t>
            </a:r>
            <a:r>
              <a:rPr lang="de-DE" dirty="0" err="1"/>
              <a:t>information</a:t>
            </a:r>
            <a:r>
              <a:rPr lang="de-DE" dirty="0"/>
              <a:t>, </a:t>
            </a:r>
            <a:r>
              <a:rPr lang="de-DE" dirty="0" err="1"/>
              <a:t>please</a:t>
            </a:r>
            <a:r>
              <a:rPr lang="de-DE" dirty="0"/>
              <a:t> </a:t>
            </a:r>
            <a:r>
              <a:rPr lang="de-DE" dirty="0" err="1"/>
              <a:t>have</a:t>
            </a:r>
            <a:r>
              <a:rPr lang="de-DE" dirty="0"/>
              <a:t> a </a:t>
            </a:r>
            <a:r>
              <a:rPr lang="de-DE" dirty="0" err="1"/>
              <a:t>look</a:t>
            </a:r>
            <a:r>
              <a:rPr lang="de-DE" dirty="0"/>
              <a:t> </a:t>
            </a:r>
            <a:r>
              <a:rPr lang="de-DE" dirty="0" err="1"/>
              <a:t>into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project</a:t>
            </a:r>
            <a:r>
              <a:rPr lang="de-DE" dirty="0"/>
              <a:t> </a:t>
            </a:r>
            <a:r>
              <a:rPr lang="de-DE" dirty="0" err="1"/>
              <a:t>descriptions</a:t>
            </a:r>
            <a:r>
              <a:rPr lang="de-DE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762BA-8904-410A-B3EF-46C68FD71653}" type="slidenum">
              <a:rPr lang="de-DE" smtClean="0"/>
              <a:t>10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785140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OpenADx hosts currently six projects, two for simulation purposes like Cloe and </a:t>
            </a:r>
            <a:r>
              <a:rPr lang="en-US" dirty="0" err="1"/>
              <a:t>OpenMCX</a:t>
            </a:r>
            <a:r>
              <a:rPr lang="en-US" dirty="0"/>
              <a:t>, </a:t>
            </a:r>
          </a:p>
          <a:p>
            <a:r>
              <a:rPr lang="en-US" dirty="0"/>
              <a:t>APP4MC an exchange platform for timing and performance simulation, a playground is currently under construction</a:t>
            </a:r>
          </a:p>
          <a:p>
            <a:r>
              <a:rPr lang="en-US" dirty="0"/>
              <a:t>and some projects for communication, especially OMG DDS standard implementations..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D762BA-8904-410A-B3EF-46C68FD71653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53941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4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9.bin"/><Relationship Id="rId4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0.bin"/><Relationship Id="rId4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1.bin"/><Relationship Id="rId4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2.bin"/><Relationship Id="rId4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3.bin"/><Relationship Id="rId4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4.bin"/><Relationship Id="rId4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4.bin"/><Relationship Id="rId4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5.bin"/><Relationship Id="rId4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6.bin"/><Relationship Id="rId4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7.bin"/><Relationship Id="rId4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without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54070208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think-cell Folie" r:id="rId5" imgW="383" imgH="384" progId="TCLayout.ActiveDocument.1">
                  <p:embed/>
                </p:oleObj>
              </mc:Choice>
              <mc:Fallback>
                <p:oleObj name="think-cell Folie" r:id="rId5" imgW="383" imgH="384" progId="TCLayout.ActiveDocument.1">
                  <p:embed/>
                  <p:pic>
                    <p:nvPicPr>
                      <p:cNvPr id="5" name="Objekt 4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hteck 3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de-DE" sz="6000" b="0" i="0" baseline="0" dirty="0" err="1">
              <a:solidFill>
                <a:schemeClr val="tx1"/>
              </a:solidFill>
              <a:latin typeface="Century Gothic" panose="020B0502020202020204" pitchFamily="34" charset="0"/>
              <a:ea typeface="+mj-ea"/>
              <a:cs typeface="+mj-cs"/>
              <a:sym typeface="Century Gothic" panose="020B0502020202020204" pitchFamily="34" charset="0"/>
            </a:endParaRPr>
          </a:p>
        </p:txBody>
      </p:sp>
      <p:sp>
        <p:nvSpPr>
          <p:cNvPr id="12" name="Freeform 10">
            <a:extLst>
              <a:ext uri="{FF2B5EF4-FFF2-40B4-BE49-F238E27FC236}">
                <a16:creationId xmlns:a16="http://schemas.microsoft.com/office/drawing/2014/main" id="{597BD4CD-33C6-40FE-ACAE-8671C44D6401}"/>
              </a:ext>
            </a:extLst>
          </p:cNvPr>
          <p:cNvSpPr>
            <a:spLocks/>
          </p:cNvSpPr>
          <p:nvPr userDrawn="1"/>
        </p:nvSpPr>
        <p:spPr bwMode="auto">
          <a:xfrm>
            <a:off x="-3175" y="1444926"/>
            <a:ext cx="12192000" cy="368318"/>
          </a:xfrm>
          <a:custGeom>
            <a:avLst/>
            <a:gdLst>
              <a:gd name="T0" fmla="*/ 3183 w 3183"/>
              <a:gd name="T1" fmla="*/ 33 h 127"/>
              <a:gd name="T2" fmla="*/ 1444 w 3183"/>
              <a:gd name="T3" fmla="*/ 0 h 127"/>
              <a:gd name="T4" fmla="*/ 0 w 3183"/>
              <a:gd name="T5" fmla="*/ 23 h 127"/>
              <a:gd name="T6" fmla="*/ 0 w 3183"/>
              <a:gd name="T7" fmla="*/ 127 h 127"/>
              <a:gd name="T8" fmla="*/ 3183 w 3183"/>
              <a:gd name="T9" fmla="*/ 127 h 127"/>
              <a:gd name="T10" fmla="*/ 3183 w 3183"/>
              <a:gd name="T11" fmla="*/ 33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83" h="127">
                <a:moveTo>
                  <a:pt x="3183" y="33"/>
                </a:moveTo>
                <a:cubicBezTo>
                  <a:pt x="2610" y="11"/>
                  <a:pt x="2029" y="0"/>
                  <a:pt x="1444" y="0"/>
                </a:cubicBezTo>
                <a:cubicBezTo>
                  <a:pt x="959" y="0"/>
                  <a:pt x="477" y="8"/>
                  <a:pt x="0" y="23"/>
                </a:cubicBezTo>
                <a:cubicBezTo>
                  <a:pt x="0" y="127"/>
                  <a:pt x="0" y="127"/>
                  <a:pt x="0" y="127"/>
                </a:cubicBezTo>
                <a:cubicBezTo>
                  <a:pt x="3183" y="127"/>
                  <a:pt x="3183" y="127"/>
                  <a:pt x="3183" y="127"/>
                </a:cubicBezTo>
                <a:lnTo>
                  <a:pt x="3183" y="33"/>
                </a:lnTo>
                <a:close/>
              </a:path>
            </a:pathLst>
          </a:custGeom>
          <a:solidFill>
            <a:schemeClr val="accent1">
              <a:alpha val="3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eaLnBrk="1"/>
            <a:endParaRPr lang="de-DE" noProof="0" dirty="0"/>
          </a:p>
        </p:txBody>
      </p:sp>
      <p:sp>
        <p:nvSpPr>
          <p:cNvPr id="15" name="Freihandform: Form 14">
            <a:extLst>
              <a:ext uri="{FF2B5EF4-FFF2-40B4-BE49-F238E27FC236}">
                <a16:creationId xmlns:a16="http://schemas.microsoft.com/office/drawing/2014/main" id="{2037D253-C310-4F47-A166-B56FCC8566A6}"/>
              </a:ext>
            </a:extLst>
          </p:cNvPr>
          <p:cNvSpPr/>
          <p:nvPr userDrawn="1"/>
        </p:nvSpPr>
        <p:spPr>
          <a:xfrm>
            <a:off x="-3175" y="1436688"/>
            <a:ext cx="12192000" cy="5421311"/>
          </a:xfrm>
          <a:custGeom>
            <a:avLst/>
            <a:gdLst>
              <a:gd name="connsiteX0" fmla="*/ 3098752 w 12192000"/>
              <a:gd name="connsiteY0" fmla="*/ 0 h 5421311"/>
              <a:gd name="connsiteX1" fmla="*/ 12192000 w 12192000"/>
              <a:gd name="connsiteY1" fmla="*/ 191174 h 5421311"/>
              <a:gd name="connsiteX2" fmla="*/ 12192000 w 12192000"/>
              <a:gd name="connsiteY2" fmla="*/ 376554 h 5421311"/>
              <a:gd name="connsiteX3" fmla="*/ 12192000 w 12192000"/>
              <a:gd name="connsiteY3" fmla="*/ 376555 h 5421311"/>
              <a:gd name="connsiteX4" fmla="*/ 12192000 w 12192000"/>
              <a:gd name="connsiteY4" fmla="*/ 5421311 h 5421311"/>
              <a:gd name="connsiteX5" fmla="*/ 0 w 12192000"/>
              <a:gd name="connsiteY5" fmla="*/ 5421311 h 5421311"/>
              <a:gd name="connsiteX6" fmla="*/ 0 w 12192000"/>
              <a:gd name="connsiteY6" fmla="*/ 376555 h 5421311"/>
              <a:gd name="connsiteX7" fmla="*/ 0 w 12192000"/>
              <a:gd name="connsiteY7" fmla="*/ 376554 h 5421311"/>
              <a:gd name="connsiteX8" fmla="*/ 0 w 12192000"/>
              <a:gd name="connsiteY8" fmla="*/ 375865 h 5421311"/>
              <a:gd name="connsiteX9" fmla="*/ 0 w 12192000"/>
              <a:gd name="connsiteY9" fmla="*/ 23173 h 5421311"/>
              <a:gd name="connsiteX10" fmla="*/ 3098752 w 12192000"/>
              <a:gd name="connsiteY10" fmla="*/ 0 h 5421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5421311">
                <a:moveTo>
                  <a:pt x="3098752" y="0"/>
                </a:moveTo>
                <a:cubicBezTo>
                  <a:pt x="6174522" y="0"/>
                  <a:pt x="9211989" y="66621"/>
                  <a:pt x="12192000" y="191174"/>
                </a:cubicBezTo>
                <a:lnTo>
                  <a:pt x="12192000" y="376554"/>
                </a:lnTo>
                <a:lnTo>
                  <a:pt x="12192000" y="376555"/>
                </a:lnTo>
                <a:lnTo>
                  <a:pt x="12192000" y="5421311"/>
                </a:lnTo>
                <a:lnTo>
                  <a:pt x="0" y="5421311"/>
                </a:lnTo>
                <a:lnTo>
                  <a:pt x="0" y="376555"/>
                </a:lnTo>
                <a:lnTo>
                  <a:pt x="0" y="376554"/>
                </a:lnTo>
                <a:lnTo>
                  <a:pt x="0" y="375865"/>
                </a:lnTo>
                <a:cubicBezTo>
                  <a:pt x="0" y="371033"/>
                  <a:pt x="0" y="332382"/>
                  <a:pt x="0" y="23173"/>
                </a:cubicBezTo>
                <a:cubicBezTo>
                  <a:pt x="1026534" y="8690"/>
                  <a:pt x="2060728" y="0"/>
                  <a:pt x="309875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eaLnBrk="1"/>
            <a:endParaRPr lang="de-DE" noProof="0" dirty="0">
              <a:solidFill>
                <a:schemeClr val="tx1"/>
              </a:solidFill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59DEDD1-E1FD-4386-9E21-EE1381F027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4799" y="1950244"/>
            <a:ext cx="11520000" cy="2387600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de-DE" noProof="0" dirty="0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CDE8ED8-FE0E-47E2-A204-F7F30C171E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4799" y="4429919"/>
            <a:ext cx="11520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noProof="0" dirty="0"/>
              <a:t>Master-Untertitelformat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745994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without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62215690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think-cell Folie" r:id="rId5" imgW="383" imgH="384" progId="TCLayout.ActiveDocument.1">
                  <p:embed/>
                </p:oleObj>
              </mc:Choice>
              <mc:Fallback>
                <p:oleObj name="think-cell Folie" r:id="rId5" imgW="383" imgH="384" progId="TCLayout.ActiveDocument.1">
                  <p:embed/>
                  <p:pic>
                    <p:nvPicPr>
                      <p:cNvPr id="5" name="Objekt 4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hteck 3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de-DE" sz="6000" b="0" i="0" baseline="0" dirty="0" err="1">
              <a:solidFill>
                <a:schemeClr val="tx1"/>
              </a:solidFill>
              <a:latin typeface="Century Gothic" panose="020B0502020202020204" pitchFamily="34" charset="0"/>
              <a:ea typeface="+mj-ea"/>
              <a:cs typeface="+mj-cs"/>
              <a:sym typeface="Century Gothic" panose="020B0502020202020204" pitchFamily="34" charset="0"/>
            </a:endParaRPr>
          </a:p>
        </p:txBody>
      </p:sp>
      <p:sp>
        <p:nvSpPr>
          <p:cNvPr id="12" name="Freeform 10">
            <a:extLst>
              <a:ext uri="{FF2B5EF4-FFF2-40B4-BE49-F238E27FC236}">
                <a16:creationId xmlns:a16="http://schemas.microsoft.com/office/drawing/2014/main" id="{597BD4CD-33C6-40FE-ACAE-8671C44D6401}"/>
              </a:ext>
            </a:extLst>
          </p:cNvPr>
          <p:cNvSpPr>
            <a:spLocks/>
          </p:cNvSpPr>
          <p:nvPr userDrawn="1"/>
        </p:nvSpPr>
        <p:spPr bwMode="auto">
          <a:xfrm>
            <a:off x="-3175" y="1444926"/>
            <a:ext cx="12192000" cy="368318"/>
          </a:xfrm>
          <a:custGeom>
            <a:avLst/>
            <a:gdLst>
              <a:gd name="T0" fmla="*/ 3183 w 3183"/>
              <a:gd name="T1" fmla="*/ 33 h 127"/>
              <a:gd name="T2" fmla="*/ 1444 w 3183"/>
              <a:gd name="T3" fmla="*/ 0 h 127"/>
              <a:gd name="T4" fmla="*/ 0 w 3183"/>
              <a:gd name="T5" fmla="*/ 23 h 127"/>
              <a:gd name="T6" fmla="*/ 0 w 3183"/>
              <a:gd name="T7" fmla="*/ 127 h 127"/>
              <a:gd name="T8" fmla="*/ 3183 w 3183"/>
              <a:gd name="T9" fmla="*/ 127 h 127"/>
              <a:gd name="T10" fmla="*/ 3183 w 3183"/>
              <a:gd name="T11" fmla="*/ 33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83" h="127">
                <a:moveTo>
                  <a:pt x="3183" y="33"/>
                </a:moveTo>
                <a:cubicBezTo>
                  <a:pt x="2610" y="11"/>
                  <a:pt x="2029" y="0"/>
                  <a:pt x="1444" y="0"/>
                </a:cubicBezTo>
                <a:cubicBezTo>
                  <a:pt x="959" y="0"/>
                  <a:pt x="477" y="8"/>
                  <a:pt x="0" y="23"/>
                </a:cubicBezTo>
                <a:cubicBezTo>
                  <a:pt x="0" y="127"/>
                  <a:pt x="0" y="127"/>
                  <a:pt x="0" y="127"/>
                </a:cubicBezTo>
                <a:cubicBezTo>
                  <a:pt x="3183" y="127"/>
                  <a:pt x="3183" y="127"/>
                  <a:pt x="3183" y="127"/>
                </a:cubicBezTo>
                <a:lnTo>
                  <a:pt x="3183" y="33"/>
                </a:lnTo>
                <a:close/>
              </a:path>
            </a:pathLst>
          </a:custGeom>
          <a:solidFill>
            <a:schemeClr val="accent1">
              <a:alpha val="3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eaLnBrk="1"/>
            <a:endParaRPr lang="de-DE" noProof="0" dirty="0"/>
          </a:p>
        </p:txBody>
      </p:sp>
      <p:sp>
        <p:nvSpPr>
          <p:cNvPr id="15" name="Freihandform: Form 14">
            <a:extLst>
              <a:ext uri="{FF2B5EF4-FFF2-40B4-BE49-F238E27FC236}">
                <a16:creationId xmlns:a16="http://schemas.microsoft.com/office/drawing/2014/main" id="{2037D253-C310-4F47-A166-B56FCC8566A6}"/>
              </a:ext>
            </a:extLst>
          </p:cNvPr>
          <p:cNvSpPr/>
          <p:nvPr userDrawn="1"/>
        </p:nvSpPr>
        <p:spPr>
          <a:xfrm>
            <a:off x="-3175" y="1436688"/>
            <a:ext cx="12192000" cy="5421311"/>
          </a:xfrm>
          <a:custGeom>
            <a:avLst/>
            <a:gdLst>
              <a:gd name="connsiteX0" fmla="*/ 3098752 w 12192000"/>
              <a:gd name="connsiteY0" fmla="*/ 0 h 5421311"/>
              <a:gd name="connsiteX1" fmla="*/ 12192000 w 12192000"/>
              <a:gd name="connsiteY1" fmla="*/ 191174 h 5421311"/>
              <a:gd name="connsiteX2" fmla="*/ 12192000 w 12192000"/>
              <a:gd name="connsiteY2" fmla="*/ 376554 h 5421311"/>
              <a:gd name="connsiteX3" fmla="*/ 12192000 w 12192000"/>
              <a:gd name="connsiteY3" fmla="*/ 376555 h 5421311"/>
              <a:gd name="connsiteX4" fmla="*/ 12192000 w 12192000"/>
              <a:gd name="connsiteY4" fmla="*/ 5421311 h 5421311"/>
              <a:gd name="connsiteX5" fmla="*/ 0 w 12192000"/>
              <a:gd name="connsiteY5" fmla="*/ 5421311 h 5421311"/>
              <a:gd name="connsiteX6" fmla="*/ 0 w 12192000"/>
              <a:gd name="connsiteY6" fmla="*/ 376555 h 5421311"/>
              <a:gd name="connsiteX7" fmla="*/ 0 w 12192000"/>
              <a:gd name="connsiteY7" fmla="*/ 376554 h 5421311"/>
              <a:gd name="connsiteX8" fmla="*/ 0 w 12192000"/>
              <a:gd name="connsiteY8" fmla="*/ 375865 h 5421311"/>
              <a:gd name="connsiteX9" fmla="*/ 0 w 12192000"/>
              <a:gd name="connsiteY9" fmla="*/ 23173 h 5421311"/>
              <a:gd name="connsiteX10" fmla="*/ 3098752 w 12192000"/>
              <a:gd name="connsiteY10" fmla="*/ 0 h 5421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5421311">
                <a:moveTo>
                  <a:pt x="3098752" y="0"/>
                </a:moveTo>
                <a:cubicBezTo>
                  <a:pt x="6174522" y="0"/>
                  <a:pt x="9211989" y="66621"/>
                  <a:pt x="12192000" y="191174"/>
                </a:cubicBezTo>
                <a:lnTo>
                  <a:pt x="12192000" y="376554"/>
                </a:lnTo>
                <a:lnTo>
                  <a:pt x="12192000" y="376555"/>
                </a:lnTo>
                <a:lnTo>
                  <a:pt x="12192000" y="5421311"/>
                </a:lnTo>
                <a:lnTo>
                  <a:pt x="0" y="5421311"/>
                </a:lnTo>
                <a:lnTo>
                  <a:pt x="0" y="376555"/>
                </a:lnTo>
                <a:lnTo>
                  <a:pt x="0" y="376554"/>
                </a:lnTo>
                <a:lnTo>
                  <a:pt x="0" y="375865"/>
                </a:lnTo>
                <a:cubicBezTo>
                  <a:pt x="0" y="371033"/>
                  <a:pt x="0" y="332382"/>
                  <a:pt x="0" y="23173"/>
                </a:cubicBezTo>
                <a:cubicBezTo>
                  <a:pt x="1026534" y="8690"/>
                  <a:pt x="2060728" y="0"/>
                  <a:pt x="309875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eaLnBrk="1"/>
            <a:endParaRPr lang="de-DE" noProof="0" dirty="0">
              <a:solidFill>
                <a:schemeClr val="tx1"/>
              </a:solidFill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59DEDD1-E1FD-4386-9E21-EE1381F027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4799" y="1950244"/>
            <a:ext cx="11520000" cy="2387600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de-DE" noProof="0" dirty="0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CDE8ED8-FE0E-47E2-A204-F7F30C171E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4799" y="4429919"/>
            <a:ext cx="11520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noProof="0" dirty="0"/>
              <a:t>Master-Untertitelformat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950246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486003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" name="think-cell Folie" r:id="rId5" imgW="383" imgH="384" progId="TCLayout.ActiveDocument.1">
                  <p:embed/>
                </p:oleObj>
              </mc:Choice>
              <mc:Fallback>
                <p:oleObj name="think-cell Folie" r:id="rId5" imgW="383" imgH="384" progId="TCLayout.ActiveDocument.1">
                  <p:embed/>
                  <p:pic>
                    <p:nvPicPr>
                      <p:cNvPr id="6" name="Objekt 5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hteck 3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de-DE" sz="6000" b="0" i="0" baseline="0" dirty="0" err="1">
              <a:solidFill>
                <a:schemeClr val="tx1"/>
              </a:solidFill>
              <a:latin typeface="Century Gothic" panose="020B0502020202020204" pitchFamily="34" charset="0"/>
              <a:ea typeface="+mj-ea"/>
              <a:cs typeface="+mj-cs"/>
              <a:sym typeface="Century Gothic" panose="020B0502020202020204" pitchFamily="34" charset="0"/>
            </a:endParaRPr>
          </a:p>
        </p:txBody>
      </p:sp>
      <p:sp>
        <p:nvSpPr>
          <p:cNvPr id="5" name="Freeform 10">
            <a:extLst>
              <a:ext uri="{FF2B5EF4-FFF2-40B4-BE49-F238E27FC236}">
                <a16:creationId xmlns:a16="http://schemas.microsoft.com/office/drawing/2014/main" id="{25708B15-D999-464B-91E7-B4E667174B0A}"/>
              </a:ext>
            </a:extLst>
          </p:cNvPr>
          <p:cNvSpPr>
            <a:spLocks/>
          </p:cNvSpPr>
          <p:nvPr userDrawn="1"/>
        </p:nvSpPr>
        <p:spPr bwMode="auto">
          <a:xfrm>
            <a:off x="-3175" y="3143098"/>
            <a:ext cx="12192000" cy="368318"/>
          </a:xfrm>
          <a:custGeom>
            <a:avLst/>
            <a:gdLst>
              <a:gd name="T0" fmla="*/ 3183 w 3183"/>
              <a:gd name="T1" fmla="*/ 33 h 127"/>
              <a:gd name="T2" fmla="*/ 1444 w 3183"/>
              <a:gd name="T3" fmla="*/ 0 h 127"/>
              <a:gd name="T4" fmla="*/ 0 w 3183"/>
              <a:gd name="T5" fmla="*/ 23 h 127"/>
              <a:gd name="T6" fmla="*/ 0 w 3183"/>
              <a:gd name="T7" fmla="*/ 127 h 127"/>
              <a:gd name="T8" fmla="*/ 3183 w 3183"/>
              <a:gd name="T9" fmla="*/ 127 h 127"/>
              <a:gd name="T10" fmla="*/ 3183 w 3183"/>
              <a:gd name="T11" fmla="*/ 33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83" h="127">
                <a:moveTo>
                  <a:pt x="3183" y="33"/>
                </a:moveTo>
                <a:cubicBezTo>
                  <a:pt x="2610" y="11"/>
                  <a:pt x="2029" y="0"/>
                  <a:pt x="1444" y="0"/>
                </a:cubicBezTo>
                <a:cubicBezTo>
                  <a:pt x="959" y="0"/>
                  <a:pt x="477" y="8"/>
                  <a:pt x="0" y="23"/>
                </a:cubicBezTo>
                <a:cubicBezTo>
                  <a:pt x="0" y="127"/>
                  <a:pt x="0" y="127"/>
                  <a:pt x="0" y="127"/>
                </a:cubicBezTo>
                <a:cubicBezTo>
                  <a:pt x="3183" y="127"/>
                  <a:pt x="3183" y="127"/>
                  <a:pt x="3183" y="127"/>
                </a:cubicBezTo>
                <a:lnTo>
                  <a:pt x="3183" y="33"/>
                </a:lnTo>
                <a:close/>
              </a:path>
            </a:pathLst>
          </a:custGeom>
          <a:solidFill>
            <a:schemeClr val="accent1">
              <a:alpha val="3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eaLnBrk="1"/>
            <a:endParaRPr lang="de-DE" noProof="0" dirty="0"/>
          </a:p>
        </p:txBody>
      </p:sp>
      <p:sp>
        <p:nvSpPr>
          <p:cNvPr id="8" name="Freihandform: Form 7">
            <a:extLst>
              <a:ext uri="{FF2B5EF4-FFF2-40B4-BE49-F238E27FC236}">
                <a16:creationId xmlns:a16="http://schemas.microsoft.com/office/drawing/2014/main" id="{E608200B-6E6B-463A-8179-C3755A23832B}"/>
              </a:ext>
            </a:extLst>
          </p:cNvPr>
          <p:cNvSpPr/>
          <p:nvPr userDrawn="1"/>
        </p:nvSpPr>
        <p:spPr>
          <a:xfrm>
            <a:off x="-3175" y="3134860"/>
            <a:ext cx="12192000" cy="3726316"/>
          </a:xfrm>
          <a:custGeom>
            <a:avLst/>
            <a:gdLst>
              <a:gd name="connsiteX0" fmla="*/ 3098752 w 12192000"/>
              <a:gd name="connsiteY0" fmla="*/ 0 h 3726316"/>
              <a:gd name="connsiteX1" fmla="*/ 12192000 w 12192000"/>
              <a:gd name="connsiteY1" fmla="*/ 191174 h 3726316"/>
              <a:gd name="connsiteX2" fmla="*/ 12192000 w 12192000"/>
              <a:gd name="connsiteY2" fmla="*/ 376554 h 3726316"/>
              <a:gd name="connsiteX3" fmla="*/ 12192000 w 12192000"/>
              <a:gd name="connsiteY3" fmla="*/ 376555 h 3726316"/>
              <a:gd name="connsiteX4" fmla="*/ 12192000 w 12192000"/>
              <a:gd name="connsiteY4" fmla="*/ 3726316 h 3726316"/>
              <a:gd name="connsiteX5" fmla="*/ 0 w 12192000"/>
              <a:gd name="connsiteY5" fmla="*/ 3726316 h 3726316"/>
              <a:gd name="connsiteX6" fmla="*/ 0 w 12192000"/>
              <a:gd name="connsiteY6" fmla="*/ 376555 h 3726316"/>
              <a:gd name="connsiteX7" fmla="*/ 0 w 12192000"/>
              <a:gd name="connsiteY7" fmla="*/ 376554 h 3726316"/>
              <a:gd name="connsiteX8" fmla="*/ 0 w 12192000"/>
              <a:gd name="connsiteY8" fmla="*/ 375865 h 3726316"/>
              <a:gd name="connsiteX9" fmla="*/ 0 w 12192000"/>
              <a:gd name="connsiteY9" fmla="*/ 23173 h 3726316"/>
              <a:gd name="connsiteX10" fmla="*/ 3098752 w 12192000"/>
              <a:gd name="connsiteY10" fmla="*/ 0 h 3726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3726316">
                <a:moveTo>
                  <a:pt x="3098752" y="0"/>
                </a:moveTo>
                <a:cubicBezTo>
                  <a:pt x="6174522" y="0"/>
                  <a:pt x="9211989" y="66621"/>
                  <a:pt x="12192000" y="191174"/>
                </a:cubicBezTo>
                <a:lnTo>
                  <a:pt x="12192000" y="376554"/>
                </a:lnTo>
                <a:lnTo>
                  <a:pt x="12192000" y="376555"/>
                </a:lnTo>
                <a:lnTo>
                  <a:pt x="12192000" y="3726316"/>
                </a:lnTo>
                <a:lnTo>
                  <a:pt x="0" y="3726316"/>
                </a:lnTo>
                <a:lnTo>
                  <a:pt x="0" y="376555"/>
                </a:lnTo>
                <a:lnTo>
                  <a:pt x="0" y="376554"/>
                </a:lnTo>
                <a:lnTo>
                  <a:pt x="0" y="375865"/>
                </a:lnTo>
                <a:cubicBezTo>
                  <a:pt x="0" y="371033"/>
                  <a:pt x="0" y="332382"/>
                  <a:pt x="0" y="23173"/>
                </a:cubicBezTo>
                <a:cubicBezTo>
                  <a:pt x="1026534" y="8690"/>
                  <a:pt x="2060728" y="0"/>
                  <a:pt x="309875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eaLnBrk="1"/>
            <a:endParaRPr lang="de-DE" noProof="0" dirty="0">
              <a:solidFill>
                <a:schemeClr val="tx1"/>
              </a:solidFill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59DEDD1-E1FD-4386-9E21-EE1381F027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4800" y="4489827"/>
            <a:ext cx="11520000" cy="830997"/>
          </a:xfrm>
        </p:spPr>
        <p:txBody>
          <a:bodyPr anchor="b">
            <a:spAutoFit/>
          </a:bodyPr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de-DE" noProof="0" dirty="0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CDE8ED8-FE0E-47E2-A204-F7F30C171E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4800" y="5412899"/>
            <a:ext cx="11520000" cy="369332"/>
          </a:xfrm>
        </p:spPr>
        <p:txBody>
          <a:bodyPr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noProof="0" dirty="0"/>
              <a:t>Master-Untertitelformat bearbeiten</a:t>
            </a:r>
          </a:p>
        </p:txBody>
      </p:sp>
      <p:sp>
        <p:nvSpPr>
          <p:cNvPr id="14" name="Bildplatzhalter 13">
            <a:extLst>
              <a:ext uri="{FF2B5EF4-FFF2-40B4-BE49-F238E27FC236}">
                <a16:creationId xmlns:a16="http://schemas.microsoft.com/office/drawing/2014/main" id="{9E09251C-7427-4786-95F0-840D4B9D4D8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"/>
            <a:ext cx="12188825" cy="3238803"/>
          </a:xfrm>
          <a:custGeom>
            <a:avLst/>
            <a:gdLst>
              <a:gd name="connsiteX0" fmla="*/ 0 w 12188825"/>
              <a:gd name="connsiteY0" fmla="*/ 0 h 3238803"/>
              <a:gd name="connsiteX1" fmla="*/ 12188825 w 12188825"/>
              <a:gd name="connsiteY1" fmla="*/ 0 h 3238803"/>
              <a:gd name="connsiteX2" fmla="*/ 12188825 w 12188825"/>
              <a:gd name="connsiteY2" fmla="*/ 3238803 h 3238803"/>
              <a:gd name="connsiteX3" fmla="*/ 5527849 w 12188825"/>
              <a:gd name="connsiteY3" fmla="*/ 3143098 h 3238803"/>
              <a:gd name="connsiteX4" fmla="*/ 4957263 w 12188825"/>
              <a:gd name="connsiteY4" fmla="*/ 3144864 h 3238803"/>
              <a:gd name="connsiteX5" fmla="*/ 3095577 w 12188825"/>
              <a:gd name="connsiteY5" fmla="*/ 3134860 h 3238803"/>
              <a:gd name="connsiteX6" fmla="*/ 1541893 w 12188825"/>
              <a:gd name="connsiteY6" fmla="*/ 3141016 h 3238803"/>
              <a:gd name="connsiteX7" fmla="*/ 0 w 12188825"/>
              <a:gd name="connsiteY7" fmla="*/ 3157998 h 3238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825" h="3238803">
                <a:moveTo>
                  <a:pt x="0" y="0"/>
                </a:moveTo>
                <a:lnTo>
                  <a:pt x="12188825" y="0"/>
                </a:lnTo>
                <a:lnTo>
                  <a:pt x="12188825" y="3238803"/>
                </a:lnTo>
                <a:cubicBezTo>
                  <a:pt x="9994035" y="3175000"/>
                  <a:pt x="7768603" y="3143098"/>
                  <a:pt x="5527849" y="3143098"/>
                </a:cubicBezTo>
                <a:lnTo>
                  <a:pt x="4957263" y="3144864"/>
                </a:lnTo>
                <a:lnTo>
                  <a:pt x="3095577" y="3134860"/>
                </a:lnTo>
                <a:cubicBezTo>
                  <a:pt x="2576565" y="3134860"/>
                  <a:pt x="2058511" y="3137033"/>
                  <a:pt x="1541893" y="3141016"/>
                </a:cubicBezTo>
                <a:lnTo>
                  <a:pt x="0" y="3157998"/>
                </a:lnTo>
                <a:close/>
              </a:path>
            </a:pathLst>
          </a:custGeom>
          <a:noFill/>
        </p:spPr>
        <p:txBody>
          <a:bodyPr wrap="square" tIns="1152000">
            <a:noAutofit/>
          </a:bodyPr>
          <a:lstStyle>
            <a:lvl1pPr marL="0" indent="0" algn="ctr">
              <a:buNone/>
              <a:defRPr sz="11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de-DE" noProof="0" dirty="0"/>
              <a:t>Klick </a:t>
            </a:r>
            <a:r>
              <a:rPr lang="de-DE" noProof="0" dirty="0" err="1"/>
              <a:t>here</a:t>
            </a:r>
            <a:r>
              <a:rPr lang="de-DE" noProof="0" dirty="0"/>
              <a:t> </a:t>
            </a:r>
            <a:r>
              <a:rPr lang="de-DE" noProof="0" dirty="0" err="1"/>
              <a:t>to</a:t>
            </a:r>
            <a:r>
              <a:rPr lang="de-DE" noProof="0" dirty="0"/>
              <a:t> </a:t>
            </a:r>
            <a:r>
              <a:rPr lang="de-DE" noProof="0" dirty="0" err="1"/>
              <a:t>place</a:t>
            </a:r>
            <a:r>
              <a:rPr lang="de-DE" noProof="0" dirty="0"/>
              <a:t> </a:t>
            </a:r>
            <a:r>
              <a:rPr lang="de-DE" noProof="0" dirty="0" err="1"/>
              <a:t>picture</a:t>
            </a:r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3519082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line,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92392984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9" name="think-cell Folie" r:id="rId5" imgW="383" imgH="384" progId="TCLayout.ActiveDocument.1">
                  <p:embed/>
                </p:oleObj>
              </mc:Choice>
              <mc:Fallback>
                <p:oleObj name="think-cell Folie" r:id="rId5" imgW="383" imgH="384" progId="TCLayout.ActiveDocument.1">
                  <p:embed/>
                  <p:pic>
                    <p:nvPicPr>
                      <p:cNvPr id="5" name="Objekt 4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hteck 3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de-DE" sz="2800" b="0" i="0" baseline="0" dirty="0" err="1">
              <a:solidFill>
                <a:schemeClr val="tx1"/>
              </a:solidFill>
              <a:latin typeface="Century Gothic" panose="020B0502020202020204" pitchFamily="34" charset="0"/>
              <a:ea typeface="+mj-ea"/>
              <a:cs typeface="+mj-cs"/>
              <a:sym typeface="Century Gothic" panose="020B0502020202020204" pitchFamily="34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B2C58D8-C649-4138-AE53-38ED962AF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FEB281E-E1DF-488A-82BA-082D6AFC3A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noProof="0" dirty="0"/>
              <a:t>Mastertextformat bearbeiten</a:t>
            </a:r>
          </a:p>
          <a:p>
            <a:pPr lvl="1"/>
            <a:r>
              <a:rPr lang="de-DE" noProof="0" dirty="0"/>
              <a:t>Zweite Ebene</a:t>
            </a:r>
          </a:p>
          <a:p>
            <a:pPr lvl="2"/>
            <a:r>
              <a:rPr lang="de-DE" noProof="0" dirty="0"/>
              <a:t>Dritte Ebene</a:t>
            </a:r>
          </a:p>
          <a:p>
            <a:pPr lvl="3"/>
            <a:r>
              <a:rPr lang="de-DE" noProof="0" dirty="0"/>
              <a:t>Vierte Ebene</a:t>
            </a:r>
          </a:p>
          <a:p>
            <a:pPr lvl="4"/>
            <a:r>
              <a:rPr lang="de-DE" noProof="0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633414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line,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88954305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3" name="think-cell Folie" r:id="rId5" imgW="383" imgH="384" progId="TCLayout.ActiveDocument.1">
                  <p:embed/>
                </p:oleObj>
              </mc:Choice>
              <mc:Fallback>
                <p:oleObj name="think-cell Folie" r:id="rId5" imgW="383" imgH="384" progId="TCLayout.ActiveDocument.1">
                  <p:embed/>
                  <p:pic>
                    <p:nvPicPr>
                      <p:cNvPr id="6" name="Objekt 5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hteck 3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de-DE" sz="2800" b="0" i="0" baseline="0" dirty="0" err="1">
              <a:solidFill>
                <a:schemeClr val="tx1"/>
              </a:solidFill>
              <a:latin typeface="Century Gothic" panose="020B0502020202020204" pitchFamily="34" charset="0"/>
              <a:ea typeface="+mj-ea"/>
              <a:cs typeface="+mj-cs"/>
              <a:sym typeface="Century Gothic" panose="020B0502020202020204" pitchFamily="34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B2C58D8-C649-4138-AE53-38ED962AF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noProof="0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FEB281E-E1DF-488A-82BA-082D6AFC3A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000" y="1798577"/>
            <a:ext cx="11520000" cy="4429423"/>
          </a:xfrm>
        </p:spPr>
        <p:txBody>
          <a:bodyPr/>
          <a:lstStyle/>
          <a:p>
            <a:pPr lvl="0"/>
            <a:r>
              <a:rPr lang="de-DE" noProof="0" dirty="0"/>
              <a:t>Mastertextformat bearbeiten</a:t>
            </a:r>
          </a:p>
          <a:p>
            <a:pPr lvl="1"/>
            <a:r>
              <a:rPr lang="de-DE" noProof="0" dirty="0"/>
              <a:t>Zweite Ebene</a:t>
            </a:r>
          </a:p>
          <a:p>
            <a:pPr lvl="2"/>
            <a:r>
              <a:rPr lang="de-DE" noProof="0" dirty="0"/>
              <a:t>Dritte Ebene</a:t>
            </a:r>
          </a:p>
          <a:p>
            <a:pPr lvl="3"/>
            <a:r>
              <a:rPr lang="de-DE" noProof="0" dirty="0"/>
              <a:t>Vierte Ebene</a:t>
            </a:r>
          </a:p>
          <a:p>
            <a:pPr lvl="4"/>
            <a:r>
              <a:rPr lang="de-DE" noProof="0" dirty="0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DFEC30F-62ED-4722-921B-1943C58DF08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6000" y="1130799"/>
            <a:ext cx="11520000" cy="307777"/>
          </a:xfrm>
        </p:spPr>
        <p:txBody>
          <a:bodyPr>
            <a:spAutoFit/>
          </a:bodyPr>
          <a:lstStyle>
            <a:lvl1pPr marL="0" indent="0">
              <a:buFontTx/>
              <a:buNone/>
              <a:defRPr sz="2000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 noProof="0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094743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line,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4373963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7" name="think-cell Folie" r:id="rId5" imgW="383" imgH="384" progId="TCLayout.ActiveDocument.1">
                  <p:embed/>
                </p:oleObj>
              </mc:Choice>
              <mc:Fallback>
                <p:oleObj name="think-cell Folie" r:id="rId5" imgW="383" imgH="384" progId="TCLayout.ActiveDocument.1">
                  <p:embed/>
                  <p:pic>
                    <p:nvPicPr>
                      <p:cNvPr id="6" name="Objekt 5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hteck 4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de-DE" sz="2800" b="0" i="0" baseline="0" dirty="0" err="1">
              <a:solidFill>
                <a:schemeClr val="tx1"/>
              </a:solidFill>
              <a:latin typeface="Century Gothic" panose="020B0502020202020204" pitchFamily="34" charset="0"/>
              <a:ea typeface="+mj-ea"/>
              <a:cs typeface="+mj-cs"/>
              <a:sym typeface="Century Gothic" panose="020B0502020202020204" pitchFamily="34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285F1A9-39AA-423C-A3F9-D0ACBC08F5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FDA34C8-B917-41C1-9996-BCCC3B4DBC9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36000" y="1800000"/>
            <a:ext cx="5544000" cy="4428000"/>
          </a:xfrm>
        </p:spPr>
        <p:txBody>
          <a:bodyPr/>
          <a:lstStyle/>
          <a:p>
            <a:pPr lvl="0"/>
            <a:r>
              <a:rPr lang="de-DE" noProof="0" dirty="0"/>
              <a:t>Mastertextformat bearbeiten</a:t>
            </a:r>
          </a:p>
          <a:p>
            <a:pPr lvl="1"/>
            <a:r>
              <a:rPr lang="de-DE" noProof="0" dirty="0"/>
              <a:t>Zweite Ebene</a:t>
            </a:r>
          </a:p>
          <a:p>
            <a:pPr lvl="2"/>
            <a:r>
              <a:rPr lang="de-DE" noProof="0" dirty="0"/>
              <a:t>Dritte Ebene</a:t>
            </a:r>
          </a:p>
          <a:p>
            <a:pPr lvl="3"/>
            <a:r>
              <a:rPr lang="de-DE" noProof="0" dirty="0"/>
              <a:t>Vierte Ebene</a:t>
            </a:r>
          </a:p>
          <a:p>
            <a:pPr lvl="4"/>
            <a:r>
              <a:rPr lang="de-DE" noProof="0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D30A220-0150-4F43-B1B5-E1C9B87E5F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12000" y="1800000"/>
            <a:ext cx="5544000" cy="4428000"/>
          </a:xfrm>
        </p:spPr>
        <p:txBody>
          <a:bodyPr/>
          <a:lstStyle/>
          <a:p>
            <a:pPr lvl="0"/>
            <a:r>
              <a:rPr lang="de-DE" noProof="0" dirty="0"/>
              <a:t>Mastertextformat bearbeiten</a:t>
            </a:r>
          </a:p>
          <a:p>
            <a:pPr lvl="1"/>
            <a:r>
              <a:rPr lang="de-DE" noProof="0" dirty="0"/>
              <a:t>Zweite Ebene</a:t>
            </a:r>
          </a:p>
          <a:p>
            <a:pPr lvl="2"/>
            <a:r>
              <a:rPr lang="de-DE" noProof="0" dirty="0"/>
              <a:t>Dritte Ebene</a:t>
            </a:r>
          </a:p>
          <a:p>
            <a:pPr lvl="3"/>
            <a:r>
              <a:rPr lang="de-DE" noProof="0" dirty="0"/>
              <a:t>Vierte Ebene</a:t>
            </a:r>
          </a:p>
          <a:p>
            <a:pPr lvl="4"/>
            <a:r>
              <a:rPr lang="de-DE" noProof="0" dirty="0"/>
              <a:t>Fünfte Ebene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28231116-2A6A-4488-900F-7D01B95FE85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6000" y="1130799"/>
            <a:ext cx="11520000" cy="307777"/>
          </a:xfrm>
        </p:spPr>
        <p:txBody>
          <a:bodyPr>
            <a:spAutoFit/>
          </a:bodyPr>
          <a:lstStyle>
            <a:lvl1pPr marL="0" indent="0">
              <a:buFontTx/>
              <a:buNone/>
              <a:defRPr sz="2000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 noProof="0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618573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- &amp; Subheadlin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62769378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1" name="think-cell Folie" r:id="rId5" imgW="383" imgH="384" progId="TCLayout.ActiveDocument.1">
                  <p:embed/>
                </p:oleObj>
              </mc:Choice>
              <mc:Fallback>
                <p:oleObj name="think-cell Folie" r:id="rId5" imgW="383" imgH="384" progId="TCLayout.ActiveDocument.1">
                  <p:embed/>
                  <p:pic>
                    <p:nvPicPr>
                      <p:cNvPr id="4" name="Objekt 3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hteck 2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de-DE" sz="2800" b="0" i="0" baseline="0" dirty="0" err="1">
              <a:solidFill>
                <a:schemeClr val="tx1"/>
              </a:solidFill>
              <a:latin typeface="Century Gothic" panose="020B0502020202020204" pitchFamily="34" charset="0"/>
              <a:ea typeface="+mj-ea"/>
              <a:cs typeface="+mj-cs"/>
              <a:sym typeface="Century Gothic" panose="020B0502020202020204" pitchFamily="34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9D54FFC-A2F3-4A1E-8550-B35456B72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6" name="Textplatzhalter 4">
            <a:extLst>
              <a:ext uri="{FF2B5EF4-FFF2-40B4-BE49-F238E27FC236}">
                <a16:creationId xmlns:a16="http://schemas.microsoft.com/office/drawing/2014/main" id="{1EFB9B65-2381-4E5C-9949-22C66124571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6000" y="1130799"/>
            <a:ext cx="11520000" cy="307777"/>
          </a:xfrm>
        </p:spPr>
        <p:txBody>
          <a:bodyPr>
            <a:spAutoFit/>
          </a:bodyPr>
          <a:lstStyle>
            <a:lvl1pPr marL="0" indent="0">
              <a:buFontTx/>
              <a:buNone/>
              <a:defRPr sz="2000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 noProof="0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549137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Bildplatzhalter 14">
            <a:extLst>
              <a:ext uri="{FF2B5EF4-FFF2-40B4-BE49-F238E27FC236}">
                <a16:creationId xmlns:a16="http://schemas.microsoft.com/office/drawing/2014/main" id="{475B0D76-57D7-4627-A808-EE60BB1078D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12188825 w 12192000"/>
              <a:gd name="connsiteY3" fmla="*/ 6858000 h 6858000"/>
              <a:gd name="connsiteX4" fmla="*/ 12188825 w 12192000"/>
              <a:gd name="connsiteY4" fmla="*/ 6857999 h 6858000"/>
              <a:gd name="connsiteX5" fmla="*/ 12188825 w 12192000"/>
              <a:gd name="connsiteY5" fmla="*/ 6672618 h 6858000"/>
              <a:gd name="connsiteX6" fmla="*/ 12188825 w 12192000"/>
              <a:gd name="connsiteY6" fmla="*/ 6585387 h 6858000"/>
              <a:gd name="connsiteX7" fmla="*/ 5527849 w 12192000"/>
              <a:gd name="connsiteY7" fmla="*/ 6489682 h 6858000"/>
              <a:gd name="connsiteX8" fmla="*/ 4957252 w 12192000"/>
              <a:gd name="connsiteY8" fmla="*/ 6491448 h 6858000"/>
              <a:gd name="connsiteX9" fmla="*/ 3095577 w 12192000"/>
              <a:gd name="connsiteY9" fmla="*/ 6481444 h 6858000"/>
              <a:gd name="connsiteX10" fmla="*/ 1541892 w 12192000"/>
              <a:gd name="connsiteY10" fmla="*/ 6487600 h 6858000"/>
              <a:gd name="connsiteX11" fmla="*/ 0 w 12192000"/>
              <a:gd name="connsiteY11" fmla="*/ 650458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12188825" y="6858000"/>
                </a:lnTo>
                <a:lnTo>
                  <a:pt x="12188825" y="6857999"/>
                </a:lnTo>
                <a:lnTo>
                  <a:pt x="12188825" y="6672618"/>
                </a:lnTo>
                <a:lnTo>
                  <a:pt x="12188825" y="6585387"/>
                </a:lnTo>
                <a:cubicBezTo>
                  <a:pt x="9994035" y="6521584"/>
                  <a:pt x="7768603" y="6489682"/>
                  <a:pt x="5527849" y="6489682"/>
                </a:cubicBezTo>
                <a:lnTo>
                  <a:pt x="4957252" y="6491448"/>
                </a:lnTo>
                <a:lnTo>
                  <a:pt x="3095577" y="6481444"/>
                </a:lnTo>
                <a:cubicBezTo>
                  <a:pt x="2576565" y="6481444"/>
                  <a:pt x="2058511" y="6483617"/>
                  <a:pt x="1541892" y="6487600"/>
                </a:cubicBezTo>
                <a:lnTo>
                  <a:pt x="0" y="6504582"/>
                </a:lnTo>
                <a:close/>
              </a:path>
            </a:pathLst>
          </a:custGeom>
          <a:noFill/>
        </p:spPr>
        <p:txBody>
          <a:bodyPr vert="horz" wrap="square" lIns="0" tIns="3024000" rIns="0" bIns="0" rtlCol="0">
            <a:noAutofit/>
          </a:bodyPr>
          <a:lstStyle>
            <a:lvl1pPr marL="0" indent="0" algn="ctr">
              <a:buNone/>
              <a:defRPr lang="de-DE" sz="11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marL="180975" lvl="0" indent="-180975" algn="ctr"/>
            <a:r>
              <a:rPr lang="de-DE" dirty="0"/>
              <a:t>Klick </a:t>
            </a:r>
            <a:r>
              <a:rPr lang="de-DE" dirty="0" err="1"/>
              <a:t>here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place</a:t>
            </a:r>
            <a:r>
              <a:rPr lang="de-DE" dirty="0"/>
              <a:t> </a:t>
            </a:r>
            <a:r>
              <a:rPr lang="de-DE" dirty="0" err="1"/>
              <a:t>picture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99491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0">
            <a:extLst>
              <a:ext uri="{FF2B5EF4-FFF2-40B4-BE49-F238E27FC236}">
                <a16:creationId xmlns:a16="http://schemas.microsoft.com/office/drawing/2014/main" id="{597BD4CD-33C6-40FE-ACAE-8671C44D6401}"/>
              </a:ext>
            </a:extLst>
          </p:cNvPr>
          <p:cNvSpPr>
            <a:spLocks/>
          </p:cNvSpPr>
          <p:nvPr userDrawn="1"/>
        </p:nvSpPr>
        <p:spPr bwMode="auto">
          <a:xfrm>
            <a:off x="-3175" y="1444926"/>
            <a:ext cx="12192000" cy="368318"/>
          </a:xfrm>
          <a:custGeom>
            <a:avLst/>
            <a:gdLst>
              <a:gd name="T0" fmla="*/ 3183 w 3183"/>
              <a:gd name="T1" fmla="*/ 33 h 127"/>
              <a:gd name="T2" fmla="*/ 1444 w 3183"/>
              <a:gd name="T3" fmla="*/ 0 h 127"/>
              <a:gd name="T4" fmla="*/ 0 w 3183"/>
              <a:gd name="T5" fmla="*/ 23 h 127"/>
              <a:gd name="T6" fmla="*/ 0 w 3183"/>
              <a:gd name="T7" fmla="*/ 127 h 127"/>
              <a:gd name="T8" fmla="*/ 3183 w 3183"/>
              <a:gd name="T9" fmla="*/ 127 h 127"/>
              <a:gd name="T10" fmla="*/ 3183 w 3183"/>
              <a:gd name="T11" fmla="*/ 33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83" h="127">
                <a:moveTo>
                  <a:pt x="3183" y="33"/>
                </a:moveTo>
                <a:cubicBezTo>
                  <a:pt x="2610" y="11"/>
                  <a:pt x="2029" y="0"/>
                  <a:pt x="1444" y="0"/>
                </a:cubicBezTo>
                <a:cubicBezTo>
                  <a:pt x="959" y="0"/>
                  <a:pt x="477" y="8"/>
                  <a:pt x="0" y="23"/>
                </a:cubicBezTo>
                <a:cubicBezTo>
                  <a:pt x="0" y="127"/>
                  <a:pt x="0" y="127"/>
                  <a:pt x="0" y="127"/>
                </a:cubicBezTo>
                <a:cubicBezTo>
                  <a:pt x="3183" y="127"/>
                  <a:pt x="3183" y="127"/>
                  <a:pt x="3183" y="127"/>
                </a:cubicBezTo>
                <a:lnTo>
                  <a:pt x="3183" y="33"/>
                </a:lnTo>
                <a:close/>
              </a:path>
            </a:pathLst>
          </a:custGeom>
          <a:solidFill>
            <a:schemeClr val="accent1">
              <a:alpha val="3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eaLnBrk="1"/>
            <a:endParaRPr lang="de-DE" noProof="0" dirty="0"/>
          </a:p>
        </p:txBody>
      </p:sp>
      <p:sp>
        <p:nvSpPr>
          <p:cNvPr id="15" name="Freihandform: Form 14">
            <a:extLst>
              <a:ext uri="{FF2B5EF4-FFF2-40B4-BE49-F238E27FC236}">
                <a16:creationId xmlns:a16="http://schemas.microsoft.com/office/drawing/2014/main" id="{2037D253-C310-4F47-A166-B56FCC8566A6}"/>
              </a:ext>
            </a:extLst>
          </p:cNvPr>
          <p:cNvSpPr/>
          <p:nvPr userDrawn="1"/>
        </p:nvSpPr>
        <p:spPr>
          <a:xfrm>
            <a:off x="-3175" y="1436688"/>
            <a:ext cx="12192000" cy="5421311"/>
          </a:xfrm>
          <a:custGeom>
            <a:avLst/>
            <a:gdLst>
              <a:gd name="connsiteX0" fmla="*/ 3098752 w 12192000"/>
              <a:gd name="connsiteY0" fmla="*/ 0 h 5421311"/>
              <a:gd name="connsiteX1" fmla="*/ 12192000 w 12192000"/>
              <a:gd name="connsiteY1" fmla="*/ 191174 h 5421311"/>
              <a:gd name="connsiteX2" fmla="*/ 12192000 w 12192000"/>
              <a:gd name="connsiteY2" fmla="*/ 376554 h 5421311"/>
              <a:gd name="connsiteX3" fmla="*/ 12192000 w 12192000"/>
              <a:gd name="connsiteY3" fmla="*/ 376555 h 5421311"/>
              <a:gd name="connsiteX4" fmla="*/ 12192000 w 12192000"/>
              <a:gd name="connsiteY4" fmla="*/ 5421311 h 5421311"/>
              <a:gd name="connsiteX5" fmla="*/ 0 w 12192000"/>
              <a:gd name="connsiteY5" fmla="*/ 5421311 h 5421311"/>
              <a:gd name="connsiteX6" fmla="*/ 0 w 12192000"/>
              <a:gd name="connsiteY6" fmla="*/ 376555 h 5421311"/>
              <a:gd name="connsiteX7" fmla="*/ 0 w 12192000"/>
              <a:gd name="connsiteY7" fmla="*/ 376554 h 5421311"/>
              <a:gd name="connsiteX8" fmla="*/ 0 w 12192000"/>
              <a:gd name="connsiteY8" fmla="*/ 375865 h 5421311"/>
              <a:gd name="connsiteX9" fmla="*/ 0 w 12192000"/>
              <a:gd name="connsiteY9" fmla="*/ 23173 h 5421311"/>
              <a:gd name="connsiteX10" fmla="*/ 3098752 w 12192000"/>
              <a:gd name="connsiteY10" fmla="*/ 0 h 5421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5421311">
                <a:moveTo>
                  <a:pt x="3098752" y="0"/>
                </a:moveTo>
                <a:cubicBezTo>
                  <a:pt x="6174522" y="0"/>
                  <a:pt x="9211989" y="66621"/>
                  <a:pt x="12192000" y="191174"/>
                </a:cubicBezTo>
                <a:lnTo>
                  <a:pt x="12192000" y="376554"/>
                </a:lnTo>
                <a:lnTo>
                  <a:pt x="12192000" y="376555"/>
                </a:lnTo>
                <a:lnTo>
                  <a:pt x="12192000" y="5421311"/>
                </a:lnTo>
                <a:lnTo>
                  <a:pt x="0" y="5421311"/>
                </a:lnTo>
                <a:lnTo>
                  <a:pt x="0" y="376555"/>
                </a:lnTo>
                <a:lnTo>
                  <a:pt x="0" y="376554"/>
                </a:lnTo>
                <a:lnTo>
                  <a:pt x="0" y="375865"/>
                </a:lnTo>
                <a:cubicBezTo>
                  <a:pt x="0" y="371033"/>
                  <a:pt x="0" y="332382"/>
                  <a:pt x="0" y="23173"/>
                </a:cubicBezTo>
                <a:cubicBezTo>
                  <a:pt x="1026534" y="8690"/>
                  <a:pt x="2060728" y="0"/>
                  <a:pt x="309875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eaLnBrk="1"/>
            <a:endParaRPr lang="de-DE" noProof="0" dirty="0">
              <a:solidFill>
                <a:schemeClr val="tx1"/>
              </a:solidFill>
            </a:endParaRP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EC7F3BFF-72F0-40B1-90AB-4DBF6334868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4799" y="3767524"/>
            <a:ext cx="3276000" cy="276999"/>
          </a:xfrm>
        </p:spPr>
        <p:txBody>
          <a:bodyPr>
            <a:sp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180975" indent="0">
              <a:buNone/>
              <a:defRPr>
                <a:solidFill>
                  <a:schemeClr val="bg1"/>
                </a:solidFill>
              </a:defRPr>
            </a:lvl2pPr>
            <a:lvl3pPr marL="355600" indent="0">
              <a:buNone/>
              <a:defRPr>
                <a:solidFill>
                  <a:schemeClr val="bg1"/>
                </a:solidFill>
              </a:defRPr>
            </a:lvl3pPr>
            <a:lvl4pPr marL="536575" indent="0">
              <a:buNone/>
              <a:defRPr>
                <a:solidFill>
                  <a:schemeClr val="bg1"/>
                </a:solidFill>
              </a:defRPr>
            </a:lvl4pPr>
            <a:lvl5pPr marL="719138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D7E16B2A-3CA4-4BB8-94B7-6CA34A2A147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06724" y="3767524"/>
            <a:ext cx="3276000" cy="276999"/>
          </a:xfrm>
        </p:spPr>
        <p:txBody>
          <a:bodyPr>
            <a:sp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180975" indent="0">
              <a:buNone/>
              <a:defRPr>
                <a:solidFill>
                  <a:schemeClr val="bg1"/>
                </a:solidFill>
              </a:defRPr>
            </a:lvl2pPr>
            <a:lvl3pPr marL="355600" indent="0">
              <a:buNone/>
              <a:defRPr>
                <a:solidFill>
                  <a:schemeClr val="bg1"/>
                </a:solidFill>
              </a:defRPr>
            </a:lvl3pPr>
            <a:lvl4pPr marL="536575" indent="0">
              <a:buNone/>
              <a:defRPr>
                <a:solidFill>
                  <a:schemeClr val="bg1"/>
                </a:solidFill>
              </a:defRPr>
            </a:lvl4pPr>
            <a:lvl5pPr marL="719138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9" name="Titel 3">
            <a:extLst>
              <a:ext uri="{FF2B5EF4-FFF2-40B4-BE49-F238E27FC236}">
                <a16:creationId xmlns:a16="http://schemas.microsoft.com/office/drawing/2014/main" id="{D3397B47-71DB-472B-AC61-F5201E851179}"/>
              </a:ext>
            </a:extLst>
          </p:cNvPr>
          <p:cNvSpPr txBox="1">
            <a:spLocks/>
          </p:cNvSpPr>
          <p:nvPr userDrawn="1"/>
        </p:nvSpPr>
        <p:spPr>
          <a:xfrm>
            <a:off x="334799" y="2365742"/>
            <a:ext cx="11520000" cy="83099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 err="1">
                <a:solidFill>
                  <a:schemeClr val="bg1"/>
                </a:solidFill>
              </a:rPr>
              <a:t>Thank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you</a:t>
            </a:r>
            <a:r>
              <a:rPr lang="de-DE" dirty="0">
                <a:solidFill>
                  <a:schemeClr val="bg1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539282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68342085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think-cell Folie" r:id="rId5" imgW="383" imgH="384" progId="TCLayout.ActiveDocument.1">
                  <p:embed/>
                </p:oleObj>
              </mc:Choice>
              <mc:Fallback>
                <p:oleObj name="think-cell Folie" r:id="rId5" imgW="383" imgH="384" progId="TCLayout.ActiveDocument.1">
                  <p:embed/>
                  <p:pic>
                    <p:nvPicPr>
                      <p:cNvPr id="6" name="Objekt 5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hteck 3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de-DE" sz="6000" b="0" i="0" baseline="0" dirty="0" err="1">
              <a:solidFill>
                <a:schemeClr val="tx1"/>
              </a:solidFill>
              <a:latin typeface="Century Gothic" panose="020B0502020202020204" pitchFamily="34" charset="0"/>
              <a:ea typeface="+mj-ea"/>
              <a:cs typeface="+mj-cs"/>
              <a:sym typeface="Century Gothic" panose="020B0502020202020204" pitchFamily="34" charset="0"/>
            </a:endParaRPr>
          </a:p>
        </p:txBody>
      </p:sp>
      <p:sp>
        <p:nvSpPr>
          <p:cNvPr id="5" name="Freeform 10">
            <a:extLst>
              <a:ext uri="{FF2B5EF4-FFF2-40B4-BE49-F238E27FC236}">
                <a16:creationId xmlns:a16="http://schemas.microsoft.com/office/drawing/2014/main" id="{25708B15-D999-464B-91E7-B4E667174B0A}"/>
              </a:ext>
            </a:extLst>
          </p:cNvPr>
          <p:cNvSpPr>
            <a:spLocks/>
          </p:cNvSpPr>
          <p:nvPr userDrawn="1"/>
        </p:nvSpPr>
        <p:spPr bwMode="auto">
          <a:xfrm>
            <a:off x="-3175" y="3143098"/>
            <a:ext cx="12192000" cy="368318"/>
          </a:xfrm>
          <a:custGeom>
            <a:avLst/>
            <a:gdLst>
              <a:gd name="T0" fmla="*/ 3183 w 3183"/>
              <a:gd name="T1" fmla="*/ 33 h 127"/>
              <a:gd name="T2" fmla="*/ 1444 w 3183"/>
              <a:gd name="T3" fmla="*/ 0 h 127"/>
              <a:gd name="T4" fmla="*/ 0 w 3183"/>
              <a:gd name="T5" fmla="*/ 23 h 127"/>
              <a:gd name="T6" fmla="*/ 0 w 3183"/>
              <a:gd name="T7" fmla="*/ 127 h 127"/>
              <a:gd name="T8" fmla="*/ 3183 w 3183"/>
              <a:gd name="T9" fmla="*/ 127 h 127"/>
              <a:gd name="T10" fmla="*/ 3183 w 3183"/>
              <a:gd name="T11" fmla="*/ 33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83" h="127">
                <a:moveTo>
                  <a:pt x="3183" y="33"/>
                </a:moveTo>
                <a:cubicBezTo>
                  <a:pt x="2610" y="11"/>
                  <a:pt x="2029" y="0"/>
                  <a:pt x="1444" y="0"/>
                </a:cubicBezTo>
                <a:cubicBezTo>
                  <a:pt x="959" y="0"/>
                  <a:pt x="477" y="8"/>
                  <a:pt x="0" y="23"/>
                </a:cubicBezTo>
                <a:cubicBezTo>
                  <a:pt x="0" y="127"/>
                  <a:pt x="0" y="127"/>
                  <a:pt x="0" y="127"/>
                </a:cubicBezTo>
                <a:cubicBezTo>
                  <a:pt x="3183" y="127"/>
                  <a:pt x="3183" y="127"/>
                  <a:pt x="3183" y="127"/>
                </a:cubicBezTo>
                <a:lnTo>
                  <a:pt x="3183" y="33"/>
                </a:lnTo>
                <a:close/>
              </a:path>
            </a:pathLst>
          </a:custGeom>
          <a:solidFill>
            <a:schemeClr val="accent1">
              <a:alpha val="3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eaLnBrk="1"/>
            <a:endParaRPr lang="de-DE" noProof="0" dirty="0"/>
          </a:p>
        </p:txBody>
      </p:sp>
      <p:sp>
        <p:nvSpPr>
          <p:cNvPr id="8" name="Freihandform: Form 7">
            <a:extLst>
              <a:ext uri="{FF2B5EF4-FFF2-40B4-BE49-F238E27FC236}">
                <a16:creationId xmlns:a16="http://schemas.microsoft.com/office/drawing/2014/main" id="{E608200B-6E6B-463A-8179-C3755A23832B}"/>
              </a:ext>
            </a:extLst>
          </p:cNvPr>
          <p:cNvSpPr/>
          <p:nvPr userDrawn="1"/>
        </p:nvSpPr>
        <p:spPr>
          <a:xfrm>
            <a:off x="-3175" y="3134860"/>
            <a:ext cx="12192000" cy="3726316"/>
          </a:xfrm>
          <a:custGeom>
            <a:avLst/>
            <a:gdLst>
              <a:gd name="connsiteX0" fmla="*/ 3098752 w 12192000"/>
              <a:gd name="connsiteY0" fmla="*/ 0 h 3726316"/>
              <a:gd name="connsiteX1" fmla="*/ 12192000 w 12192000"/>
              <a:gd name="connsiteY1" fmla="*/ 191174 h 3726316"/>
              <a:gd name="connsiteX2" fmla="*/ 12192000 w 12192000"/>
              <a:gd name="connsiteY2" fmla="*/ 376554 h 3726316"/>
              <a:gd name="connsiteX3" fmla="*/ 12192000 w 12192000"/>
              <a:gd name="connsiteY3" fmla="*/ 376555 h 3726316"/>
              <a:gd name="connsiteX4" fmla="*/ 12192000 w 12192000"/>
              <a:gd name="connsiteY4" fmla="*/ 3726316 h 3726316"/>
              <a:gd name="connsiteX5" fmla="*/ 0 w 12192000"/>
              <a:gd name="connsiteY5" fmla="*/ 3726316 h 3726316"/>
              <a:gd name="connsiteX6" fmla="*/ 0 w 12192000"/>
              <a:gd name="connsiteY6" fmla="*/ 376555 h 3726316"/>
              <a:gd name="connsiteX7" fmla="*/ 0 w 12192000"/>
              <a:gd name="connsiteY7" fmla="*/ 376554 h 3726316"/>
              <a:gd name="connsiteX8" fmla="*/ 0 w 12192000"/>
              <a:gd name="connsiteY8" fmla="*/ 375865 h 3726316"/>
              <a:gd name="connsiteX9" fmla="*/ 0 w 12192000"/>
              <a:gd name="connsiteY9" fmla="*/ 23173 h 3726316"/>
              <a:gd name="connsiteX10" fmla="*/ 3098752 w 12192000"/>
              <a:gd name="connsiteY10" fmla="*/ 0 h 3726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3726316">
                <a:moveTo>
                  <a:pt x="3098752" y="0"/>
                </a:moveTo>
                <a:cubicBezTo>
                  <a:pt x="6174522" y="0"/>
                  <a:pt x="9211989" y="66621"/>
                  <a:pt x="12192000" y="191174"/>
                </a:cubicBezTo>
                <a:lnTo>
                  <a:pt x="12192000" y="376554"/>
                </a:lnTo>
                <a:lnTo>
                  <a:pt x="12192000" y="376555"/>
                </a:lnTo>
                <a:lnTo>
                  <a:pt x="12192000" y="3726316"/>
                </a:lnTo>
                <a:lnTo>
                  <a:pt x="0" y="3726316"/>
                </a:lnTo>
                <a:lnTo>
                  <a:pt x="0" y="376555"/>
                </a:lnTo>
                <a:lnTo>
                  <a:pt x="0" y="376554"/>
                </a:lnTo>
                <a:lnTo>
                  <a:pt x="0" y="375865"/>
                </a:lnTo>
                <a:cubicBezTo>
                  <a:pt x="0" y="371033"/>
                  <a:pt x="0" y="332382"/>
                  <a:pt x="0" y="23173"/>
                </a:cubicBezTo>
                <a:cubicBezTo>
                  <a:pt x="1026534" y="8690"/>
                  <a:pt x="2060728" y="0"/>
                  <a:pt x="309875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eaLnBrk="1"/>
            <a:endParaRPr lang="de-DE" noProof="0" dirty="0">
              <a:solidFill>
                <a:schemeClr val="tx1"/>
              </a:solidFill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59DEDD1-E1FD-4386-9E21-EE1381F027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4800" y="4489827"/>
            <a:ext cx="11520000" cy="830997"/>
          </a:xfrm>
        </p:spPr>
        <p:txBody>
          <a:bodyPr anchor="b">
            <a:spAutoFit/>
          </a:bodyPr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de-DE" noProof="0" dirty="0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CDE8ED8-FE0E-47E2-A204-F7F30C171E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4800" y="5412899"/>
            <a:ext cx="11520000" cy="369332"/>
          </a:xfrm>
        </p:spPr>
        <p:txBody>
          <a:bodyPr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noProof="0" dirty="0"/>
              <a:t>Master-Untertitelformat bearbeiten</a:t>
            </a:r>
          </a:p>
        </p:txBody>
      </p:sp>
      <p:sp>
        <p:nvSpPr>
          <p:cNvPr id="14" name="Bildplatzhalter 13">
            <a:extLst>
              <a:ext uri="{FF2B5EF4-FFF2-40B4-BE49-F238E27FC236}">
                <a16:creationId xmlns:a16="http://schemas.microsoft.com/office/drawing/2014/main" id="{9E09251C-7427-4786-95F0-840D4B9D4D8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"/>
            <a:ext cx="12188825" cy="3238803"/>
          </a:xfrm>
          <a:custGeom>
            <a:avLst/>
            <a:gdLst>
              <a:gd name="connsiteX0" fmla="*/ 0 w 12188825"/>
              <a:gd name="connsiteY0" fmla="*/ 0 h 3238803"/>
              <a:gd name="connsiteX1" fmla="*/ 12188825 w 12188825"/>
              <a:gd name="connsiteY1" fmla="*/ 0 h 3238803"/>
              <a:gd name="connsiteX2" fmla="*/ 12188825 w 12188825"/>
              <a:gd name="connsiteY2" fmla="*/ 3238803 h 3238803"/>
              <a:gd name="connsiteX3" fmla="*/ 5527849 w 12188825"/>
              <a:gd name="connsiteY3" fmla="*/ 3143098 h 3238803"/>
              <a:gd name="connsiteX4" fmla="*/ 4957263 w 12188825"/>
              <a:gd name="connsiteY4" fmla="*/ 3144864 h 3238803"/>
              <a:gd name="connsiteX5" fmla="*/ 3095577 w 12188825"/>
              <a:gd name="connsiteY5" fmla="*/ 3134860 h 3238803"/>
              <a:gd name="connsiteX6" fmla="*/ 1541893 w 12188825"/>
              <a:gd name="connsiteY6" fmla="*/ 3141016 h 3238803"/>
              <a:gd name="connsiteX7" fmla="*/ 0 w 12188825"/>
              <a:gd name="connsiteY7" fmla="*/ 3157998 h 3238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825" h="3238803">
                <a:moveTo>
                  <a:pt x="0" y="0"/>
                </a:moveTo>
                <a:lnTo>
                  <a:pt x="12188825" y="0"/>
                </a:lnTo>
                <a:lnTo>
                  <a:pt x="12188825" y="3238803"/>
                </a:lnTo>
                <a:cubicBezTo>
                  <a:pt x="9994035" y="3175000"/>
                  <a:pt x="7768603" y="3143098"/>
                  <a:pt x="5527849" y="3143098"/>
                </a:cubicBezTo>
                <a:lnTo>
                  <a:pt x="4957263" y="3144864"/>
                </a:lnTo>
                <a:lnTo>
                  <a:pt x="3095577" y="3134860"/>
                </a:lnTo>
                <a:cubicBezTo>
                  <a:pt x="2576565" y="3134860"/>
                  <a:pt x="2058511" y="3137033"/>
                  <a:pt x="1541893" y="3141016"/>
                </a:cubicBezTo>
                <a:lnTo>
                  <a:pt x="0" y="3157998"/>
                </a:lnTo>
                <a:close/>
              </a:path>
            </a:pathLst>
          </a:custGeom>
          <a:noFill/>
        </p:spPr>
        <p:txBody>
          <a:bodyPr wrap="square" tIns="1152000">
            <a:noAutofit/>
          </a:bodyPr>
          <a:lstStyle>
            <a:lvl1pPr marL="0" indent="0" algn="ctr">
              <a:buNone/>
              <a:defRPr sz="11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de-DE" noProof="0" dirty="0"/>
              <a:t>Klick </a:t>
            </a:r>
            <a:r>
              <a:rPr lang="de-DE" noProof="0" dirty="0" err="1"/>
              <a:t>here</a:t>
            </a:r>
            <a:r>
              <a:rPr lang="de-DE" noProof="0" dirty="0"/>
              <a:t> </a:t>
            </a:r>
            <a:r>
              <a:rPr lang="de-DE" noProof="0" dirty="0" err="1"/>
              <a:t>to</a:t>
            </a:r>
            <a:r>
              <a:rPr lang="de-DE" noProof="0" dirty="0"/>
              <a:t> </a:t>
            </a:r>
            <a:r>
              <a:rPr lang="de-DE" noProof="0" dirty="0" err="1"/>
              <a:t>place</a:t>
            </a:r>
            <a:r>
              <a:rPr lang="de-DE" noProof="0" dirty="0"/>
              <a:t> </a:t>
            </a:r>
            <a:r>
              <a:rPr lang="de-DE" noProof="0" dirty="0" err="1"/>
              <a:t>picture</a:t>
            </a:r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1647792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line,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9703135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think-cell Folie" r:id="rId5" imgW="383" imgH="384" progId="TCLayout.ActiveDocument.1">
                  <p:embed/>
                </p:oleObj>
              </mc:Choice>
              <mc:Fallback>
                <p:oleObj name="think-cell Folie" r:id="rId5" imgW="383" imgH="384" progId="TCLayout.ActiveDocument.1">
                  <p:embed/>
                  <p:pic>
                    <p:nvPicPr>
                      <p:cNvPr id="5" name="Objekt 4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hteck 3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de-DE" sz="2800" b="0" i="0" baseline="0" dirty="0" err="1">
              <a:solidFill>
                <a:schemeClr val="tx1"/>
              </a:solidFill>
              <a:latin typeface="Century Gothic" panose="020B0502020202020204" pitchFamily="34" charset="0"/>
              <a:ea typeface="+mj-ea"/>
              <a:cs typeface="+mj-cs"/>
              <a:sym typeface="Century Gothic" panose="020B0502020202020204" pitchFamily="34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B2C58D8-C649-4138-AE53-38ED962AF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FEB281E-E1DF-488A-82BA-082D6AFC3A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noProof="0" dirty="0"/>
              <a:t>Mastertextformat bearbeiten</a:t>
            </a:r>
          </a:p>
          <a:p>
            <a:pPr lvl="1"/>
            <a:r>
              <a:rPr lang="de-DE" noProof="0" dirty="0"/>
              <a:t>Zweite Ebene</a:t>
            </a:r>
          </a:p>
          <a:p>
            <a:pPr lvl="2"/>
            <a:r>
              <a:rPr lang="de-DE" noProof="0" dirty="0"/>
              <a:t>Dritte Ebene</a:t>
            </a:r>
          </a:p>
          <a:p>
            <a:pPr lvl="3"/>
            <a:r>
              <a:rPr lang="de-DE" noProof="0" dirty="0"/>
              <a:t>Vierte Ebene</a:t>
            </a:r>
          </a:p>
          <a:p>
            <a:pPr lvl="4"/>
            <a:r>
              <a:rPr lang="de-DE" noProof="0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968895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line,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10337133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think-cell Folie" r:id="rId5" imgW="383" imgH="384" progId="TCLayout.ActiveDocument.1">
                  <p:embed/>
                </p:oleObj>
              </mc:Choice>
              <mc:Fallback>
                <p:oleObj name="think-cell Folie" r:id="rId5" imgW="383" imgH="384" progId="TCLayout.ActiveDocument.1">
                  <p:embed/>
                  <p:pic>
                    <p:nvPicPr>
                      <p:cNvPr id="6" name="Objekt 5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hteck 3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de-DE" sz="2800" b="0" i="0" baseline="0" dirty="0" err="1">
              <a:solidFill>
                <a:schemeClr val="tx1"/>
              </a:solidFill>
              <a:latin typeface="Century Gothic" panose="020B0502020202020204" pitchFamily="34" charset="0"/>
              <a:ea typeface="+mj-ea"/>
              <a:cs typeface="+mj-cs"/>
              <a:sym typeface="Century Gothic" panose="020B0502020202020204" pitchFamily="34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B2C58D8-C649-4138-AE53-38ED962AF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noProof="0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FEB281E-E1DF-488A-82BA-082D6AFC3A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000" y="1798577"/>
            <a:ext cx="11520000" cy="4429423"/>
          </a:xfrm>
        </p:spPr>
        <p:txBody>
          <a:bodyPr/>
          <a:lstStyle/>
          <a:p>
            <a:pPr lvl="0"/>
            <a:r>
              <a:rPr lang="de-DE" noProof="0" dirty="0"/>
              <a:t>Mastertextformat bearbeiten</a:t>
            </a:r>
          </a:p>
          <a:p>
            <a:pPr lvl="1"/>
            <a:r>
              <a:rPr lang="de-DE" noProof="0" dirty="0"/>
              <a:t>Zweite Ebene</a:t>
            </a:r>
          </a:p>
          <a:p>
            <a:pPr lvl="2"/>
            <a:r>
              <a:rPr lang="de-DE" noProof="0" dirty="0"/>
              <a:t>Dritte Ebene</a:t>
            </a:r>
          </a:p>
          <a:p>
            <a:pPr lvl="3"/>
            <a:r>
              <a:rPr lang="de-DE" noProof="0" dirty="0"/>
              <a:t>Vierte Ebene</a:t>
            </a:r>
          </a:p>
          <a:p>
            <a:pPr lvl="4"/>
            <a:r>
              <a:rPr lang="de-DE" noProof="0" dirty="0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DFEC30F-62ED-4722-921B-1943C58DF08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6000" y="1130799"/>
            <a:ext cx="11520000" cy="307777"/>
          </a:xfrm>
        </p:spPr>
        <p:txBody>
          <a:bodyPr>
            <a:spAutoFit/>
          </a:bodyPr>
          <a:lstStyle>
            <a:lvl1pPr marL="0" indent="0">
              <a:buFontTx/>
              <a:buNone/>
              <a:defRPr sz="2000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 noProof="0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54166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line,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37230971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think-cell Folie" r:id="rId5" imgW="383" imgH="384" progId="TCLayout.ActiveDocument.1">
                  <p:embed/>
                </p:oleObj>
              </mc:Choice>
              <mc:Fallback>
                <p:oleObj name="think-cell Folie" r:id="rId5" imgW="383" imgH="384" progId="TCLayout.ActiveDocument.1">
                  <p:embed/>
                  <p:pic>
                    <p:nvPicPr>
                      <p:cNvPr id="6" name="Objekt 5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hteck 4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de-DE" sz="2800" b="0" i="0" baseline="0" dirty="0" err="1">
              <a:solidFill>
                <a:schemeClr val="tx1"/>
              </a:solidFill>
              <a:latin typeface="Century Gothic" panose="020B0502020202020204" pitchFamily="34" charset="0"/>
              <a:ea typeface="+mj-ea"/>
              <a:cs typeface="+mj-cs"/>
              <a:sym typeface="Century Gothic" panose="020B0502020202020204" pitchFamily="34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285F1A9-39AA-423C-A3F9-D0ACBC08F5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FDA34C8-B917-41C1-9996-BCCC3B4DBC9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36000" y="1800000"/>
            <a:ext cx="5544000" cy="4428000"/>
          </a:xfrm>
        </p:spPr>
        <p:txBody>
          <a:bodyPr/>
          <a:lstStyle/>
          <a:p>
            <a:pPr lvl="0"/>
            <a:r>
              <a:rPr lang="de-DE" noProof="0" dirty="0"/>
              <a:t>Mastertextformat bearbeiten</a:t>
            </a:r>
          </a:p>
          <a:p>
            <a:pPr lvl="1"/>
            <a:r>
              <a:rPr lang="de-DE" noProof="0" dirty="0"/>
              <a:t>Zweite Ebene</a:t>
            </a:r>
          </a:p>
          <a:p>
            <a:pPr lvl="2"/>
            <a:r>
              <a:rPr lang="de-DE" noProof="0" dirty="0"/>
              <a:t>Dritte Ebene</a:t>
            </a:r>
          </a:p>
          <a:p>
            <a:pPr lvl="3"/>
            <a:r>
              <a:rPr lang="de-DE" noProof="0" dirty="0"/>
              <a:t>Vierte Ebene</a:t>
            </a:r>
          </a:p>
          <a:p>
            <a:pPr lvl="4"/>
            <a:r>
              <a:rPr lang="de-DE" noProof="0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D30A220-0150-4F43-B1B5-E1C9B87E5F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12000" y="1800000"/>
            <a:ext cx="5544000" cy="4428000"/>
          </a:xfrm>
        </p:spPr>
        <p:txBody>
          <a:bodyPr/>
          <a:lstStyle/>
          <a:p>
            <a:pPr lvl="0"/>
            <a:r>
              <a:rPr lang="de-DE" noProof="0" dirty="0"/>
              <a:t>Mastertextformat bearbeiten</a:t>
            </a:r>
          </a:p>
          <a:p>
            <a:pPr lvl="1"/>
            <a:r>
              <a:rPr lang="de-DE" noProof="0" dirty="0"/>
              <a:t>Zweite Ebene</a:t>
            </a:r>
          </a:p>
          <a:p>
            <a:pPr lvl="2"/>
            <a:r>
              <a:rPr lang="de-DE" noProof="0" dirty="0"/>
              <a:t>Dritte Ebene</a:t>
            </a:r>
          </a:p>
          <a:p>
            <a:pPr lvl="3"/>
            <a:r>
              <a:rPr lang="de-DE" noProof="0" dirty="0"/>
              <a:t>Vierte Ebene</a:t>
            </a:r>
          </a:p>
          <a:p>
            <a:pPr lvl="4"/>
            <a:r>
              <a:rPr lang="de-DE" noProof="0" dirty="0"/>
              <a:t>Fünfte Ebene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28231116-2A6A-4488-900F-7D01B95FE85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6000" y="1130799"/>
            <a:ext cx="11520000" cy="307777"/>
          </a:xfrm>
        </p:spPr>
        <p:txBody>
          <a:bodyPr>
            <a:spAutoFit/>
          </a:bodyPr>
          <a:lstStyle>
            <a:lvl1pPr marL="0" indent="0">
              <a:buFontTx/>
              <a:buNone/>
              <a:defRPr sz="2000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 noProof="0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912747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- &amp; Subheadlin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7066528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think-cell Folie" r:id="rId5" imgW="383" imgH="384" progId="TCLayout.ActiveDocument.1">
                  <p:embed/>
                </p:oleObj>
              </mc:Choice>
              <mc:Fallback>
                <p:oleObj name="think-cell Folie" r:id="rId5" imgW="383" imgH="384" progId="TCLayout.ActiveDocument.1">
                  <p:embed/>
                  <p:pic>
                    <p:nvPicPr>
                      <p:cNvPr id="4" name="Objekt 3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hteck 2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de-DE" sz="2800" b="0" i="0" baseline="0" dirty="0" err="1">
              <a:solidFill>
                <a:schemeClr val="tx1"/>
              </a:solidFill>
              <a:latin typeface="Century Gothic" panose="020B0502020202020204" pitchFamily="34" charset="0"/>
              <a:ea typeface="+mj-ea"/>
              <a:cs typeface="+mj-cs"/>
              <a:sym typeface="Century Gothic" panose="020B0502020202020204" pitchFamily="34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9D54FFC-A2F3-4A1E-8550-B35456B72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6" name="Textplatzhalter 4">
            <a:extLst>
              <a:ext uri="{FF2B5EF4-FFF2-40B4-BE49-F238E27FC236}">
                <a16:creationId xmlns:a16="http://schemas.microsoft.com/office/drawing/2014/main" id="{1EFB9B65-2381-4E5C-9949-22C66124571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6000" y="1130799"/>
            <a:ext cx="11520000" cy="307777"/>
          </a:xfrm>
        </p:spPr>
        <p:txBody>
          <a:bodyPr>
            <a:spAutoFit/>
          </a:bodyPr>
          <a:lstStyle>
            <a:lvl1pPr marL="0" indent="0">
              <a:buFontTx/>
              <a:buNone/>
              <a:defRPr sz="2000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 noProof="0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238496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Bildplatzhalter 14">
            <a:extLst>
              <a:ext uri="{FF2B5EF4-FFF2-40B4-BE49-F238E27FC236}">
                <a16:creationId xmlns:a16="http://schemas.microsoft.com/office/drawing/2014/main" id="{475B0D76-57D7-4627-A808-EE60BB1078D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12188825 w 12192000"/>
              <a:gd name="connsiteY3" fmla="*/ 6858000 h 6858000"/>
              <a:gd name="connsiteX4" fmla="*/ 12188825 w 12192000"/>
              <a:gd name="connsiteY4" fmla="*/ 6857999 h 6858000"/>
              <a:gd name="connsiteX5" fmla="*/ 12188825 w 12192000"/>
              <a:gd name="connsiteY5" fmla="*/ 6672618 h 6858000"/>
              <a:gd name="connsiteX6" fmla="*/ 12188825 w 12192000"/>
              <a:gd name="connsiteY6" fmla="*/ 6585387 h 6858000"/>
              <a:gd name="connsiteX7" fmla="*/ 5527849 w 12192000"/>
              <a:gd name="connsiteY7" fmla="*/ 6489682 h 6858000"/>
              <a:gd name="connsiteX8" fmla="*/ 4957252 w 12192000"/>
              <a:gd name="connsiteY8" fmla="*/ 6491448 h 6858000"/>
              <a:gd name="connsiteX9" fmla="*/ 3095577 w 12192000"/>
              <a:gd name="connsiteY9" fmla="*/ 6481444 h 6858000"/>
              <a:gd name="connsiteX10" fmla="*/ 1541892 w 12192000"/>
              <a:gd name="connsiteY10" fmla="*/ 6487600 h 6858000"/>
              <a:gd name="connsiteX11" fmla="*/ 0 w 12192000"/>
              <a:gd name="connsiteY11" fmla="*/ 650458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12188825" y="6858000"/>
                </a:lnTo>
                <a:lnTo>
                  <a:pt x="12188825" y="6857999"/>
                </a:lnTo>
                <a:lnTo>
                  <a:pt x="12188825" y="6672618"/>
                </a:lnTo>
                <a:lnTo>
                  <a:pt x="12188825" y="6585387"/>
                </a:lnTo>
                <a:cubicBezTo>
                  <a:pt x="9994035" y="6521584"/>
                  <a:pt x="7768603" y="6489682"/>
                  <a:pt x="5527849" y="6489682"/>
                </a:cubicBezTo>
                <a:lnTo>
                  <a:pt x="4957252" y="6491448"/>
                </a:lnTo>
                <a:lnTo>
                  <a:pt x="3095577" y="6481444"/>
                </a:lnTo>
                <a:cubicBezTo>
                  <a:pt x="2576565" y="6481444"/>
                  <a:pt x="2058511" y="6483617"/>
                  <a:pt x="1541892" y="6487600"/>
                </a:cubicBezTo>
                <a:lnTo>
                  <a:pt x="0" y="6504582"/>
                </a:lnTo>
                <a:close/>
              </a:path>
            </a:pathLst>
          </a:custGeom>
          <a:noFill/>
        </p:spPr>
        <p:txBody>
          <a:bodyPr vert="horz" wrap="square" lIns="0" tIns="3024000" rIns="0" bIns="0" rtlCol="0">
            <a:noAutofit/>
          </a:bodyPr>
          <a:lstStyle>
            <a:lvl1pPr marL="0" indent="0" algn="ctr">
              <a:buNone/>
              <a:defRPr lang="de-DE" sz="11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marL="180975" lvl="0" indent="-180975" algn="ctr"/>
            <a:r>
              <a:rPr lang="de-DE" dirty="0"/>
              <a:t>Klick </a:t>
            </a:r>
            <a:r>
              <a:rPr lang="de-DE" dirty="0" err="1"/>
              <a:t>here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place</a:t>
            </a:r>
            <a:r>
              <a:rPr lang="de-DE" dirty="0"/>
              <a:t> </a:t>
            </a:r>
            <a:r>
              <a:rPr lang="de-DE" dirty="0" err="1"/>
              <a:t>picture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76578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0">
            <a:extLst>
              <a:ext uri="{FF2B5EF4-FFF2-40B4-BE49-F238E27FC236}">
                <a16:creationId xmlns:a16="http://schemas.microsoft.com/office/drawing/2014/main" id="{597BD4CD-33C6-40FE-ACAE-8671C44D6401}"/>
              </a:ext>
            </a:extLst>
          </p:cNvPr>
          <p:cNvSpPr>
            <a:spLocks/>
          </p:cNvSpPr>
          <p:nvPr userDrawn="1"/>
        </p:nvSpPr>
        <p:spPr bwMode="auto">
          <a:xfrm>
            <a:off x="-3175" y="1444926"/>
            <a:ext cx="12192000" cy="368318"/>
          </a:xfrm>
          <a:custGeom>
            <a:avLst/>
            <a:gdLst>
              <a:gd name="T0" fmla="*/ 3183 w 3183"/>
              <a:gd name="T1" fmla="*/ 33 h 127"/>
              <a:gd name="T2" fmla="*/ 1444 w 3183"/>
              <a:gd name="T3" fmla="*/ 0 h 127"/>
              <a:gd name="T4" fmla="*/ 0 w 3183"/>
              <a:gd name="T5" fmla="*/ 23 h 127"/>
              <a:gd name="T6" fmla="*/ 0 w 3183"/>
              <a:gd name="T7" fmla="*/ 127 h 127"/>
              <a:gd name="T8" fmla="*/ 3183 w 3183"/>
              <a:gd name="T9" fmla="*/ 127 h 127"/>
              <a:gd name="T10" fmla="*/ 3183 w 3183"/>
              <a:gd name="T11" fmla="*/ 33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83" h="127">
                <a:moveTo>
                  <a:pt x="3183" y="33"/>
                </a:moveTo>
                <a:cubicBezTo>
                  <a:pt x="2610" y="11"/>
                  <a:pt x="2029" y="0"/>
                  <a:pt x="1444" y="0"/>
                </a:cubicBezTo>
                <a:cubicBezTo>
                  <a:pt x="959" y="0"/>
                  <a:pt x="477" y="8"/>
                  <a:pt x="0" y="23"/>
                </a:cubicBezTo>
                <a:cubicBezTo>
                  <a:pt x="0" y="127"/>
                  <a:pt x="0" y="127"/>
                  <a:pt x="0" y="127"/>
                </a:cubicBezTo>
                <a:cubicBezTo>
                  <a:pt x="3183" y="127"/>
                  <a:pt x="3183" y="127"/>
                  <a:pt x="3183" y="127"/>
                </a:cubicBezTo>
                <a:lnTo>
                  <a:pt x="3183" y="33"/>
                </a:lnTo>
                <a:close/>
              </a:path>
            </a:pathLst>
          </a:custGeom>
          <a:solidFill>
            <a:schemeClr val="accent1">
              <a:alpha val="3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eaLnBrk="1"/>
            <a:endParaRPr lang="de-DE" noProof="0" dirty="0"/>
          </a:p>
        </p:txBody>
      </p:sp>
      <p:sp>
        <p:nvSpPr>
          <p:cNvPr id="15" name="Freihandform: Form 14">
            <a:extLst>
              <a:ext uri="{FF2B5EF4-FFF2-40B4-BE49-F238E27FC236}">
                <a16:creationId xmlns:a16="http://schemas.microsoft.com/office/drawing/2014/main" id="{2037D253-C310-4F47-A166-B56FCC8566A6}"/>
              </a:ext>
            </a:extLst>
          </p:cNvPr>
          <p:cNvSpPr/>
          <p:nvPr userDrawn="1"/>
        </p:nvSpPr>
        <p:spPr>
          <a:xfrm>
            <a:off x="-3175" y="1436688"/>
            <a:ext cx="12192000" cy="5421311"/>
          </a:xfrm>
          <a:custGeom>
            <a:avLst/>
            <a:gdLst>
              <a:gd name="connsiteX0" fmla="*/ 3098752 w 12192000"/>
              <a:gd name="connsiteY0" fmla="*/ 0 h 5421311"/>
              <a:gd name="connsiteX1" fmla="*/ 12192000 w 12192000"/>
              <a:gd name="connsiteY1" fmla="*/ 191174 h 5421311"/>
              <a:gd name="connsiteX2" fmla="*/ 12192000 w 12192000"/>
              <a:gd name="connsiteY2" fmla="*/ 376554 h 5421311"/>
              <a:gd name="connsiteX3" fmla="*/ 12192000 w 12192000"/>
              <a:gd name="connsiteY3" fmla="*/ 376555 h 5421311"/>
              <a:gd name="connsiteX4" fmla="*/ 12192000 w 12192000"/>
              <a:gd name="connsiteY4" fmla="*/ 5421311 h 5421311"/>
              <a:gd name="connsiteX5" fmla="*/ 0 w 12192000"/>
              <a:gd name="connsiteY5" fmla="*/ 5421311 h 5421311"/>
              <a:gd name="connsiteX6" fmla="*/ 0 w 12192000"/>
              <a:gd name="connsiteY6" fmla="*/ 376555 h 5421311"/>
              <a:gd name="connsiteX7" fmla="*/ 0 w 12192000"/>
              <a:gd name="connsiteY7" fmla="*/ 376554 h 5421311"/>
              <a:gd name="connsiteX8" fmla="*/ 0 w 12192000"/>
              <a:gd name="connsiteY8" fmla="*/ 375865 h 5421311"/>
              <a:gd name="connsiteX9" fmla="*/ 0 w 12192000"/>
              <a:gd name="connsiteY9" fmla="*/ 23173 h 5421311"/>
              <a:gd name="connsiteX10" fmla="*/ 3098752 w 12192000"/>
              <a:gd name="connsiteY10" fmla="*/ 0 h 5421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5421311">
                <a:moveTo>
                  <a:pt x="3098752" y="0"/>
                </a:moveTo>
                <a:cubicBezTo>
                  <a:pt x="6174522" y="0"/>
                  <a:pt x="9211989" y="66621"/>
                  <a:pt x="12192000" y="191174"/>
                </a:cubicBezTo>
                <a:lnTo>
                  <a:pt x="12192000" y="376554"/>
                </a:lnTo>
                <a:lnTo>
                  <a:pt x="12192000" y="376555"/>
                </a:lnTo>
                <a:lnTo>
                  <a:pt x="12192000" y="5421311"/>
                </a:lnTo>
                <a:lnTo>
                  <a:pt x="0" y="5421311"/>
                </a:lnTo>
                <a:lnTo>
                  <a:pt x="0" y="376555"/>
                </a:lnTo>
                <a:lnTo>
                  <a:pt x="0" y="376554"/>
                </a:lnTo>
                <a:lnTo>
                  <a:pt x="0" y="375865"/>
                </a:lnTo>
                <a:cubicBezTo>
                  <a:pt x="0" y="371033"/>
                  <a:pt x="0" y="332382"/>
                  <a:pt x="0" y="23173"/>
                </a:cubicBezTo>
                <a:cubicBezTo>
                  <a:pt x="1026534" y="8690"/>
                  <a:pt x="2060728" y="0"/>
                  <a:pt x="309875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eaLnBrk="1"/>
            <a:endParaRPr lang="de-DE" noProof="0" dirty="0">
              <a:solidFill>
                <a:schemeClr val="tx1"/>
              </a:solidFill>
            </a:endParaRP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EC7F3BFF-72F0-40B1-90AB-4DBF6334868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4799" y="3767524"/>
            <a:ext cx="3276000" cy="276999"/>
          </a:xfrm>
        </p:spPr>
        <p:txBody>
          <a:bodyPr>
            <a:sp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180975" indent="0">
              <a:buNone/>
              <a:defRPr>
                <a:solidFill>
                  <a:schemeClr val="bg1"/>
                </a:solidFill>
              </a:defRPr>
            </a:lvl2pPr>
            <a:lvl3pPr marL="355600" indent="0">
              <a:buNone/>
              <a:defRPr>
                <a:solidFill>
                  <a:schemeClr val="bg1"/>
                </a:solidFill>
              </a:defRPr>
            </a:lvl3pPr>
            <a:lvl4pPr marL="536575" indent="0">
              <a:buNone/>
              <a:defRPr>
                <a:solidFill>
                  <a:schemeClr val="bg1"/>
                </a:solidFill>
              </a:defRPr>
            </a:lvl4pPr>
            <a:lvl5pPr marL="719138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D7E16B2A-3CA4-4BB8-94B7-6CA34A2A147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06724" y="3767524"/>
            <a:ext cx="3276000" cy="276999"/>
          </a:xfrm>
        </p:spPr>
        <p:txBody>
          <a:bodyPr>
            <a:sp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180975" indent="0">
              <a:buNone/>
              <a:defRPr>
                <a:solidFill>
                  <a:schemeClr val="bg1"/>
                </a:solidFill>
              </a:defRPr>
            </a:lvl2pPr>
            <a:lvl3pPr marL="355600" indent="0">
              <a:buNone/>
              <a:defRPr>
                <a:solidFill>
                  <a:schemeClr val="bg1"/>
                </a:solidFill>
              </a:defRPr>
            </a:lvl3pPr>
            <a:lvl4pPr marL="536575" indent="0">
              <a:buNone/>
              <a:defRPr>
                <a:solidFill>
                  <a:schemeClr val="bg1"/>
                </a:solidFill>
              </a:defRPr>
            </a:lvl4pPr>
            <a:lvl5pPr marL="719138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317B3D0F-168E-414F-B113-2DC2B5416A68}"/>
              </a:ext>
            </a:extLst>
          </p:cNvPr>
          <p:cNvSpPr txBox="1"/>
          <p:nvPr userDrawn="1"/>
        </p:nvSpPr>
        <p:spPr>
          <a:xfrm>
            <a:off x="334799" y="6109514"/>
            <a:ext cx="3709349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1800" baseline="0" dirty="0">
                <a:solidFill>
                  <a:schemeClr val="bg1"/>
                </a:solidFill>
              </a:rPr>
              <a:t>https://</a:t>
            </a:r>
            <a:r>
              <a:rPr lang="de-DE" sz="1800" baseline="0" dirty="0" err="1">
                <a:solidFill>
                  <a:schemeClr val="bg1"/>
                </a:solidFill>
              </a:rPr>
              <a:t>wiki.eclipse.org</a:t>
            </a:r>
            <a:r>
              <a:rPr lang="de-DE" sz="1800" baseline="0" dirty="0">
                <a:solidFill>
                  <a:schemeClr val="bg1"/>
                </a:solidFill>
              </a:rPr>
              <a:t>/</a:t>
            </a:r>
            <a:r>
              <a:rPr lang="de-DE" sz="1800" baseline="0" dirty="0" err="1">
                <a:solidFill>
                  <a:schemeClr val="bg1"/>
                </a:solidFill>
              </a:rPr>
              <a:t>OpenADx</a:t>
            </a:r>
            <a:endParaRPr lang="de-DE" sz="1800" baseline="0" dirty="0">
              <a:solidFill>
                <a:schemeClr val="bg1"/>
              </a:solidFill>
            </a:endParaRPr>
          </a:p>
        </p:txBody>
      </p:sp>
      <p:sp>
        <p:nvSpPr>
          <p:cNvPr id="9" name="Titel 3">
            <a:extLst>
              <a:ext uri="{FF2B5EF4-FFF2-40B4-BE49-F238E27FC236}">
                <a16:creationId xmlns:a16="http://schemas.microsoft.com/office/drawing/2014/main" id="{D3397B47-71DB-472B-AC61-F5201E851179}"/>
              </a:ext>
            </a:extLst>
          </p:cNvPr>
          <p:cNvSpPr txBox="1">
            <a:spLocks/>
          </p:cNvSpPr>
          <p:nvPr userDrawn="1"/>
        </p:nvSpPr>
        <p:spPr>
          <a:xfrm>
            <a:off x="334799" y="2365742"/>
            <a:ext cx="11520000" cy="83099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 err="1">
                <a:solidFill>
                  <a:schemeClr val="bg1"/>
                </a:solidFill>
              </a:rPr>
              <a:t>Thank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you</a:t>
            </a:r>
            <a:r>
              <a:rPr lang="de-DE" dirty="0">
                <a:solidFill>
                  <a:schemeClr val="bg1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771472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79426" y="476251"/>
            <a:ext cx="11233151" cy="654760"/>
          </a:xfrm>
        </p:spPr>
        <p:txBody>
          <a:bodyPr anchor="t"/>
          <a:lstStyle>
            <a:lvl1pPr>
              <a:defRPr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idx="1" hasCustomPrompt="1"/>
          </p:nvPr>
        </p:nvSpPr>
        <p:spPr>
          <a:xfrm>
            <a:off x="479426" y="1171113"/>
            <a:ext cx="11233151" cy="4948335"/>
          </a:xfrm>
          <a:prstGeom prst="rect">
            <a:avLst/>
          </a:prstGeom>
        </p:spPr>
        <p:txBody>
          <a:bodyPr/>
          <a:lstStyle>
            <a:lvl1pPr marL="342891" indent="-34289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400">
                <a:solidFill>
                  <a:schemeClr val="tx2"/>
                </a:solidFill>
              </a:defRPr>
            </a:lvl1pPr>
            <a:lvl2pPr marL="672766">
              <a:lnSpc>
                <a:spcPct val="100000"/>
              </a:lnSpc>
              <a:spcAft>
                <a:spcPts val="0"/>
              </a:spcAft>
              <a:defRPr sz="2000">
                <a:solidFill>
                  <a:schemeClr val="tx2"/>
                </a:solidFill>
              </a:defRPr>
            </a:lvl2pPr>
            <a:lvl3pPr marL="947079">
              <a:lnSpc>
                <a:spcPct val="100000"/>
              </a:lnSpc>
              <a:spcAft>
                <a:spcPts val="0"/>
              </a:spcAft>
              <a:defRPr sz="1800">
                <a:solidFill>
                  <a:schemeClr val="tx2"/>
                </a:solidFill>
              </a:defRPr>
            </a:lvl3pPr>
            <a:lvl4pPr marL="1293146">
              <a:lnSpc>
                <a:spcPct val="100000"/>
              </a:lnSpc>
              <a:spcAft>
                <a:spcPts val="0"/>
              </a:spcAft>
              <a:defRPr sz="1800">
                <a:solidFill>
                  <a:schemeClr val="tx2"/>
                </a:solidFill>
              </a:defRPr>
            </a:lvl4pPr>
            <a:lvl5pPr marL="1518565">
              <a:lnSpc>
                <a:spcPct val="100000"/>
              </a:lnSpc>
              <a:spcAft>
                <a:spcPts val="0"/>
              </a:spcAft>
              <a:defRPr sz="1800"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noProof="0" dirty="0"/>
              <a:t>Click to edit Master text styles with Top Level Bullet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71746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vmlDrawing" Target="../drawings/vmlDrawing1.v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oleObject" Target="../embeddings/oleObject8.bin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tags" Target="../tags/tag15.xml"/><Relationship Id="rId5" Type="http://schemas.openxmlformats.org/officeDocument/2006/relationships/slideLayout" Target="../slideLayouts/slideLayout14.xml"/><Relationship Id="rId10" Type="http://schemas.openxmlformats.org/officeDocument/2006/relationships/vmlDrawing" Target="../drawings/vmlDrawing8.vml"/><Relationship Id="rId4" Type="http://schemas.openxmlformats.org/officeDocument/2006/relationships/slideLayout" Target="../slideLayouts/slideLayout13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/>
          <p:cNvGraphicFramePr>
            <a:graphicFrameLocks noChangeAspect="1"/>
          </p:cNvGraphicFramePr>
          <p:nvPr userDrawn="1"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253618967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think-cell Folie" r:id="rId13" imgW="383" imgH="384" progId="TCLayout.ActiveDocument.1">
                  <p:embed/>
                </p:oleObj>
              </mc:Choice>
              <mc:Fallback>
                <p:oleObj name="think-cell Folie" r:id="rId13" imgW="383" imgH="384" progId="TCLayout.ActiveDocument.1">
                  <p:embed/>
                  <p:pic>
                    <p:nvPicPr>
                      <p:cNvPr id="4" name="Objekt 3" hidden="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FAA10683-EEB1-4008-AF73-737C572A26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000" y="360000"/>
            <a:ext cx="11520000" cy="7200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noProof="0" dirty="0"/>
              <a:t>Mastertitelformat</a:t>
            </a:r>
            <a:br>
              <a:rPr lang="de-DE" noProof="0" dirty="0"/>
            </a:br>
            <a:r>
              <a:rPr lang="de-DE" noProof="0" dirty="0"/>
              <a:t>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D86333E-E0AD-4F14-969A-FC1FEE7F17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6000" y="1440000"/>
            <a:ext cx="11520000" cy="4788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noProof="0" dirty="0"/>
              <a:t>Mastertextformat bearbeiten</a:t>
            </a:r>
          </a:p>
          <a:p>
            <a:pPr lvl="1"/>
            <a:r>
              <a:rPr lang="de-DE" noProof="0" dirty="0"/>
              <a:t>Zweite Ebene</a:t>
            </a:r>
          </a:p>
          <a:p>
            <a:pPr lvl="2"/>
            <a:r>
              <a:rPr lang="de-DE" noProof="0" dirty="0"/>
              <a:t>Dritte Ebene</a:t>
            </a:r>
          </a:p>
          <a:p>
            <a:pPr lvl="3"/>
            <a:r>
              <a:rPr lang="de-DE" noProof="0" dirty="0"/>
              <a:t>Vierte Ebene</a:t>
            </a:r>
          </a:p>
          <a:p>
            <a:pPr lvl="4"/>
            <a:r>
              <a:rPr lang="de-DE" noProof="0" dirty="0"/>
              <a:t>Fünfte Ebene</a:t>
            </a:r>
          </a:p>
        </p:txBody>
      </p:sp>
      <p:sp>
        <p:nvSpPr>
          <p:cNvPr id="16" name="Freeform 10">
            <a:extLst>
              <a:ext uri="{FF2B5EF4-FFF2-40B4-BE49-F238E27FC236}">
                <a16:creationId xmlns:a16="http://schemas.microsoft.com/office/drawing/2014/main" id="{B19B47D9-18D8-4FE2-BAED-3D268761FDAD}"/>
              </a:ext>
            </a:extLst>
          </p:cNvPr>
          <p:cNvSpPr>
            <a:spLocks/>
          </p:cNvSpPr>
          <p:nvPr userDrawn="1"/>
        </p:nvSpPr>
        <p:spPr bwMode="auto">
          <a:xfrm>
            <a:off x="-3175" y="6492858"/>
            <a:ext cx="12192000" cy="368318"/>
          </a:xfrm>
          <a:custGeom>
            <a:avLst/>
            <a:gdLst>
              <a:gd name="T0" fmla="*/ 3183 w 3183"/>
              <a:gd name="T1" fmla="*/ 33 h 127"/>
              <a:gd name="T2" fmla="*/ 1444 w 3183"/>
              <a:gd name="T3" fmla="*/ 0 h 127"/>
              <a:gd name="T4" fmla="*/ 0 w 3183"/>
              <a:gd name="T5" fmla="*/ 23 h 127"/>
              <a:gd name="T6" fmla="*/ 0 w 3183"/>
              <a:gd name="T7" fmla="*/ 127 h 127"/>
              <a:gd name="T8" fmla="*/ 3183 w 3183"/>
              <a:gd name="T9" fmla="*/ 127 h 127"/>
              <a:gd name="T10" fmla="*/ 3183 w 3183"/>
              <a:gd name="T11" fmla="*/ 33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83" h="127">
                <a:moveTo>
                  <a:pt x="3183" y="33"/>
                </a:moveTo>
                <a:cubicBezTo>
                  <a:pt x="2610" y="11"/>
                  <a:pt x="2029" y="0"/>
                  <a:pt x="1444" y="0"/>
                </a:cubicBezTo>
                <a:cubicBezTo>
                  <a:pt x="959" y="0"/>
                  <a:pt x="477" y="8"/>
                  <a:pt x="0" y="23"/>
                </a:cubicBezTo>
                <a:cubicBezTo>
                  <a:pt x="0" y="127"/>
                  <a:pt x="0" y="127"/>
                  <a:pt x="0" y="127"/>
                </a:cubicBezTo>
                <a:cubicBezTo>
                  <a:pt x="3183" y="127"/>
                  <a:pt x="3183" y="127"/>
                  <a:pt x="3183" y="127"/>
                </a:cubicBezTo>
                <a:lnTo>
                  <a:pt x="3183" y="33"/>
                </a:lnTo>
                <a:close/>
              </a:path>
            </a:pathLst>
          </a:custGeom>
          <a:solidFill>
            <a:schemeClr val="accent1">
              <a:alpha val="3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/>
            <a:endParaRPr lang="de-DE" noProof="0" dirty="0"/>
          </a:p>
        </p:txBody>
      </p:sp>
      <p:sp>
        <p:nvSpPr>
          <p:cNvPr id="17" name="Freeform 11">
            <a:extLst>
              <a:ext uri="{FF2B5EF4-FFF2-40B4-BE49-F238E27FC236}">
                <a16:creationId xmlns:a16="http://schemas.microsoft.com/office/drawing/2014/main" id="{238B400E-F65B-4AFA-8B74-5356A88E23A7}"/>
              </a:ext>
            </a:extLst>
          </p:cNvPr>
          <p:cNvSpPr>
            <a:spLocks/>
          </p:cNvSpPr>
          <p:nvPr userDrawn="1"/>
        </p:nvSpPr>
        <p:spPr bwMode="auto">
          <a:xfrm>
            <a:off x="-3175" y="6484620"/>
            <a:ext cx="12192000" cy="376555"/>
          </a:xfrm>
          <a:custGeom>
            <a:avLst/>
            <a:gdLst>
              <a:gd name="T0" fmla="*/ 3183 w 3183"/>
              <a:gd name="T1" fmla="*/ 66 h 130"/>
              <a:gd name="T2" fmla="*/ 809 w 3183"/>
              <a:gd name="T3" fmla="*/ 0 h 130"/>
              <a:gd name="T4" fmla="*/ 0 w 3183"/>
              <a:gd name="T5" fmla="*/ 8 h 130"/>
              <a:gd name="T6" fmla="*/ 0 w 3183"/>
              <a:gd name="T7" fmla="*/ 130 h 130"/>
              <a:gd name="T8" fmla="*/ 3183 w 3183"/>
              <a:gd name="T9" fmla="*/ 130 h 130"/>
              <a:gd name="T10" fmla="*/ 3183 w 3183"/>
              <a:gd name="T11" fmla="*/ 66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83" h="130">
                <a:moveTo>
                  <a:pt x="3183" y="66"/>
                </a:moveTo>
                <a:cubicBezTo>
                  <a:pt x="2405" y="23"/>
                  <a:pt x="1612" y="0"/>
                  <a:pt x="809" y="0"/>
                </a:cubicBezTo>
                <a:cubicBezTo>
                  <a:pt x="538" y="0"/>
                  <a:pt x="268" y="3"/>
                  <a:pt x="0" y="8"/>
                </a:cubicBezTo>
                <a:cubicBezTo>
                  <a:pt x="0" y="130"/>
                  <a:pt x="0" y="130"/>
                  <a:pt x="0" y="130"/>
                </a:cubicBezTo>
                <a:cubicBezTo>
                  <a:pt x="3183" y="130"/>
                  <a:pt x="3183" y="130"/>
                  <a:pt x="3183" y="130"/>
                </a:cubicBezTo>
                <a:lnTo>
                  <a:pt x="3183" y="66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/>
            <a:endParaRPr lang="de-DE" noProof="0" dirty="0"/>
          </a:p>
        </p:txBody>
      </p:sp>
      <p:sp>
        <p:nvSpPr>
          <p:cNvPr id="23" name="Foliennummernplatzhalter 5">
            <a:extLst>
              <a:ext uri="{FF2B5EF4-FFF2-40B4-BE49-F238E27FC236}">
                <a16:creationId xmlns:a16="http://schemas.microsoft.com/office/drawing/2014/main" id="{7888596F-B0C7-4753-94AD-88B903E11147}"/>
              </a:ext>
            </a:extLst>
          </p:cNvPr>
          <p:cNvSpPr txBox="1">
            <a:spLocks/>
          </p:cNvSpPr>
          <p:nvPr userDrawn="1"/>
        </p:nvSpPr>
        <p:spPr>
          <a:xfrm>
            <a:off x="336000" y="6621047"/>
            <a:ext cx="185948" cy="123111"/>
          </a:xfrm>
          <a:prstGeom prst="rect">
            <a:avLst/>
          </a:prstGeom>
        </p:spPr>
        <p:txBody>
          <a:bodyPr vert="horz" wrap="none" lIns="0" tIns="0" rIns="0" bIns="0" rtlCol="0" anchor="ctr" anchorCtr="0">
            <a:spAutoFit/>
          </a:bodyPr>
          <a:lstStyle>
            <a:defPPr>
              <a:defRPr lang="de-DE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</a:defRPr>
            </a:lvl1pPr>
          </a:lstStyle>
          <a:p>
            <a:pPr marL="0" lvl="0" algn="ctr" defTabSz="914400" rtl="0" eaLnBrk="1" latinLnBrk="0" hangingPunct="1">
              <a:buFontTx/>
              <a:buNone/>
            </a:pPr>
            <a:fld id="{619303D5-007B-4C81-9134-3DF960A732C6}" type="slidenum">
              <a:rPr lang="de-DE" sz="800" b="0" i="0" u="none" kern="1200" noProof="0" smtClean="0">
                <a:solidFill>
                  <a:schemeClr val="bg1"/>
                </a:solidFill>
                <a:latin typeface="+mj-lt"/>
                <a:ea typeface="+mn-ea"/>
                <a:cs typeface="+mn-cs"/>
              </a:rPr>
              <a:pPr marL="0" lvl="0" algn="ctr" defTabSz="914400" rtl="0" eaLnBrk="1" latinLnBrk="0" hangingPunct="1">
                <a:buFontTx/>
                <a:buNone/>
              </a:pPr>
              <a:t>‹Nr.›</a:t>
            </a:fld>
            <a:endParaRPr lang="de-DE" sz="800" b="0" i="0" u="none" kern="1200" noProof="0" dirty="0">
              <a:solidFill>
                <a:schemeClr val="bg1"/>
              </a:solidFill>
              <a:latin typeface="+mj-lt"/>
              <a:ea typeface="+mn-ea"/>
              <a:cs typeface="+mn-cs"/>
            </a:endParaRPr>
          </a:p>
        </p:txBody>
      </p:sp>
      <p:sp>
        <p:nvSpPr>
          <p:cNvPr id="24" name="Ellipse 23">
            <a:extLst>
              <a:ext uri="{FF2B5EF4-FFF2-40B4-BE49-F238E27FC236}">
                <a16:creationId xmlns:a16="http://schemas.microsoft.com/office/drawing/2014/main" id="{EED5954F-A197-4AEA-9699-A1DFAF91D53C}"/>
              </a:ext>
            </a:extLst>
          </p:cNvPr>
          <p:cNvSpPr/>
          <p:nvPr userDrawn="1"/>
        </p:nvSpPr>
        <p:spPr>
          <a:xfrm>
            <a:off x="336000" y="6589629"/>
            <a:ext cx="185948" cy="185946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/>
            <a:endParaRPr lang="de-DE" noProof="0" dirty="0">
              <a:latin typeface="+mj-lt"/>
            </a:endParaRPr>
          </a:p>
        </p:txBody>
      </p:sp>
      <p:sp>
        <p:nvSpPr>
          <p:cNvPr id="25" name="Foliennummernplatzhalter 5">
            <a:extLst>
              <a:ext uri="{FF2B5EF4-FFF2-40B4-BE49-F238E27FC236}">
                <a16:creationId xmlns:a16="http://schemas.microsoft.com/office/drawing/2014/main" id="{2EFC7FAE-9037-44FE-9216-DCFB19E1FC1F}"/>
              </a:ext>
            </a:extLst>
          </p:cNvPr>
          <p:cNvSpPr txBox="1">
            <a:spLocks/>
          </p:cNvSpPr>
          <p:nvPr userDrawn="1"/>
        </p:nvSpPr>
        <p:spPr>
          <a:xfrm>
            <a:off x="633413" y="6621046"/>
            <a:ext cx="6445675" cy="123111"/>
          </a:xfrm>
          <a:prstGeom prst="rect">
            <a:avLst/>
          </a:prstGeom>
        </p:spPr>
        <p:txBody>
          <a:bodyPr vert="horz" wrap="none" lIns="0" tIns="0" rIns="0" bIns="0" rtlCol="0" anchor="ctr" anchorCtr="0">
            <a:spAutoFit/>
          </a:bodyPr>
          <a:lstStyle>
            <a:defPPr>
              <a:defRPr lang="de-DE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</a:defRPr>
            </a:lvl1pPr>
          </a:lstStyle>
          <a:p>
            <a:pPr marL="0" lvl="0" algn="l" defTabSz="914400" rtl="0" eaLnBrk="1" latinLnBrk="0" hangingPunct="1">
              <a:buFontTx/>
              <a:buNone/>
            </a:pPr>
            <a:r>
              <a:rPr lang="de-DE" sz="800" b="0" i="0" u="none" kern="1200" noProof="0" dirty="0">
                <a:solidFill>
                  <a:schemeClr val="bg1"/>
                </a:solidFill>
                <a:latin typeface="+mj-lt"/>
                <a:ea typeface="+mn-ea"/>
                <a:cs typeface="+mn-cs"/>
              </a:rPr>
              <a:t>OpenADx  //  </a:t>
            </a:r>
            <a:r>
              <a:rPr lang="de-DE" sz="800" b="0" i="0" u="none" kern="1200" noProof="0" dirty="0" err="1">
                <a:solidFill>
                  <a:schemeClr val="bg1"/>
                </a:solidFill>
                <a:latin typeface="+mj-lt"/>
                <a:ea typeface="+mn-ea"/>
                <a:cs typeface="+mn-cs"/>
              </a:rPr>
              <a:t>Leveraging</a:t>
            </a:r>
            <a:r>
              <a:rPr lang="de-DE" sz="800" b="0" i="0" u="none" kern="1200" noProof="0" dirty="0">
                <a:solidFill>
                  <a:schemeClr val="bg1"/>
                </a:solidFill>
                <a:latin typeface="+mj-lt"/>
                <a:ea typeface="+mn-ea"/>
                <a:cs typeface="+mn-cs"/>
              </a:rPr>
              <a:t> open </a:t>
            </a:r>
            <a:r>
              <a:rPr lang="de-DE" sz="800" b="0" i="0" u="none" kern="1200" noProof="0" dirty="0" err="1">
                <a:solidFill>
                  <a:schemeClr val="bg1"/>
                </a:solidFill>
                <a:latin typeface="+mj-lt"/>
                <a:ea typeface="+mn-ea"/>
                <a:cs typeface="+mn-cs"/>
              </a:rPr>
              <a:t>collaboration</a:t>
            </a:r>
            <a:r>
              <a:rPr lang="de-DE" sz="800" b="0" i="0" u="none" kern="1200" noProof="0" dirty="0">
                <a:solidFill>
                  <a:schemeClr val="bg1"/>
                </a:solidFill>
                <a:latin typeface="+mj-lt"/>
                <a:ea typeface="+mn-ea"/>
                <a:cs typeface="+mn-cs"/>
              </a:rPr>
              <a:t> and open </a:t>
            </a:r>
            <a:r>
              <a:rPr lang="de-DE" sz="800" b="0" i="0" u="none" kern="1200" noProof="0" dirty="0" err="1">
                <a:solidFill>
                  <a:schemeClr val="bg1"/>
                </a:solidFill>
                <a:latin typeface="+mj-lt"/>
                <a:ea typeface="+mn-ea"/>
                <a:cs typeface="+mn-cs"/>
              </a:rPr>
              <a:t>source</a:t>
            </a:r>
            <a:r>
              <a:rPr lang="de-DE" sz="800" b="0" i="0" u="none" kern="1200" noProof="0" dirty="0">
                <a:solidFill>
                  <a:schemeClr val="bg1"/>
                </a:solidFill>
                <a:latin typeface="+mj-lt"/>
                <a:ea typeface="+mn-ea"/>
                <a:cs typeface="+mn-cs"/>
              </a:rPr>
              <a:t> </a:t>
            </a:r>
            <a:r>
              <a:rPr lang="de-DE" sz="800" b="0" i="0" u="none" kern="1200" noProof="0" dirty="0" err="1">
                <a:solidFill>
                  <a:schemeClr val="bg1"/>
                </a:solidFill>
                <a:latin typeface="+mj-lt"/>
                <a:ea typeface="+mn-ea"/>
                <a:cs typeface="+mn-cs"/>
              </a:rPr>
              <a:t>to</a:t>
            </a:r>
            <a:r>
              <a:rPr lang="de-DE" sz="800" b="0" i="0" u="none" kern="1200" noProof="0" dirty="0">
                <a:solidFill>
                  <a:schemeClr val="bg1"/>
                </a:solidFill>
                <a:latin typeface="+mj-lt"/>
                <a:ea typeface="+mn-ea"/>
                <a:cs typeface="+mn-cs"/>
              </a:rPr>
              <a:t> </a:t>
            </a:r>
            <a:r>
              <a:rPr lang="de-DE" sz="800" b="0" i="0" u="none" kern="1200" noProof="0" dirty="0" err="1">
                <a:solidFill>
                  <a:schemeClr val="bg1"/>
                </a:solidFill>
                <a:latin typeface="+mj-lt"/>
                <a:ea typeface="+mn-ea"/>
                <a:cs typeface="+mn-cs"/>
              </a:rPr>
              <a:t>accelerate</a:t>
            </a:r>
            <a:r>
              <a:rPr lang="de-DE" sz="800" b="0" i="0" u="none" kern="1200" noProof="0" dirty="0">
                <a:solidFill>
                  <a:schemeClr val="bg1"/>
                </a:solidFill>
                <a:latin typeface="+mj-lt"/>
                <a:ea typeface="+mn-ea"/>
                <a:cs typeface="+mn-cs"/>
              </a:rPr>
              <a:t> </a:t>
            </a:r>
            <a:r>
              <a:rPr lang="de-DE" sz="800" b="0" i="0" u="none" kern="1200" noProof="0" dirty="0" err="1">
                <a:solidFill>
                  <a:schemeClr val="bg1"/>
                </a:solidFill>
                <a:latin typeface="+mj-lt"/>
                <a:ea typeface="+mn-ea"/>
                <a:cs typeface="+mn-cs"/>
              </a:rPr>
              <a:t>development</a:t>
            </a:r>
            <a:r>
              <a:rPr lang="de-DE" sz="800" b="0" i="0" u="none" kern="1200" noProof="0" dirty="0">
                <a:solidFill>
                  <a:schemeClr val="bg1"/>
                </a:solidFill>
                <a:latin typeface="+mj-lt"/>
                <a:ea typeface="+mn-ea"/>
                <a:cs typeface="+mn-cs"/>
              </a:rPr>
              <a:t> </a:t>
            </a:r>
            <a:r>
              <a:rPr lang="de-DE" sz="800" b="0" i="0" u="none" kern="1200" noProof="0" dirty="0" err="1">
                <a:solidFill>
                  <a:schemeClr val="bg1"/>
                </a:solidFill>
                <a:latin typeface="+mj-lt"/>
                <a:ea typeface="+mn-ea"/>
                <a:cs typeface="+mn-cs"/>
              </a:rPr>
              <a:t>of</a:t>
            </a:r>
            <a:r>
              <a:rPr lang="de-DE" sz="800" b="0" i="0" u="none" kern="1200" noProof="0" dirty="0">
                <a:solidFill>
                  <a:schemeClr val="bg1"/>
                </a:solidFill>
                <a:latin typeface="+mj-lt"/>
                <a:ea typeface="+mn-ea"/>
                <a:cs typeface="+mn-cs"/>
              </a:rPr>
              <a:t> </a:t>
            </a:r>
            <a:r>
              <a:rPr lang="de-DE" sz="800" b="0" i="0" u="none" kern="1200" noProof="0" dirty="0" err="1">
                <a:solidFill>
                  <a:schemeClr val="bg1"/>
                </a:solidFill>
                <a:latin typeface="+mj-lt"/>
                <a:ea typeface="+mn-ea"/>
                <a:cs typeface="+mn-cs"/>
              </a:rPr>
              <a:t>Automated</a:t>
            </a:r>
            <a:r>
              <a:rPr lang="de-DE" sz="800" b="0" i="0" u="none" kern="1200" noProof="0" dirty="0">
                <a:solidFill>
                  <a:schemeClr val="bg1"/>
                </a:solidFill>
                <a:latin typeface="+mj-lt"/>
                <a:ea typeface="+mn-ea"/>
                <a:cs typeface="+mn-cs"/>
              </a:rPr>
              <a:t> Driving  //  </a:t>
            </a:r>
            <a:fld id="{3FB3A6C5-B6A0-4C2D-80BE-391D2A1DFF3A}" type="datetime1">
              <a:rPr lang="de-DE" sz="800" b="0" i="0" u="none" kern="1200" noProof="0" smtClean="0">
                <a:solidFill>
                  <a:schemeClr val="bg1"/>
                </a:solidFill>
                <a:latin typeface="+mj-lt"/>
                <a:ea typeface="+mn-ea"/>
                <a:cs typeface="+mn-cs"/>
              </a:rPr>
              <a:t>31.08.2021</a:t>
            </a:fld>
            <a:endParaRPr lang="de-DE" sz="800" b="0" i="0" u="none" kern="1200" noProof="0" dirty="0">
              <a:solidFill>
                <a:schemeClr val="bg1"/>
              </a:solidFill>
              <a:latin typeface="+mj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3661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1" r:id="rId4"/>
    <p:sldLayoutId id="2147483652" r:id="rId5"/>
    <p:sldLayoutId id="2147483654" r:id="rId6"/>
    <p:sldLayoutId id="2147483655" r:id="rId7"/>
    <p:sldLayoutId id="2147483662" r:id="rId8"/>
    <p:sldLayoutId id="2147483672" r:id="rId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975" indent="-180975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55600" indent="-174625" algn="l" defTabSz="914400" rtl="0" eaLnBrk="1" latinLnBrk="0" hangingPunct="1">
        <a:lnSpc>
          <a:spcPct val="100000"/>
        </a:lnSpc>
        <a:spcBef>
          <a:spcPts val="0"/>
        </a:spcBef>
        <a:spcAft>
          <a:spcPts val="400"/>
        </a:spcAft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80975" algn="l" defTabSz="914400" rtl="0" eaLnBrk="1" latinLnBrk="0" hangingPunct="1">
        <a:lnSpc>
          <a:spcPct val="100000"/>
        </a:lnSpc>
        <a:spcBef>
          <a:spcPts val="0"/>
        </a:spcBef>
        <a:spcAft>
          <a:spcPts val="400"/>
        </a:spcAft>
        <a:buFont typeface="Symbol" panose="05050102010706020507" pitchFamily="18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19138" indent="-182563" algn="l" defTabSz="914400" rtl="0" eaLnBrk="1" latinLnBrk="0" hangingPunct="1">
        <a:lnSpc>
          <a:spcPct val="100000"/>
        </a:lnSpc>
        <a:spcBef>
          <a:spcPts val="0"/>
        </a:spcBef>
        <a:spcAft>
          <a:spcPts val="400"/>
        </a:spcAft>
        <a:buFont typeface="Symbol" panose="05050102010706020507" pitchFamily="18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900113" indent="-180975" algn="l" defTabSz="914400" rtl="0" eaLnBrk="1" latinLnBrk="0" hangingPunct="1">
        <a:lnSpc>
          <a:spcPct val="100000"/>
        </a:lnSpc>
        <a:spcBef>
          <a:spcPts val="0"/>
        </a:spcBef>
        <a:spcAft>
          <a:spcPts val="400"/>
        </a:spcAft>
        <a:buFont typeface="Symbol" panose="05050102010706020507" pitchFamily="18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10" userDrawn="1">
          <p15:clr>
            <a:srgbClr val="F26B43"/>
          </p15:clr>
        </p15:guide>
        <p15:guide id="2" pos="7470" userDrawn="1">
          <p15:clr>
            <a:srgbClr val="F26B43"/>
          </p15:clr>
        </p15:guide>
        <p15:guide id="3" orient="horz" pos="905" userDrawn="1">
          <p15:clr>
            <a:srgbClr val="F26B43"/>
          </p15:clr>
        </p15:guide>
        <p15:guide id="4" orient="horz" pos="3927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/>
          <p:cNvGraphicFramePr>
            <a:graphicFrameLocks noChangeAspect="1"/>
          </p:cNvGraphicFramePr>
          <p:nvPr userDrawn="1"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389957263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name="think-cell Folie" r:id="rId12" imgW="383" imgH="384" progId="TCLayout.ActiveDocument.1">
                  <p:embed/>
                </p:oleObj>
              </mc:Choice>
              <mc:Fallback>
                <p:oleObj name="think-cell Folie" r:id="rId12" imgW="383" imgH="384" progId="TCLayout.ActiveDocument.1">
                  <p:embed/>
                  <p:pic>
                    <p:nvPicPr>
                      <p:cNvPr id="4" name="Objekt 3" hidden="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FAA10683-EEB1-4008-AF73-737C572A26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000" y="360000"/>
            <a:ext cx="11520000" cy="7200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noProof="0" dirty="0"/>
              <a:t>Mastertitelformat</a:t>
            </a:r>
            <a:br>
              <a:rPr lang="de-DE" noProof="0" dirty="0"/>
            </a:br>
            <a:r>
              <a:rPr lang="de-DE" noProof="0" dirty="0"/>
              <a:t>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D86333E-E0AD-4F14-969A-FC1FEE7F17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6000" y="1440000"/>
            <a:ext cx="11520000" cy="4788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noProof="0" dirty="0"/>
              <a:t>Mastertextformat bearbeiten</a:t>
            </a:r>
          </a:p>
          <a:p>
            <a:pPr lvl="1"/>
            <a:r>
              <a:rPr lang="de-DE" noProof="0" dirty="0"/>
              <a:t>Zweite Ebene</a:t>
            </a:r>
          </a:p>
          <a:p>
            <a:pPr lvl="2"/>
            <a:r>
              <a:rPr lang="de-DE" noProof="0" dirty="0"/>
              <a:t>Dritte Ebene</a:t>
            </a:r>
          </a:p>
          <a:p>
            <a:pPr lvl="3"/>
            <a:r>
              <a:rPr lang="de-DE" noProof="0" dirty="0"/>
              <a:t>Vierte Ebene</a:t>
            </a:r>
          </a:p>
          <a:p>
            <a:pPr lvl="4"/>
            <a:r>
              <a:rPr lang="de-DE" noProof="0" dirty="0"/>
              <a:t>Fünfte Ebene</a:t>
            </a:r>
          </a:p>
        </p:txBody>
      </p:sp>
      <p:sp>
        <p:nvSpPr>
          <p:cNvPr id="16" name="Freeform 10">
            <a:extLst>
              <a:ext uri="{FF2B5EF4-FFF2-40B4-BE49-F238E27FC236}">
                <a16:creationId xmlns:a16="http://schemas.microsoft.com/office/drawing/2014/main" id="{B19B47D9-18D8-4FE2-BAED-3D268761FDAD}"/>
              </a:ext>
            </a:extLst>
          </p:cNvPr>
          <p:cNvSpPr>
            <a:spLocks/>
          </p:cNvSpPr>
          <p:nvPr userDrawn="1"/>
        </p:nvSpPr>
        <p:spPr bwMode="auto">
          <a:xfrm>
            <a:off x="-3175" y="6492858"/>
            <a:ext cx="12192000" cy="368318"/>
          </a:xfrm>
          <a:custGeom>
            <a:avLst/>
            <a:gdLst>
              <a:gd name="T0" fmla="*/ 3183 w 3183"/>
              <a:gd name="T1" fmla="*/ 33 h 127"/>
              <a:gd name="T2" fmla="*/ 1444 w 3183"/>
              <a:gd name="T3" fmla="*/ 0 h 127"/>
              <a:gd name="T4" fmla="*/ 0 w 3183"/>
              <a:gd name="T5" fmla="*/ 23 h 127"/>
              <a:gd name="T6" fmla="*/ 0 w 3183"/>
              <a:gd name="T7" fmla="*/ 127 h 127"/>
              <a:gd name="T8" fmla="*/ 3183 w 3183"/>
              <a:gd name="T9" fmla="*/ 127 h 127"/>
              <a:gd name="T10" fmla="*/ 3183 w 3183"/>
              <a:gd name="T11" fmla="*/ 33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83" h="127">
                <a:moveTo>
                  <a:pt x="3183" y="33"/>
                </a:moveTo>
                <a:cubicBezTo>
                  <a:pt x="2610" y="11"/>
                  <a:pt x="2029" y="0"/>
                  <a:pt x="1444" y="0"/>
                </a:cubicBezTo>
                <a:cubicBezTo>
                  <a:pt x="959" y="0"/>
                  <a:pt x="477" y="8"/>
                  <a:pt x="0" y="23"/>
                </a:cubicBezTo>
                <a:cubicBezTo>
                  <a:pt x="0" y="127"/>
                  <a:pt x="0" y="127"/>
                  <a:pt x="0" y="127"/>
                </a:cubicBezTo>
                <a:cubicBezTo>
                  <a:pt x="3183" y="127"/>
                  <a:pt x="3183" y="127"/>
                  <a:pt x="3183" y="127"/>
                </a:cubicBezTo>
                <a:lnTo>
                  <a:pt x="3183" y="33"/>
                </a:lnTo>
                <a:close/>
              </a:path>
            </a:pathLst>
          </a:custGeom>
          <a:solidFill>
            <a:schemeClr val="accent1">
              <a:alpha val="3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/>
            <a:endParaRPr lang="de-DE" noProof="0" dirty="0"/>
          </a:p>
        </p:txBody>
      </p:sp>
      <p:sp>
        <p:nvSpPr>
          <p:cNvPr id="17" name="Freeform 11">
            <a:extLst>
              <a:ext uri="{FF2B5EF4-FFF2-40B4-BE49-F238E27FC236}">
                <a16:creationId xmlns:a16="http://schemas.microsoft.com/office/drawing/2014/main" id="{238B400E-F65B-4AFA-8B74-5356A88E23A7}"/>
              </a:ext>
            </a:extLst>
          </p:cNvPr>
          <p:cNvSpPr>
            <a:spLocks/>
          </p:cNvSpPr>
          <p:nvPr userDrawn="1"/>
        </p:nvSpPr>
        <p:spPr bwMode="auto">
          <a:xfrm>
            <a:off x="-3175" y="6484620"/>
            <a:ext cx="12192000" cy="376555"/>
          </a:xfrm>
          <a:custGeom>
            <a:avLst/>
            <a:gdLst>
              <a:gd name="T0" fmla="*/ 3183 w 3183"/>
              <a:gd name="T1" fmla="*/ 66 h 130"/>
              <a:gd name="T2" fmla="*/ 809 w 3183"/>
              <a:gd name="T3" fmla="*/ 0 h 130"/>
              <a:gd name="T4" fmla="*/ 0 w 3183"/>
              <a:gd name="T5" fmla="*/ 8 h 130"/>
              <a:gd name="T6" fmla="*/ 0 w 3183"/>
              <a:gd name="T7" fmla="*/ 130 h 130"/>
              <a:gd name="T8" fmla="*/ 3183 w 3183"/>
              <a:gd name="T9" fmla="*/ 130 h 130"/>
              <a:gd name="T10" fmla="*/ 3183 w 3183"/>
              <a:gd name="T11" fmla="*/ 66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83" h="130">
                <a:moveTo>
                  <a:pt x="3183" y="66"/>
                </a:moveTo>
                <a:cubicBezTo>
                  <a:pt x="2405" y="23"/>
                  <a:pt x="1612" y="0"/>
                  <a:pt x="809" y="0"/>
                </a:cubicBezTo>
                <a:cubicBezTo>
                  <a:pt x="538" y="0"/>
                  <a:pt x="268" y="3"/>
                  <a:pt x="0" y="8"/>
                </a:cubicBezTo>
                <a:cubicBezTo>
                  <a:pt x="0" y="130"/>
                  <a:pt x="0" y="130"/>
                  <a:pt x="0" y="130"/>
                </a:cubicBezTo>
                <a:cubicBezTo>
                  <a:pt x="3183" y="130"/>
                  <a:pt x="3183" y="130"/>
                  <a:pt x="3183" y="130"/>
                </a:cubicBezTo>
                <a:lnTo>
                  <a:pt x="3183" y="66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/>
            <a:endParaRPr lang="de-DE" noProof="0" dirty="0"/>
          </a:p>
        </p:txBody>
      </p:sp>
      <p:sp>
        <p:nvSpPr>
          <p:cNvPr id="23" name="Foliennummernplatzhalter 5">
            <a:extLst>
              <a:ext uri="{FF2B5EF4-FFF2-40B4-BE49-F238E27FC236}">
                <a16:creationId xmlns:a16="http://schemas.microsoft.com/office/drawing/2014/main" id="{7888596F-B0C7-4753-94AD-88B903E11147}"/>
              </a:ext>
            </a:extLst>
          </p:cNvPr>
          <p:cNvSpPr txBox="1">
            <a:spLocks/>
          </p:cNvSpPr>
          <p:nvPr userDrawn="1"/>
        </p:nvSpPr>
        <p:spPr>
          <a:xfrm>
            <a:off x="336000" y="6621047"/>
            <a:ext cx="185948" cy="123111"/>
          </a:xfrm>
          <a:prstGeom prst="rect">
            <a:avLst/>
          </a:prstGeom>
        </p:spPr>
        <p:txBody>
          <a:bodyPr vert="horz" wrap="none" lIns="0" tIns="0" rIns="0" bIns="0" rtlCol="0" anchor="ctr" anchorCtr="0">
            <a:spAutoFit/>
          </a:bodyPr>
          <a:lstStyle>
            <a:defPPr>
              <a:defRPr lang="de-DE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</a:defRPr>
            </a:lvl1pPr>
          </a:lstStyle>
          <a:p>
            <a:pPr marL="0" lvl="0" algn="ctr" defTabSz="914400" rtl="0" eaLnBrk="1" latinLnBrk="0" hangingPunct="1">
              <a:buFontTx/>
              <a:buNone/>
            </a:pPr>
            <a:fld id="{619303D5-007B-4C81-9134-3DF960A732C6}" type="slidenum">
              <a:rPr lang="de-DE" sz="800" b="0" i="0" u="none" kern="1200" noProof="0" smtClean="0">
                <a:solidFill>
                  <a:schemeClr val="bg1"/>
                </a:solidFill>
                <a:latin typeface="+mj-lt"/>
                <a:ea typeface="+mn-ea"/>
                <a:cs typeface="+mn-cs"/>
              </a:rPr>
              <a:pPr marL="0" lvl="0" algn="ctr" defTabSz="914400" rtl="0" eaLnBrk="1" latinLnBrk="0" hangingPunct="1">
                <a:buFontTx/>
                <a:buNone/>
              </a:pPr>
              <a:t>‹Nr.›</a:t>
            </a:fld>
            <a:endParaRPr lang="de-DE" sz="800" b="0" i="0" u="none" kern="1200" noProof="0" dirty="0">
              <a:solidFill>
                <a:schemeClr val="bg1"/>
              </a:solidFill>
              <a:latin typeface="+mj-lt"/>
              <a:ea typeface="+mn-ea"/>
              <a:cs typeface="+mn-cs"/>
            </a:endParaRPr>
          </a:p>
        </p:txBody>
      </p:sp>
      <p:sp>
        <p:nvSpPr>
          <p:cNvPr id="24" name="Ellipse 23">
            <a:extLst>
              <a:ext uri="{FF2B5EF4-FFF2-40B4-BE49-F238E27FC236}">
                <a16:creationId xmlns:a16="http://schemas.microsoft.com/office/drawing/2014/main" id="{EED5954F-A197-4AEA-9699-A1DFAF91D53C}"/>
              </a:ext>
            </a:extLst>
          </p:cNvPr>
          <p:cNvSpPr/>
          <p:nvPr userDrawn="1"/>
        </p:nvSpPr>
        <p:spPr>
          <a:xfrm>
            <a:off x="336000" y="6589629"/>
            <a:ext cx="185948" cy="185946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/>
            <a:endParaRPr lang="de-DE" noProof="0" dirty="0">
              <a:latin typeface="+mj-lt"/>
            </a:endParaRPr>
          </a:p>
        </p:txBody>
      </p:sp>
      <p:sp>
        <p:nvSpPr>
          <p:cNvPr id="25" name="Foliennummernplatzhalter 5">
            <a:extLst>
              <a:ext uri="{FF2B5EF4-FFF2-40B4-BE49-F238E27FC236}">
                <a16:creationId xmlns:a16="http://schemas.microsoft.com/office/drawing/2014/main" id="{2EFC7FAE-9037-44FE-9216-DCFB19E1FC1F}"/>
              </a:ext>
            </a:extLst>
          </p:cNvPr>
          <p:cNvSpPr txBox="1">
            <a:spLocks/>
          </p:cNvSpPr>
          <p:nvPr userDrawn="1"/>
        </p:nvSpPr>
        <p:spPr>
          <a:xfrm>
            <a:off x="633413" y="6621046"/>
            <a:ext cx="6445675" cy="123111"/>
          </a:xfrm>
          <a:prstGeom prst="rect">
            <a:avLst/>
          </a:prstGeom>
        </p:spPr>
        <p:txBody>
          <a:bodyPr vert="horz" wrap="none" lIns="0" tIns="0" rIns="0" bIns="0" rtlCol="0" anchor="ctr" anchorCtr="0">
            <a:spAutoFit/>
          </a:bodyPr>
          <a:lstStyle>
            <a:defPPr>
              <a:defRPr lang="de-DE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</a:defRPr>
            </a:lvl1pPr>
          </a:lstStyle>
          <a:p>
            <a:pPr marL="0" lvl="0" algn="l" defTabSz="914400" rtl="0" eaLnBrk="1" latinLnBrk="0" hangingPunct="1">
              <a:buFontTx/>
              <a:buNone/>
            </a:pPr>
            <a:r>
              <a:rPr lang="de-DE" sz="800" b="0" i="0" u="none" kern="1200" noProof="0" dirty="0">
                <a:solidFill>
                  <a:schemeClr val="bg1"/>
                </a:solidFill>
                <a:latin typeface="+mj-lt"/>
                <a:ea typeface="+mn-ea"/>
                <a:cs typeface="+mn-cs"/>
              </a:rPr>
              <a:t>OpenADx  //  </a:t>
            </a:r>
            <a:r>
              <a:rPr lang="de-DE" sz="800" b="0" i="0" u="none" kern="1200" noProof="0" dirty="0" err="1">
                <a:solidFill>
                  <a:schemeClr val="bg1"/>
                </a:solidFill>
                <a:latin typeface="+mj-lt"/>
                <a:ea typeface="+mn-ea"/>
                <a:cs typeface="+mn-cs"/>
              </a:rPr>
              <a:t>Leveraging</a:t>
            </a:r>
            <a:r>
              <a:rPr lang="de-DE" sz="800" b="0" i="0" u="none" kern="1200" noProof="0" dirty="0">
                <a:solidFill>
                  <a:schemeClr val="bg1"/>
                </a:solidFill>
                <a:latin typeface="+mj-lt"/>
                <a:ea typeface="+mn-ea"/>
                <a:cs typeface="+mn-cs"/>
              </a:rPr>
              <a:t> open </a:t>
            </a:r>
            <a:r>
              <a:rPr lang="de-DE" sz="800" b="0" i="0" u="none" kern="1200" noProof="0" dirty="0" err="1">
                <a:solidFill>
                  <a:schemeClr val="bg1"/>
                </a:solidFill>
                <a:latin typeface="+mj-lt"/>
                <a:ea typeface="+mn-ea"/>
                <a:cs typeface="+mn-cs"/>
              </a:rPr>
              <a:t>collaboration</a:t>
            </a:r>
            <a:r>
              <a:rPr lang="de-DE" sz="800" b="0" i="0" u="none" kern="1200" noProof="0" dirty="0">
                <a:solidFill>
                  <a:schemeClr val="bg1"/>
                </a:solidFill>
                <a:latin typeface="+mj-lt"/>
                <a:ea typeface="+mn-ea"/>
                <a:cs typeface="+mn-cs"/>
              </a:rPr>
              <a:t> and open </a:t>
            </a:r>
            <a:r>
              <a:rPr lang="de-DE" sz="800" b="0" i="0" u="none" kern="1200" noProof="0" dirty="0" err="1">
                <a:solidFill>
                  <a:schemeClr val="bg1"/>
                </a:solidFill>
                <a:latin typeface="+mj-lt"/>
                <a:ea typeface="+mn-ea"/>
                <a:cs typeface="+mn-cs"/>
              </a:rPr>
              <a:t>source</a:t>
            </a:r>
            <a:r>
              <a:rPr lang="de-DE" sz="800" b="0" i="0" u="none" kern="1200" noProof="0" dirty="0">
                <a:solidFill>
                  <a:schemeClr val="bg1"/>
                </a:solidFill>
                <a:latin typeface="+mj-lt"/>
                <a:ea typeface="+mn-ea"/>
                <a:cs typeface="+mn-cs"/>
              </a:rPr>
              <a:t> </a:t>
            </a:r>
            <a:r>
              <a:rPr lang="de-DE" sz="800" b="0" i="0" u="none" kern="1200" noProof="0" dirty="0" err="1">
                <a:solidFill>
                  <a:schemeClr val="bg1"/>
                </a:solidFill>
                <a:latin typeface="+mj-lt"/>
                <a:ea typeface="+mn-ea"/>
                <a:cs typeface="+mn-cs"/>
              </a:rPr>
              <a:t>to</a:t>
            </a:r>
            <a:r>
              <a:rPr lang="de-DE" sz="800" b="0" i="0" u="none" kern="1200" noProof="0" dirty="0">
                <a:solidFill>
                  <a:schemeClr val="bg1"/>
                </a:solidFill>
                <a:latin typeface="+mj-lt"/>
                <a:ea typeface="+mn-ea"/>
                <a:cs typeface="+mn-cs"/>
              </a:rPr>
              <a:t> </a:t>
            </a:r>
            <a:r>
              <a:rPr lang="de-DE" sz="800" b="0" i="0" u="none" kern="1200" noProof="0" dirty="0" err="1">
                <a:solidFill>
                  <a:schemeClr val="bg1"/>
                </a:solidFill>
                <a:latin typeface="+mj-lt"/>
                <a:ea typeface="+mn-ea"/>
                <a:cs typeface="+mn-cs"/>
              </a:rPr>
              <a:t>accelerate</a:t>
            </a:r>
            <a:r>
              <a:rPr lang="de-DE" sz="800" b="0" i="0" u="none" kern="1200" noProof="0" dirty="0">
                <a:solidFill>
                  <a:schemeClr val="bg1"/>
                </a:solidFill>
                <a:latin typeface="+mj-lt"/>
                <a:ea typeface="+mn-ea"/>
                <a:cs typeface="+mn-cs"/>
              </a:rPr>
              <a:t> </a:t>
            </a:r>
            <a:r>
              <a:rPr lang="de-DE" sz="800" b="0" i="0" u="none" kern="1200" noProof="0" dirty="0" err="1">
                <a:solidFill>
                  <a:schemeClr val="bg1"/>
                </a:solidFill>
                <a:latin typeface="+mj-lt"/>
                <a:ea typeface="+mn-ea"/>
                <a:cs typeface="+mn-cs"/>
              </a:rPr>
              <a:t>development</a:t>
            </a:r>
            <a:r>
              <a:rPr lang="de-DE" sz="800" b="0" i="0" u="none" kern="1200" noProof="0" dirty="0">
                <a:solidFill>
                  <a:schemeClr val="bg1"/>
                </a:solidFill>
                <a:latin typeface="+mj-lt"/>
                <a:ea typeface="+mn-ea"/>
                <a:cs typeface="+mn-cs"/>
              </a:rPr>
              <a:t> </a:t>
            </a:r>
            <a:r>
              <a:rPr lang="de-DE" sz="800" b="0" i="0" u="none" kern="1200" noProof="0" dirty="0" err="1">
                <a:solidFill>
                  <a:schemeClr val="bg1"/>
                </a:solidFill>
                <a:latin typeface="+mj-lt"/>
                <a:ea typeface="+mn-ea"/>
                <a:cs typeface="+mn-cs"/>
              </a:rPr>
              <a:t>of</a:t>
            </a:r>
            <a:r>
              <a:rPr lang="de-DE" sz="800" b="0" i="0" u="none" kern="1200" noProof="0" dirty="0">
                <a:solidFill>
                  <a:schemeClr val="bg1"/>
                </a:solidFill>
                <a:latin typeface="+mj-lt"/>
                <a:ea typeface="+mn-ea"/>
                <a:cs typeface="+mn-cs"/>
              </a:rPr>
              <a:t> </a:t>
            </a:r>
            <a:r>
              <a:rPr lang="de-DE" sz="800" b="0" i="0" u="none" kern="1200" noProof="0" dirty="0" err="1">
                <a:solidFill>
                  <a:schemeClr val="bg1"/>
                </a:solidFill>
                <a:latin typeface="+mj-lt"/>
                <a:ea typeface="+mn-ea"/>
                <a:cs typeface="+mn-cs"/>
              </a:rPr>
              <a:t>Automated</a:t>
            </a:r>
            <a:r>
              <a:rPr lang="de-DE" sz="800" b="0" i="0" u="none" kern="1200" noProof="0" dirty="0">
                <a:solidFill>
                  <a:schemeClr val="bg1"/>
                </a:solidFill>
                <a:latin typeface="+mj-lt"/>
                <a:ea typeface="+mn-ea"/>
                <a:cs typeface="+mn-cs"/>
              </a:rPr>
              <a:t> Driving  //  </a:t>
            </a:r>
            <a:fld id="{3FB3A6C5-B6A0-4C2D-80BE-391D2A1DFF3A}" type="datetime1">
              <a:rPr lang="de-DE" sz="800" b="0" i="0" u="none" kern="1200" noProof="0" smtClean="0">
                <a:solidFill>
                  <a:schemeClr val="bg1"/>
                </a:solidFill>
                <a:latin typeface="+mj-lt"/>
                <a:ea typeface="+mn-ea"/>
                <a:cs typeface="+mn-cs"/>
              </a:rPr>
              <a:t>31.08.2021</a:t>
            </a:fld>
            <a:endParaRPr lang="de-DE" sz="800" b="0" i="0" u="none" kern="1200" noProof="0" dirty="0">
              <a:solidFill>
                <a:schemeClr val="bg1"/>
              </a:solidFill>
              <a:latin typeface="+mj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2867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975" indent="-180975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55600" indent="-174625" algn="l" defTabSz="914400" rtl="0" eaLnBrk="1" latinLnBrk="0" hangingPunct="1">
        <a:lnSpc>
          <a:spcPct val="100000"/>
        </a:lnSpc>
        <a:spcBef>
          <a:spcPts val="0"/>
        </a:spcBef>
        <a:spcAft>
          <a:spcPts val="400"/>
        </a:spcAft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80975" algn="l" defTabSz="914400" rtl="0" eaLnBrk="1" latinLnBrk="0" hangingPunct="1">
        <a:lnSpc>
          <a:spcPct val="100000"/>
        </a:lnSpc>
        <a:spcBef>
          <a:spcPts val="0"/>
        </a:spcBef>
        <a:spcAft>
          <a:spcPts val="400"/>
        </a:spcAft>
        <a:buFont typeface="Symbol" panose="05050102010706020507" pitchFamily="18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19138" indent="-182563" algn="l" defTabSz="914400" rtl="0" eaLnBrk="1" latinLnBrk="0" hangingPunct="1">
        <a:lnSpc>
          <a:spcPct val="100000"/>
        </a:lnSpc>
        <a:spcBef>
          <a:spcPts val="0"/>
        </a:spcBef>
        <a:spcAft>
          <a:spcPts val="400"/>
        </a:spcAft>
        <a:buFont typeface="Symbol" panose="05050102010706020507" pitchFamily="18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900113" indent="-180975" algn="l" defTabSz="914400" rtl="0" eaLnBrk="1" latinLnBrk="0" hangingPunct="1">
        <a:lnSpc>
          <a:spcPct val="100000"/>
        </a:lnSpc>
        <a:spcBef>
          <a:spcPts val="0"/>
        </a:spcBef>
        <a:spcAft>
          <a:spcPts val="400"/>
        </a:spcAft>
        <a:buFont typeface="Symbol" panose="05050102010706020507" pitchFamily="18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10">
          <p15:clr>
            <a:srgbClr val="F26B43"/>
          </p15:clr>
        </p15:guide>
        <p15:guide id="2" pos="7470">
          <p15:clr>
            <a:srgbClr val="F26B43"/>
          </p15:clr>
        </p15:guide>
        <p15:guide id="3" orient="horz" pos="905">
          <p15:clr>
            <a:srgbClr val="F26B43"/>
          </p15:clr>
        </p15:guide>
        <p15:guide id="4" orient="horz" pos="3927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7" Type="http://schemas.openxmlformats.org/officeDocument/2006/relationships/image" Target="../media/image1.emf"/><Relationship Id="rId2" Type="http://schemas.openxmlformats.org/officeDocument/2006/relationships/tags" Target="../tags/tag28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15.bin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58.png"/><Relationship Id="rId3" Type="http://schemas.openxmlformats.org/officeDocument/2006/relationships/tags" Target="../tags/tag65.xml"/><Relationship Id="rId7" Type="http://schemas.openxmlformats.org/officeDocument/2006/relationships/image" Target="../media/image59.emf"/><Relationship Id="rId12" Type="http://schemas.openxmlformats.org/officeDocument/2006/relationships/hyperlink" Target="https://projects.eclipse.org/projects/automotive.cloe" TargetMode="External"/><Relationship Id="rId2" Type="http://schemas.openxmlformats.org/officeDocument/2006/relationships/tags" Target="../tags/tag64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23.bin"/><Relationship Id="rId11" Type="http://schemas.openxmlformats.org/officeDocument/2006/relationships/hyperlink" Target="https://projects.eclipse.org/projects/technology.iceoryx" TargetMode="External"/><Relationship Id="rId5" Type="http://schemas.openxmlformats.org/officeDocument/2006/relationships/notesSlide" Target="../notesSlides/notesSlide8.xml"/><Relationship Id="rId10" Type="http://schemas.openxmlformats.org/officeDocument/2006/relationships/image" Target="../media/image60.png"/><Relationship Id="rId4" Type="http://schemas.openxmlformats.org/officeDocument/2006/relationships/slideLayout" Target="../slideLayouts/slideLayout5.xml"/><Relationship Id="rId9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tags" Target="../tags/tag67.xml"/><Relationship Id="rId7" Type="http://schemas.openxmlformats.org/officeDocument/2006/relationships/image" Target="../media/image1.emf"/><Relationship Id="rId2" Type="http://schemas.openxmlformats.org/officeDocument/2006/relationships/tags" Target="../tags/tag66.xml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oleObject24.bin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2.xml"/><Relationship Id="rId9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tags" Target="../tags/tag69.xml"/><Relationship Id="rId7" Type="http://schemas.openxmlformats.org/officeDocument/2006/relationships/image" Target="../media/image38.emf"/><Relationship Id="rId2" Type="http://schemas.openxmlformats.org/officeDocument/2006/relationships/tags" Target="../tags/tag68.xml"/><Relationship Id="rId1" Type="http://schemas.openxmlformats.org/officeDocument/2006/relationships/vmlDrawing" Target="../drawings/vmlDrawing25.vml"/><Relationship Id="rId6" Type="http://schemas.openxmlformats.org/officeDocument/2006/relationships/oleObject" Target="../embeddings/oleObject25.bin"/><Relationship Id="rId5" Type="http://schemas.openxmlformats.org/officeDocument/2006/relationships/notesSlide" Target="../notesSlides/notesSlide10.xml"/><Relationship Id="rId10" Type="http://schemas.openxmlformats.org/officeDocument/2006/relationships/image" Target="../media/image23.png"/><Relationship Id="rId4" Type="http://schemas.openxmlformats.org/officeDocument/2006/relationships/slideLayout" Target="../slideLayouts/slideLayout3.xml"/><Relationship Id="rId9" Type="http://schemas.openxmlformats.org/officeDocument/2006/relationships/hyperlink" Target="https://openadx.eclipse.org/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63.png"/><Relationship Id="rId12" Type="http://schemas.openxmlformats.org/officeDocument/2006/relationships/hyperlink" Target="https://cuicardeeporange.com/project/deep-orange-12/" TargetMode="External"/><Relationship Id="rId2" Type="http://schemas.openxmlformats.org/officeDocument/2006/relationships/tags" Target="../tags/tag70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1.emf"/><Relationship Id="rId11" Type="http://schemas.openxmlformats.org/officeDocument/2006/relationships/hyperlink" Target="https://www.indyautonomouschallenge.com/" TargetMode="External"/><Relationship Id="rId5" Type="http://schemas.openxmlformats.org/officeDocument/2006/relationships/oleObject" Target="../embeddings/oleObject26.bin"/><Relationship Id="rId10" Type="http://schemas.openxmlformats.org/officeDocument/2006/relationships/image" Target="../media/image65.png"/><Relationship Id="rId4" Type="http://schemas.openxmlformats.org/officeDocument/2006/relationships/notesSlide" Target="../notesSlides/notesSlide11.xml"/><Relationship Id="rId9" Type="http://schemas.openxmlformats.org/officeDocument/2006/relationships/image" Target="../media/image6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23.png"/><Relationship Id="rId2" Type="http://schemas.openxmlformats.org/officeDocument/2006/relationships/tags" Target="../tags/tag71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7.bin"/><Relationship Id="rId10" Type="http://schemas.openxmlformats.org/officeDocument/2006/relationships/image" Target="../media/image68.png"/><Relationship Id="rId4" Type="http://schemas.openxmlformats.org/officeDocument/2006/relationships/notesSlide" Target="../notesSlides/notesSlide12.xml"/><Relationship Id="rId9" Type="http://schemas.openxmlformats.org/officeDocument/2006/relationships/image" Target="../media/image6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3.png"/><Relationship Id="rId2" Type="http://schemas.openxmlformats.org/officeDocument/2006/relationships/tags" Target="../tags/tag72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59.emf"/><Relationship Id="rId5" Type="http://schemas.openxmlformats.org/officeDocument/2006/relationships/oleObject" Target="../embeddings/oleObject28.bin"/><Relationship Id="rId4" Type="http://schemas.openxmlformats.org/officeDocument/2006/relationships/notesSlide" Target="../notesSlides/notesSlide1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openadx.eclipse.org/resources/OpenADx-Manifesto-v07-2020.pdf" TargetMode="External"/><Relationship Id="rId13" Type="http://schemas.openxmlformats.org/officeDocument/2006/relationships/hyperlink" Target="https://github.com/eclipse/iceoryx" TargetMode="External"/><Relationship Id="rId18" Type="http://schemas.openxmlformats.org/officeDocument/2006/relationships/hyperlink" Target="https://projects.eclipse.org/proposals/eclipse-openmcx" TargetMode="External"/><Relationship Id="rId26" Type="http://schemas.openxmlformats.org/officeDocument/2006/relationships/hyperlink" Target="https://openmobility.eclipse.org/" TargetMode="External"/><Relationship Id="rId3" Type="http://schemas.openxmlformats.org/officeDocument/2006/relationships/tags" Target="../tags/tag74.xml"/><Relationship Id="rId21" Type="http://schemas.openxmlformats.org/officeDocument/2006/relationships/hyperlink" Target="http://zenoh.io/" TargetMode="External"/><Relationship Id="rId7" Type="http://schemas.openxmlformats.org/officeDocument/2006/relationships/image" Target="../media/image69.emf"/><Relationship Id="rId12" Type="http://schemas.openxmlformats.org/officeDocument/2006/relationships/hyperlink" Target="https://blog.bosch-si.com/developer/5-things-you-should-know-about-openadx" TargetMode="External"/><Relationship Id="rId17" Type="http://schemas.openxmlformats.org/officeDocument/2006/relationships/hyperlink" Target="https://projects.eclipse.org/projects/automotive.cloe" TargetMode="External"/><Relationship Id="rId25" Type="http://schemas.openxmlformats.org/officeDocument/2006/relationships/hyperlink" Target="https://wiki.eclipse.org/OpenPASS-WG" TargetMode="External"/><Relationship Id="rId2" Type="http://schemas.openxmlformats.org/officeDocument/2006/relationships/tags" Target="../tags/tag73.xml"/><Relationship Id="rId16" Type="http://schemas.openxmlformats.org/officeDocument/2006/relationships/hyperlink" Target="https://projects.eclipse.org/projects/technology.cloe" TargetMode="External"/><Relationship Id="rId20" Type="http://schemas.openxmlformats.org/officeDocument/2006/relationships/hyperlink" Target="https://projects.eclipse.org/projects/iot.cyclonedds" TargetMode="External"/><Relationship Id="rId29" Type="http://schemas.openxmlformats.org/officeDocument/2006/relationships/image" Target="../media/image70.png"/><Relationship Id="rId1" Type="http://schemas.openxmlformats.org/officeDocument/2006/relationships/vmlDrawing" Target="../drawings/vmlDrawing29.vml"/><Relationship Id="rId6" Type="http://schemas.openxmlformats.org/officeDocument/2006/relationships/oleObject" Target="../embeddings/oleObject29.bin"/><Relationship Id="rId11" Type="http://schemas.openxmlformats.org/officeDocument/2006/relationships/hyperlink" Target="https://accounts.eclipse.org/mailing-list/openadx" TargetMode="External"/><Relationship Id="rId24" Type="http://schemas.openxmlformats.org/officeDocument/2006/relationships/hyperlink" Target="https://www.openmdm.org/" TargetMode="External"/><Relationship Id="rId5" Type="http://schemas.openxmlformats.org/officeDocument/2006/relationships/notesSlide" Target="../notesSlides/notesSlide14.xml"/><Relationship Id="rId15" Type="http://schemas.openxmlformats.org/officeDocument/2006/relationships/hyperlink" Target="https://projects.eclipse.org/projects/technology.iceoryx" TargetMode="External"/><Relationship Id="rId23" Type="http://schemas.openxmlformats.org/officeDocument/2006/relationships/hyperlink" Target="https://panorama-research.org/" TargetMode="External"/><Relationship Id="rId28" Type="http://schemas.openxmlformats.org/officeDocument/2006/relationships/image" Target="../media/image23.png"/><Relationship Id="rId10" Type="http://schemas.openxmlformats.org/officeDocument/2006/relationships/hyperlink" Target="https://wiki.eclipse.org/OpenADx" TargetMode="External"/><Relationship Id="rId19" Type="http://schemas.openxmlformats.org/officeDocument/2006/relationships/hyperlink" Target="https://www.eclipse.org/app4mc/" TargetMode="External"/><Relationship Id="rId4" Type="http://schemas.openxmlformats.org/officeDocument/2006/relationships/slideLayout" Target="../slideLayouts/slideLayout3.xml"/><Relationship Id="rId9" Type="http://schemas.openxmlformats.org/officeDocument/2006/relationships/hyperlink" Target="https://openadx.eclipse.org/" TargetMode="External"/><Relationship Id="rId14" Type="http://schemas.openxmlformats.org/officeDocument/2006/relationships/hyperlink" Target="https://github.com/eclipse-iceoryx/iceoryx" TargetMode="External"/><Relationship Id="rId22" Type="http://schemas.openxmlformats.org/officeDocument/2006/relationships/hyperlink" Target="https://www.eclipse.org/kuksa/" TargetMode="External"/><Relationship Id="rId27" Type="http://schemas.openxmlformats.org/officeDocument/2006/relationships/hyperlink" Target="https://wiki.eclipse.org/OpenGENESIS_W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iki.eclipse.org/OpenADx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tags" Target="../tags/tag76.xml"/><Relationship Id="rId7" Type="http://schemas.openxmlformats.org/officeDocument/2006/relationships/image" Target="../media/image38.emf"/><Relationship Id="rId2" Type="http://schemas.openxmlformats.org/officeDocument/2006/relationships/tags" Target="../tags/tag75.xml"/><Relationship Id="rId1" Type="http://schemas.openxmlformats.org/officeDocument/2006/relationships/vmlDrawing" Target="../drawings/vmlDrawing30.vml"/><Relationship Id="rId6" Type="http://schemas.openxmlformats.org/officeDocument/2006/relationships/oleObject" Target="../embeddings/oleObject30.bin"/><Relationship Id="rId5" Type="http://schemas.openxmlformats.org/officeDocument/2006/relationships/notesSlide" Target="../notesSlides/notesSlide16.xml"/><Relationship Id="rId10" Type="http://schemas.openxmlformats.org/officeDocument/2006/relationships/hyperlink" Target="https://projects.eclipse.org/projects/technology.cloe" TargetMode="External"/><Relationship Id="rId4" Type="http://schemas.openxmlformats.org/officeDocument/2006/relationships/slideLayout" Target="../slideLayouts/slideLayout3.xml"/><Relationship Id="rId9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tags" Target="../tags/tag78.xml"/><Relationship Id="rId7" Type="http://schemas.openxmlformats.org/officeDocument/2006/relationships/image" Target="../media/image38.emf"/><Relationship Id="rId2" Type="http://schemas.openxmlformats.org/officeDocument/2006/relationships/tags" Target="../tags/tag77.xml"/><Relationship Id="rId1" Type="http://schemas.openxmlformats.org/officeDocument/2006/relationships/vmlDrawing" Target="../drawings/vmlDrawing31.vml"/><Relationship Id="rId6" Type="http://schemas.openxmlformats.org/officeDocument/2006/relationships/oleObject" Target="../embeddings/oleObject31.bin"/><Relationship Id="rId5" Type="http://schemas.openxmlformats.org/officeDocument/2006/relationships/notesSlide" Target="../notesSlides/notesSlide17.xml"/><Relationship Id="rId10" Type="http://schemas.openxmlformats.org/officeDocument/2006/relationships/hyperlink" Target="https://projects.eclipse.org/projects/technology.iceoryx" TargetMode="External"/><Relationship Id="rId4" Type="http://schemas.openxmlformats.org/officeDocument/2006/relationships/slideLayout" Target="../slideLayouts/slideLayout3.xml"/><Relationship Id="rId9" Type="http://schemas.openxmlformats.org/officeDocument/2006/relationships/image" Target="../media/image7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7.png"/><Relationship Id="rId18" Type="http://schemas.openxmlformats.org/officeDocument/2006/relationships/image" Target="../media/image12.png"/><Relationship Id="rId3" Type="http://schemas.openxmlformats.org/officeDocument/2006/relationships/tags" Target="../tags/tag31.xml"/><Relationship Id="rId21" Type="http://schemas.openxmlformats.org/officeDocument/2006/relationships/image" Target="../media/image15.png"/><Relationship Id="rId7" Type="http://schemas.openxmlformats.org/officeDocument/2006/relationships/image" Target="../media/image1.emf"/><Relationship Id="rId12" Type="http://schemas.openxmlformats.org/officeDocument/2006/relationships/image" Target="../media/image6.png"/><Relationship Id="rId17" Type="http://schemas.openxmlformats.org/officeDocument/2006/relationships/image" Target="../media/image11.png"/><Relationship Id="rId2" Type="http://schemas.openxmlformats.org/officeDocument/2006/relationships/tags" Target="../tags/tag30.xml"/><Relationship Id="rId16" Type="http://schemas.openxmlformats.org/officeDocument/2006/relationships/image" Target="../media/image10.png"/><Relationship Id="rId20" Type="http://schemas.openxmlformats.org/officeDocument/2006/relationships/image" Target="../media/image14.png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16.bin"/><Relationship Id="rId11" Type="http://schemas.openxmlformats.org/officeDocument/2006/relationships/image" Target="../media/image5.png"/><Relationship Id="rId5" Type="http://schemas.openxmlformats.org/officeDocument/2006/relationships/notesSlide" Target="../notesSlides/notesSlide2.xml"/><Relationship Id="rId15" Type="http://schemas.openxmlformats.org/officeDocument/2006/relationships/image" Target="../media/image9.png"/><Relationship Id="rId23" Type="http://schemas.openxmlformats.org/officeDocument/2006/relationships/image" Target="../media/image17.png"/><Relationship Id="rId10" Type="http://schemas.openxmlformats.org/officeDocument/2006/relationships/image" Target="../media/image4.png"/><Relationship Id="rId19" Type="http://schemas.openxmlformats.org/officeDocument/2006/relationships/image" Target="../media/image13.png"/><Relationship Id="rId4" Type="http://schemas.openxmlformats.org/officeDocument/2006/relationships/slideLayout" Target="../slideLayouts/slideLayout3.xml"/><Relationship Id="rId9" Type="http://schemas.openxmlformats.org/officeDocument/2006/relationships/image" Target="../media/image3.png"/><Relationship Id="rId14" Type="http://schemas.openxmlformats.org/officeDocument/2006/relationships/image" Target="../media/image8.png"/><Relationship Id="rId22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tags" Target="../tags/tag80.xml"/><Relationship Id="rId7" Type="http://schemas.openxmlformats.org/officeDocument/2006/relationships/image" Target="../media/image59.emf"/><Relationship Id="rId2" Type="http://schemas.openxmlformats.org/officeDocument/2006/relationships/tags" Target="../tags/tag79.xml"/><Relationship Id="rId1" Type="http://schemas.openxmlformats.org/officeDocument/2006/relationships/vmlDrawing" Target="../drawings/vmlDrawing32.vml"/><Relationship Id="rId6" Type="http://schemas.openxmlformats.org/officeDocument/2006/relationships/oleObject" Target="../embeddings/oleObject32.bin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3.xml"/><Relationship Id="rId9" Type="http://schemas.openxmlformats.org/officeDocument/2006/relationships/image" Target="../media/image7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tags" Target="../tags/tag82.xml"/><Relationship Id="rId7" Type="http://schemas.openxmlformats.org/officeDocument/2006/relationships/image" Target="../media/image38.emf"/><Relationship Id="rId2" Type="http://schemas.openxmlformats.org/officeDocument/2006/relationships/tags" Target="../tags/tag81.xml"/><Relationship Id="rId1" Type="http://schemas.openxmlformats.org/officeDocument/2006/relationships/vmlDrawing" Target="../drawings/vmlDrawing33.vml"/><Relationship Id="rId6" Type="http://schemas.openxmlformats.org/officeDocument/2006/relationships/oleObject" Target="../embeddings/oleObject33.bin"/><Relationship Id="rId5" Type="http://schemas.openxmlformats.org/officeDocument/2006/relationships/notesSlide" Target="../notesSlides/notesSlide19.xml"/><Relationship Id="rId10" Type="http://schemas.openxmlformats.org/officeDocument/2006/relationships/hyperlink" Target="https://projects.eclipse.org/projects/iot.cyclonedds" TargetMode="External"/><Relationship Id="rId4" Type="http://schemas.openxmlformats.org/officeDocument/2006/relationships/slideLayout" Target="../slideLayouts/slideLayout3.xml"/><Relationship Id="rId9" Type="http://schemas.openxmlformats.org/officeDocument/2006/relationships/image" Target="../media/image74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tags" Target="../tags/tag43.xml"/><Relationship Id="rId18" Type="http://schemas.openxmlformats.org/officeDocument/2006/relationships/tags" Target="../tags/tag48.xml"/><Relationship Id="rId26" Type="http://schemas.openxmlformats.org/officeDocument/2006/relationships/image" Target="../media/image21.png"/><Relationship Id="rId39" Type="http://schemas.openxmlformats.org/officeDocument/2006/relationships/image" Target="../media/image34.png"/><Relationship Id="rId21" Type="http://schemas.openxmlformats.org/officeDocument/2006/relationships/notesSlide" Target="../notesSlides/notesSlide3.xml"/><Relationship Id="rId34" Type="http://schemas.openxmlformats.org/officeDocument/2006/relationships/image" Target="../media/image29.jpeg"/><Relationship Id="rId7" Type="http://schemas.openxmlformats.org/officeDocument/2006/relationships/tags" Target="../tags/tag37.xml"/><Relationship Id="rId12" Type="http://schemas.openxmlformats.org/officeDocument/2006/relationships/tags" Target="../tags/tag42.xml"/><Relationship Id="rId17" Type="http://schemas.openxmlformats.org/officeDocument/2006/relationships/tags" Target="../tags/tag47.xml"/><Relationship Id="rId25" Type="http://schemas.openxmlformats.org/officeDocument/2006/relationships/image" Target="../media/image20.png"/><Relationship Id="rId33" Type="http://schemas.openxmlformats.org/officeDocument/2006/relationships/image" Target="../media/image28.png"/><Relationship Id="rId38" Type="http://schemas.openxmlformats.org/officeDocument/2006/relationships/image" Target="../media/image33.png"/><Relationship Id="rId2" Type="http://schemas.openxmlformats.org/officeDocument/2006/relationships/tags" Target="../tags/tag32.xml"/><Relationship Id="rId16" Type="http://schemas.openxmlformats.org/officeDocument/2006/relationships/tags" Target="../tags/tag46.xml"/><Relationship Id="rId20" Type="http://schemas.openxmlformats.org/officeDocument/2006/relationships/slideLayout" Target="../slideLayouts/slideLayout6.xml"/><Relationship Id="rId29" Type="http://schemas.openxmlformats.org/officeDocument/2006/relationships/image" Target="../media/image24.png"/><Relationship Id="rId1" Type="http://schemas.openxmlformats.org/officeDocument/2006/relationships/vmlDrawing" Target="../drawings/vmlDrawing17.vml"/><Relationship Id="rId6" Type="http://schemas.openxmlformats.org/officeDocument/2006/relationships/tags" Target="../tags/tag36.xml"/><Relationship Id="rId11" Type="http://schemas.openxmlformats.org/officeDocument/2006/relationships/tags" Target="../tags/tag41.xml"/><Relationship Id="rId24" Type="http://schemas.openxmlformats.org/officeDocument/2006/relationships/image" Target="../media/image19.png"/><Relationship Id="rId32" Type="http://schemas.openxmlformats.org/officeDocument/2006/relationships/image" Target="../media/image27.png"/><Relationship Id="rId37" Type="http://schemas.openxmlformats.org/officeDocument/2006/relationships/image" Target="../media/image32.png"/><Relationship Id="rId40" Type="http://schemas.openxmlformats.org/officeDocument/2006/relationships/image" Target="../media/image35.png"/><Relationship Id="rId5" Type="http://schemas.openxmlformats.org/officeDocument/2006/relationships/tags" Target="../tags/tag35.xml"/><Relationship Id="rId15" Type="http://schemas.openxmlformats.org/officeDocument/2006/relationships/tags" Target="../tags/tag45.xml"/><Relationship Id="rId23" Type="http://schemas.openxmlformats.org/officeDocument/2006/relationships/image" Target="../media/image18.emf"/><Relationship Id="rId28" Type="http://schemas.openxmlformats.org/officeDocument/2006/relationships/image" Target="../media/image23.png"/><Relationship Id="rId36" Type="http://schemas.openxmlformats.org/officeDocument/2006/relationships/image" Target="../media/image31.png"/><Relationship Id="rId10" Type="http://schemas.openxmlformats.org/officeDocument/2006/relationships/tags" Target="../tags/tag40.xml"/><Relationship Id="rId19" Type="http://schemas.openxmlformats.org/officeDocument/2006/relationships/tags" Target="../tags/tag49.xml"/><Relationship Id="rId31" Type="http://schemas.openxmlformats.org/officeDocument/2006/relationships/image" Target="../media/image26.png"/><Relationship Id="rId4" Type="http://schemas.openxmlformats.org/officeDocument/2006/relationships/tags" Target="../tags/tag34.xml"/><Relationship Id="rId9" Type="http://schemas.openxmlformats.org/officeDocument/2006/relationships/tags" Target="../tags/tag39.xml"/><Relationship Id="rId14" Type="http://schemas.openxmlformats.org/officeDocument/2006/relationships/tags" Target="../tags/tag44.xml"/><Relationship Id="rId22" Type="http://schemas.openxmlformats.org/officeDocument/2006/relationships/oleObject" Target="../embeddings/oleObject17.bin"/><Relationship Id="rId27" Type="http://schemas.openxmlformats.org/officeDocument/2006/relationships/image" Target="../media/image22.png"/><Relationship Id="rId30" Type="http://schemas.openxmlformats.org/officeDocument/2006/relationships/image" Target="../media/image25.png"/><Relationship Id="rId35" Type="http://schemas.openxmlformats.org/officeDocument/2006/relationships/image" Target="../media/image30.gif"/><Relationship Id="rId8" Type="http://schemas.openxmlformats.org/officeDocument/2006/relationships/tags" Target="../tags/tag38.xml"/><Relationship Id="rId3" Type="http://schemas.openxmlformats.org/officeDocument/2006/relationships/tags" Target="../tags/tag3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56.xml"/><Relationship Id="rId13" Type="http://schemas.openxmlformats.org/officeDocument/2006/relationships/image" Target="../media/image36.jpeg"/><Relationship Id="rId3" Type="http://schemas.openxmlformats.org/officeDocument/2006/relationships/tags" Target="../tags/tag51.xml"/><Relationship Id="rId7" Type="http://schemas.openxmlformats.org/officeDocument/2006/relationships/tags" Target="../tags/tag55.xml"/><Relationship Id="rId12" Type="http://schemas.openxmlformats.org/officeDocument/2006/relationships/image" Target="../media/image18.emf"/><Relationship Id="rId2" Type="http://schemas.openxmlformats.org/officeDocument/2006/relationships/tags" Target="../tags/tag50.xml"/><Relationship Id="rId1" Type="http://schemas.openxmlformats.org/officeDocument/2006/relationships/vmlDrawing" Target="../drawings/vmlDrawing18.vml"/><Relationship Id="rId6" Type="http://schemas.openxmlformats.org/officeDocument/2006/relationships/tags" Target="../tags/tag54.xml"/><Relationship Id="rId11" Type="http://schemas.openxmlformats.org/officeDocument/2006/relationships/oleObject" Target="../embeddings/oleObject18.bin"/><Relationship Id="rId5" Type="http://schemas.openxmlformats.org/officeDocument/2006/relationships/tags" Target="../tags/tag53.xml"/><Relationship Id="rId15" Type="http://schemas.openxmlformats.org/officeDocument/2006/relationships/image" Target="../media/image23.png"/><Relationship Id="rId10" Type="http://schemas.openxmlformats.org/officeDocument/2006/relationships/notesSlide" Target="../notesSlides/notesSlide4.xml"/><Relationship Id="rId4" Type="http://schemas.openxmlformats.org/officeDocument/2006/relationships/tags" Target="../tags/tag52.xml"/><Relationship Id="rId9" Type="http://schemas.openxmlformats.org/officeDocument/2006/relationships/slideLayout" Target="../slideLayouts/slideLayout6.xml"/><Relationship Id="rId14" Type="http://schemas.openxmlformats.org/officeDocument/2006/relationships/image" Target="../media/image3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tags" Target="../tags/tag58.xml"/><Relationship Id="rId7" Type="http://schemas.openxmlformats.org/officeDocument/2006/relationships/image" Target="../media/image38.emf"/><Relationship Id="rId2" Type="http://schemas.openxmlformats.org/officeDocument/2006/relationships/tags" Target="../tags/tag57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19.bin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tags" Target="../tags/tag60.xml"/><Relationship Id="rId7" Type="http://schemas.openxmlformats.org/officeDocument/2006/relationships/image" Target="../media/image38.emf"/><Relationship Id="rId2" Type="http://schemas.openxmlformats.org/officeDocument/2006/relationships/tags" Target="../tags/tag59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20.bin"/><Relationship Id="rId11" Type="http://schemas.openxmlformats.org/officeDocument/2006/relationships/image" Target="../media/image23.png"/><Relationship Id="rId5" Type="http://schemas.openxmlformats.org/officeDocument/2006/relationships/notesSlide" Target="../notesSlides/notesSlide6.xml"/><Relationship Id="rId10" Type="http://schemas.microsoft.com/office/2007/relationships/hdphoto" Target="../media/hdphoto1.wdp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4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1.xml"/><Relationship Id="rId6" Type="http://schemas.openxmlformats.org/officeDocument/2006/relationships/image" Target="../media/image23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45.png"/><Relationship Id="rId2" Type="http://schemas.openxmlformats.org/officeDocument/2006/relationships/tags" Target="../tags/tag62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44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1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18" Type="http://schemas.openxmlformats.org/officeDocument/2006/relationships/image" Target="../media/image56.png"/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23.png"/><Relationship Id="rId12" Type="http://schemas.openxmlformats.org/officeDocument/2006/relationships/image" Target="../media/image50.png"/><Relationship Id="rId17" Type="http://schemas.openxmlformats.org/officeDocument/2006/relationships/image" Target="../media/image55.png"/><Relationship Id="rId2" Type="http://schemas.openxmlformats.org/officeDocument/2006/relationships/tags" Target="../tags/tag63.xml"/><Relationship Id="rId16" Type="http://schemas.openxmlformats.org/officeDocument/2006/relationships/image" Target="../media/image54.png"/><Relationship Id="rId20" Type="http://schemas.openxmlformats.org/officeDocument/2006/relationships/image" Target="../media/image58.png"/><Relationship Id="rId1" Type="http://schemas.openxmlformats.org/officeDocument/2006/relationships/vmlDrawing" Target="../drawings/vmlDrawing22.vml"/><Relationship Id="rId6" Type="http://schemas.openxmlformats.org/officeDocument/2006/relationships/image" Target="../media/image1.emf"/><Relationship Id="rId11" Type="http://schemas.openxmlformats.org/officeDocument/2006/relationships/image" Target="../media/image49.png"/><Relationship Id="rId5" Type="http://schemas.openxmlformats.org/officeDocument/2006/relationships/oleObject" Target="../embeddings/oleObject22.bin"/><Relationship Id="rId15" Type="http://schemas.openxmlformats.org/officeDocument/2006/relationships/image" Target="../media/image53.png"/><Relationship Id="rId10" Type="http://schemas.openxmlformats.org/officeDocument/2006/relationships/image" Target="../media/image48.png"/><Relationship Id="rId19" Type="http://schemas.openxmlformats.org/officeDocument/2006/relationships/image" Target="../media/image57.png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47.png"/><Relationship Id="rId1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38443305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5" name="think-cell Folie" r:id="rId6" imgW="383" imgH="384" progId="TCLayout.ActiveDocument.1">
                  <p:embed/>
                </p:oleObj>
              </mc:Choice>
              <mc:Fallback>
                <p:oleObj name="think-cell Folie" r:id="rId6" imgW="383" imgH="384" progId="TCLayout.ActiveDocument.1">
                  <p:embed/>
                  <p:pic>
                    <p:nvPicPr>
                      <p:cNvPr id="4" name="Objekt 3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hteck 2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de-DE" sz="5400" dirty="0" err="1">
              <a:solidFill>
                <a:schemeClr val="tx1"/>
              </a:solidFill>
              <a:latin typeface="Century Gothic" panose="020B0502020202020204" pitchFamily="34" charset="0"/>
              <a:ea typeface="+mj-ea"/>
              <a:cs typeface="+mj-cs"/>
              <a:sym typeface="Century Gothic" panose="020B0502020202020204" pitchFamily="34" charset="0"/>
            </a:endParaRP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5D8885AF-B931-45BF-A93E-10179CEAFE5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OpenADx – </a:t>
            </a:r>
            <a:r>
              <a:rPr lang="de-DE" b="1" dirty="0"/>
              <a:t>x</a:t>
            </a:r>
            <a:r>
              <a:rPr lang="de-DE" dirty="0"/>
              <a:t>celerate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b="1" dirty="0"/>
              <a:t>A</a:t>
            </a:r>
            <a:r>
              <a:rPr lang="de-DE" dirty="0"/>
              <a:t>utonomous </a:t>
            </a:r>
            <a:r>
              <a:rPr lang="de-DE" b="1" dirty="0"/>
              <a:t>D</a:t>
            </a:r>
            <a:r>
              <a:rPr lang="de-DE" dirty="0"/>
              <a:t>riving </a:t>
            </a:r>
            <a:r>
              <a:rPr lang="de-DE" dirty="0" err="1"/>
              <a:t>development</a:t>
            </a:r>
            <a:endParaRPr lang="de-DE" dirty="0"/>
          </a:p>
        </p:txBody>
      </p:sp>
      <p:sp>
        <p:nvSpPr>
          <p:cNvPr id="2" name="Untertitel 1">
            <a:extLst>
              <a:ext uri="{FF2B5EF4-FFF2-40B4-BE49-F238E27FC236}">
                <a16:creationId xmlns:a16="http://schemas.microsoft.com/office/drawing/2014/main" id="{EB18D333-861C-4072-B85F-9644A42DE18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de-DE" dirty="0"/>
          </a:p>
          <a:p>
            <a:endParaRPr lang="de-DE" dirty="0"/>
          </a:p>
          <a:p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7532070" y="6621692"/>
            <a:ext cx="4659930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de-DE" sz="1400" dirty="0">
                <a:solidFill>
                  <a:schemeClr val="bg1"/>
                </a:solidFill>
              </a:rPr>
              <a:t>This </a:t>
            </a:r>
            <a:r>
              <a:rPr lang="de-DE" sz="1400" dirty="0" err="1">
                <a:solidFill>
                  <a:schemeClr val="bg1"/>
                </a:solidFill>
              </a:rPr>
              <a:t>presentation</a:t>
            </a:r>
            <a:r>
              <a:rPr lang="de-DE" sz="1400" dirty="0">
                <a:solidFill>
                  <a:schemeClr val="bg1"/>
                </a:solidFill>
              </a:rPr>
              <a:t> </a:t>
            </a:r>
            <a:r>
              <a:rPr lang="de-DE" sz="1400" dirty="0" err="1">
                <a:solidFill>
                  <a:schemeClr val="bg1"/>
                </a:solidFill>
              </a:rPr>
              <a:t>is</a:t>
            </a:r>
            <a:r>
              <a:rPr lang="de-DE" sz="1400" dirty="0">
                <a:solidFill>
                  <a:schemeClr val="bg1"/>
                </a:solidFill>
              </a:rPr>
              <a:t> </a:t>
            </a:r>
            <a:r>
              <a:rPr lang="de-DE" sz="1400" dirty="0" err="1">
                <a:solidFill>
                  <a:schemeClr val="bg1"/>
                </a:solidFill>
              </a:rPr>
              <a:t>published</a:t>
            </a:r>
            <a:r>
              <a:rPr lang="de-DE" sz="1400" dirty="0">
                <a:solidFill>
                  <a:schemeClr val="bg1"/>
                </a:solidFill>
              </a:rPr>
              <a:t> </a:t>
            </a:r>
            <a:r>
              <a:rPr lang="de-DE" sz="1400" dirty="0" err="1">
                <a:solidFill>
                  <a:schemeClr val="bg1"/>
                </a:solidFill>
              </a:rPr>
              <a:t>under</a:t>
            </a:r>
            <a:r>
              <a:rPr lang="de-DE" sz="1400" dirty="0">
                <a:solidFill>
                  <a:schemeClr val="bg1"/>
                </a:solidFill>
              </a:rPr>
              <a:t> </a:t>
            </a:r>
            <a:r>
              <a:rPr lang="de-DE" sz="1400" dirty="0" err="1">
                <a:solidFill>
                  <a:schemeClr val="bg1"/>
                </a:solidFill>
              </a:rPr>
              <a:t>the</a:t>
            </a:r>
            <a:r>
              <a:rPr lang="de-DE" sz="1400" dirty="0">
                <a:solidFill>
                  <a:schemeClr val="bg1"/>
                </a:solidFill>
              </a:rPr>
              <a:t> EPL 2.0 </a:t>
            </a:r>
            <a:r>
              <a:rPr lang="de-DE" sz="1400" dirty="0" err="1">
                <a:solidFill>
                  <a:schemeClr val="bg1"/>
                </a:solidFill>
              </a:rPr>
              <a:t>license</a:t>
            </a:r>
            <a:endParaRPr lang="de-DE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627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Object 39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7" name="think-cell Folie" r:id="rId6" imgW="360" imgH="360" progId="TCLayout.ActiveDocument.1">
                  <p:embed/>
                </p:oleObj>
              </mc:Choice>
              <mc:Fallback>
                <p:oleObj name="think-cell Folie" r:id="rId6" imgW="360" imgH="360" progId="TCLayout.ActiveDocument.1">
                  <p:embed/>
                  <p:pic>
                    <p:nvPicPr>
                      <p:cNvPr id="40" name="Object 39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Rectangle 40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500" dirty="0" err="1">
              <a:solidFill>
                <a:schemeClr val="tx1"/>
              </a:solidFill>
              <a:latin typeface="Century Gothic" panose="020B0502020202020204" pitchFamily="34" charset="0"/>
              <a:ea typeface="+mj-ea"/>
              <a:cs typeface="+mj-cs"/>
              <a:sym typeface="Century Gothic" panose="020B0502020202020204" pitchFamily="34" charset="0"/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850409" y="2223879"/>
            <a:ext cx="9645463" cy="418407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9050" cap="flat" cmpd="sng" algn="ctr">
            <a:solidFill>
              <a:schemeClr val="accent5"/>
            </a:solidFill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1BE2075-ECF9-8B4E-B343-71B60A3CB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000" y="197440"/>
            <a:ext cx="11520000" cy="720000"/>
          </a:xfrm>
        </p:spPr>
        <p:txBody>
          <a:bodyPr>
            <a:normAutofit fontScale="90000"/>
          </a:bodyPr>
          <a:lstStyle/>
          <a:p>
            <a:r>
              <a:rPr lang="en-US" dirty="0"/>
              <a:t>OpenADx: e.g. two major initiatives to address requirements for </a:t>
            </a:r>
            <a:br>
              <a:rPr lang="en-US" dirty="0"/>
            </a:br>
            <a:r>
              <a:rPr lang="en-US" dirty="0"/>
              <a:t>simulation and data transfer in real time (Cloe and </a:t>
            </a:r>
            <a:r>
              <a:rPr lang="en-US" dirty="0" err="1"/>
              <a:t>iceoryx</a:t>
            </a:r>
            <a:r>
              <a:rPr lang="en-US" dirty="0"/>
              <a:t>)</a:t>
            </a:r>
            <a:endParaRPr lang="de-DE" dirty="0"/>
          </a:p>
        </p:txBody>
      </p:sp>
      <p:cxnSp>
        <p:nvCxnSpPr>
          <p:cNvPr id="8" name="Straight Arrow Connector 7"/>
          <p:cNvCxnSpPr>
            <a:cxnSpLocks/>
          </p:cNvCxnSpPr>
          <p:nvPr/>
        </p:nvCxnSpPr>
        <p:spPr>
          <a:xfrm>
            <a:off x="5841402" y="1764891"/>
            <a:ext cx="2593669" cy="8339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74204" y="917440"/>
            <a:ext cx="7797871" cy="1123284"/>
          </a:xfrm>
          <a:prstGeom prst="rect">
            <a:avLst/>
          </a:prstGeom>
        </p:spPr>
      </p:pic>
      <p:cxnSp>
        <p:nvCxnSpPr>
          <p:cNvPr id="55" name="Straight Arrow Connector 54"/>
          <p:cNvCxnSpPr>
            <a:cxnSpLocks/>
          </p:cNvCxnSpPr>
          <p:nvPr/>
        </p:nvCxnSpPr>
        <p:spPr>
          <a:xfrm>
            <a:off x="7508838" y="1795329"/>
            <a:ext cx="482857" cy="4202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Abgerundetes Rechteck 18"/>
          <p:cNvSpPr/>
          <p:nvPr/>
        </p:nvSpPr>
        <p:spPr>
          <a:xfrm>
            <a:off x="7809037" y="2605586"/>
            <a:ext cx="2458418" cy="2890052"/>
          </a:xfrm>
          <a:prstGeom prst="roundRect">
            <a:avLst/>
          </a:prstGeom>
          <a:solidFill>
            <a:sysClr val="window" lastClr="FFFFFF">
              <a:lumMod val="50000"/>
            </a:sysClr>
          </a:solidFill>
          <a:ln w="12700" cap="flat" cmpd="sng" algn="ctr">
            <a:solidFill>
              <a:srgbClr val="B2B3B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AD SW </a:t>
            </a:r>
            <a:b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</a:br>
            <a:r>
              <a:rPr kumimoji="0" lang="de-DE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(</a:t>
            </a:r>
            <a:r>
              <a:rPr kumimoji="0" lang="de-DE" sz="11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under</a:t>
            </a:r>
            <a:r>
              <a:rPr kumimoji="0" lang="de-DE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 </a:t>
            </a:r>
            <a:r>
              <a:rPr kumimoji="0" lang="de-DE" sz="11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test</a:t>
            </a:r>
            <a:r>
              <a:rPr kumimoji="0" lang="de-DE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)</a:t>
            </a:r>
            <a:endParaRPr kumimoji="0" lang="de-DE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35" name="Abgerundetes Rechteck 18"/>
          <p:cNvSpPr/>
          <p:nvPr/>
        </p:nvSpPr>
        <p:spPr>
          <a:xfrm>
            <a:off x="7980627" y="3789774"/>
            <a:ext cx="2093100" cy="540366"/>
          </a:xfrm>
          <a:prstGeom prst="roundRect">
            <a:avLst/>
          </a:prstGeom>
          <a:gradFill rotWithShape="1">
            <a:gsLst>
              <a:gs pos="0">
                <a:srgbClr val="08427E">
                  <a:satMod val="103000"/>
                  <a:lumMod val="102000"/>
                  <a:tint val="94000"/>
                </a:srgbClr>
              </a:gs>
              <a:gs pos="50000">
                <a:srgbClr val="08427E">
                  <a:satMod val="110000"/>
                  <a:lumMod val="100000"/>
                  <a:shade val="100000"/>
                </a:srgbClr>
              </a:gs>
              <a:gs pos="100000">
                <a:srgbClr val="08427E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Functional</a:t>
            </a: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 Elements</a:t>
            </a:r>
          </a:p>
        </p:txBody>
      </p:sp>
      <p:sp>
        <p:nvSpPr>
          <p:cNvPr id="39" name="Abgerundetes Rechteck 11"/>
          <p:cNvSpPr/>
          <p:nvPr/>
        </p:nvSpPr>
        <p:spPr>
          <a:xfrm>
            <a:off x="7991695" y="4393226"/>
            <a:ext cx="2093101" cy="992590"/>
          </a:xfrm>
          <a:prstGeom prst="roundRect">
            <a:avLst/>
          </a:prstGeom>
          <a:gradFill rotWithShape="1">
            <a:gsLst>
              <a:gs pos="0">
                <a:srgbClr val="B2B3B5">
                  <a:satMod val="103000"/>
                  <a:lumMod val="102000"/>
                  <a:tint val="94000"/>
                </a:srgbClr>
              </a:gs>
              <a:gs pos="50000">
                <a:srgbClr val="B2B3B5">
                  <a:satMod val="110000"/>
                  <a:lumMod val="100000"/>
                  <a:shade val="100000"/>
                </a:srgbClr>
              </a:gs>
              <a:gs pos="100000">
                <a:srgbClr val="B2B3B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Automotive Middleware</a:t>
            </a:r>
          </a:p>
        </p:txBody>
      </p:sp>
      <p:sp>
        <p:nvSpPr>
          <p:cNvPr id="42" name="Abgerundetes Rechteck 24"/>
          <p:cNvSpPr/>
          <p:nvPr/>
        </p:nvSpPr>
        <p:spPr>
          <a:xfrm>
            <a:off x="7980628" y="3227865"/>
            <a:ext cx="2093100" cy="494028"/>
          </a:xfrm>
          <a:prstGeom prst="roundRect">
            <a:avLst/>
          </a:prstGeom>
          <a:gradFill rotWithShape="1">
            <a:gsLst>
              <a:gs pos="0">
                <a:srgbClr val="0E78C5">
                  <a:satMod val="103000"/>
                  <a:lumMod val="102000"/>
                  <a:tint val="94000"/>
                </a:srgbClr>
              </a:gs>
              <a:gs pos="50000">
                <a:srgbClr val="0E78C5">
                  <a:satMod val="110000"/>
                  <a:lumMod val="100000"/>
                  <a:shade val="100000"/>
                </a:srgbClr>
              </a:gs>
              <a:gs pos="100000">
                <a:srgbClr val="0E78C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Function</a:t>
            </a:r>
          </a:p>
        </p:txBody>
      </p:sp>
      <p:sp>
        <p:nvSpPr>
          <p:cNvPr id="43" name="Abgerundetes Rechteck 18"/>
          <p:cNvSpPr/>
          <p:nvPr/>
        </p:nvSpPr>
        <p:spPr>
          <a:xfrm>
            <a:off x="1072117" y="2447452"/>
            <a:ext cx="2360882" cy="3048186"/>
          </a:xfrm>
          <a:prstGeom prst="roundRect">
            <a:avLst/>
          </a:prstGeom>
          <a:gradFill rotWithShape="1">
            <a:gsLst>
              <a:gs pos="37000">
                <a:srgbClr val="CC9900"/>
              </a:gs>
              <a:gs pos="0">
                <a:srgbClr val="FFC000"/>
              </a:gs>
              <a:gs pos="74000">
                <a:srgbClr val="67B419"/>
              </a:gs>
              <a:gs pos="100000">
                <a:srgbClr val="67B419"/>
              </a:gs>
            </a:gsLst>
            <a:lin ang="5400000" scaled="1"/>
          </a:gradFill>
          <a:ln w="9525" cap="flat" cmpd="sng" algn="ctr">
            <a:solidFill>
              <a:srgbClr val="67B419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Simulation</a:t>
            </a: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 </a:t>
            </a:r>
            <a:r>
              <a:rPr kumimoji="0" lang="de-DE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Engine</a:t>
            </a:r>
            <a:b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</a:br>
            <a:endParaRPr kumimoji="0" lang="de-DE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8" name="Abgerundetes Rechteck 18"/>
          <p:cNvSpPr/>
          <p:nvPr/>
        </p:nvSpPr>
        <p:spPr>
          <a:xfrm>
            <a:off x="4337768" y="2447452"/>
            <a:ext cx="2360882" cy="3048186"/>
          </a:xfrm>
          <a:prstGeom prst="roundRect">
            <a:avLst/>
          </a:prstGeom>
          <a:solidFill>
            <a:srgbClr val="67B419"/>
          </a:solidFill>
          <a:ln w="9525" cap="flat" cmpd="sng" algn="ctr">
            <a:solidFill>
              <a:srgbClr val="67B419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Eclipse Cloe</a:t>
            </a:r>
            <a:br>
              <a:rPr kumimoji="0" lang="de-DE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</a:b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(</a:t>
            </a:r>
            <a:r>
              <a:rPr kumimoji="0" lang="de-DE" sz="1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closed</a:t>
            </a: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 </a:t>
            </a:r>
            <a:r>
              <a:rPr kumimoji="0" lang="de-DE" sz="1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loop</a:t>
            </a: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 </a:t>
            </a:r>
            <a:r>
              <a:rPr kumimoji="0" lang="de-DE" sz="1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simulation</a:t>
            </a: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 </a:t>
            </a:r>
            <a:r>
              <a:rPr kumimoji="0" lang="de-DE" sz="1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environment</a:t>
            </a: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)</a:t>
            </a:r>
            <a:endParaRPr kumimoji="0" lang="de-DE" sz="105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9" name="Abgerundetes Rechteck 18"/>
          <p:cNvSpPr/>
          <p:nvPr/>
        </p:nvSpPr>
        <p:spPr>
          <a:xfrm>
            <a:off x="3227381" y="3137434"/>
            <a:ext cx="1316005" cy="1844246"/>
          </a:xfrm>
          <a:prstGeom prst="roundRect">
            <a:avLst/>
          </a:prstGeom>
          <a:gradFill rotWithShape="1">
            <a:gsLst>
              <a:gs pos="37000">
                <a:srgbClr val="CC9900"/>
              </a:gs>
              <a:gs pos="0">
                <a:srgbClr val="FFC000"/>
              </a:gs>
              <a:gs pos="74000">
                <a:srgbClr val="67B419"/>
              </a:gs>
              <a:gs pos="100000">
                <a:srgbClr val="67B419"/>
              </a:gs>
            </a:gsLst>
            <a:lin ang="5400000" scaled="1"/>
          </a:gradFill>
          <a:ln w="9525" cap="flat" cmpd="sng" algn="ctr">
            <a:solidFill>
              <a:srgbClr val="67B419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Simulator Binding</a:t>
            </a:r>
          </a:p>
        </p:txBody>
      </p:sp>
      <p:sp>
        <p:nvSpPr>
          <p:cNvPr id="50" name="Abgerundetes Rechteck 18"/>
          <p:cNvSpPr/>
          <p:nvPr/>
        </p:nvSpPr>
        <p:spPr>
          <a:xfrm>
            <a:off x="6436297" y="3166496"/>
            <a:ext cx="1544330" cy="1844246"/>
          </a:xfrm>
          <a:prstGeom prst="roundRect">
            <a:avLst/>
          </a:prstGeom>
          <a:solidFill>
            <a:sysClr val="window" lastClr="FFFFFF">
              <a:lumMod val="50000"/>
            </a:sysClr>
          </a:solidFill>
          <a:ln w="12700" cap="flat" cmpd="sng" algn="ctr">
            <a:solidFill>
              <a:schemeClr val="bg1">
                <a:lumMod val="6500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Controller Binding</a:t>
            </a:r>
          </a:p>
        </p:txBody>
      </p:sp>
      <p:sp>
        <p:nvSpPr>
          <p:cNvPr id="51" name="Abgerundetes Rechteck 18"/>
          <p:cNvSpPr/>
          <p:nvPr/>
        </p:nvSpPr>
        <p:spPr>
          <a:xfrm>
            <a:off x="4720034" y="5285000"/>
            <a:ext cx="1700277" cy="814586"/>
          </a:xfrm>
          <a:prstGeom prst="roundRect">
            <a:avLst/>
          </a:prstGeom>
          <a:solidFill>
            <a:srgbClr val="67B419"/>
          </a:solidFill>
          <a:ln w="9525" cap="flat" cmpd="sng" algn="ctr">
            <a:solidFill>
              <a:srgbClr val="67B419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User Interface</a:t>
            </a:r>
          </a:p>
        </p:txBody>
      </p:sp>
      <p:sp>
        <p:nvSpPr>
          <p:cNvPr id="61" name="Abgerundetes Rechteck 18"/>
          <p:cNvSpPr/>
          <p:nvPr/>
        </p:nvSpPr>
        <p:spPr>
          <a:xfrm>
            <a:off x="10952700" y="2510543"/>
            <a:ext cx="1077645" cy="224887"/>
          </a:xfrm>
          <a:prstGeom prst="roundRect">
            <a:avLst/>
          </a:prstGeom>
          <a:solidFill>
            <a:srgbClr val="FFC000"/>
          </a:solidFill>
          <a:ln w="9525" cap="flat" cmpd="sng" algn="ctr">
            <a:solidFill>
              <a:srgbClr val="CC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Proprietary</a:t>
            </a:r>
            <a:endParaRPr kumimoji="0" lang="de-DE" sz="1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62" name="Abgerundetes Rechteck 18"/>
          <p:cNvSpPr/>
          <p:nvPr/>
        </p:nvSpPr>
        <p:spPr>
          <a:xfrm>
            <a:off x="10952700" y="2805590"/>
            <a:ext cx="1077645" cy="224887"/>
          </a:xfrm>
          <a:prstGeom prst="roundRect">
            <a:avLst/>
          </a:prstGeom>
          <a:solidFill>
            <a:srgbClr val="67B419"/>
          </a:solidFill>
          <a:ln w="9525" cap="flat" cmpd="sng" algn="ctr">
            <a:solidFill>
              <a:srgbClr val="67B419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Open Source</a:t>
            </a:r>
          </a:p>
        </p:txBody>
      </p:sp>
      <p:sp>
        <p:nvSpPr>
          <p:cNvPr id="63" name="Abgerundetes Rechteck 18"/>
          <p:cNvSpPr/>
          <p:nvPr/>
        </p:nvSpPr>
        <p:spPr>
          <a:xfrm>
            <a:off x="10952700" y="3099462"/>
            <a:ext cx="1077645" cy="224887"/>
          </a:xfrm>
          <a:prstGeom prst="roundRect">
            <a:avLst/>
          </a:prstGeom>
          <a:solidFill>
            <a:sysClr val="window" lastClr="FFFFFF">
              <a:lumMod val="50000"/>
            </a:sysClr>
          </a:solidFill>
          <a:ln w="12700" cap="flat" cmpd="sng" algn="ctr">
            <a:solidFill>
              <a:srgbClr val="B2B3B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IP</a:t>
            </a:r>
          </a:p>
        </p:txBody>
      </p:sp>
      <p:pic>
        <p:nvPicPr>
          <p:cNvPr id="60" name="Grafik 59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2675" y="54090"/>
            <a:ext cx="1201800" cy="481249"/>
          </a:xfrm>
          <a:prstGeom prst="rect">
            <a:avLst/>
          </a:prstGeom>
        </p:spPr>
      </p:pic>
      <p:cxnSp>
        <p:nvCxnSpPr>
          <p:cNvPr id="70" name="Straight Arrow Connector 7">
            <a:extLst>
              <a:ext uri="{FF2B5EF4-FFF2-40B4-BE49-F238E27FC236}">
                <a16:creationId xmlns:a16="http://schemas.microsoft.com/office/drawing/2014/main" id="{55256F35-F0BC-4D97-860B-3AC5E168D018}"/>
              </a:ext>
            </a:extLst>
          </p:cNvPr>
          <p:cNvCxnSpPr>
            <a:cxnSpLocks/>
          </p:cNvCxnSpPr>
          <p:nvPr/>
        </p:nvCxnSpPr>
        <p:spPr>
          <a:xfrm>
            <a:off x="6698650" y="1764891"/>
            <a:ext cx="1783761" cy="81707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54">
            <a:extLst>
              <a:ext uri="{FF2B5EF4-FFF2-40B4-BE49-F238E27FC236}">
                <a16:creationId xmlns:a16="http://schemas.microsoft.com/office/drawing/2014/main" id="{32C79033-AF07-4F10-9397-8E458813113C}"/>
              </a:ext>
            </a:extLst>
          </p:cNvPr>
          <p:cNvCxnSpPr>
            <a:cxnSpLocks/>
            <a:endCxn id="48" idx="0"/>
          </p:cNvCxnSpPr>
          <p:nvPr/>
        </p:nvCxnSpPr>
        <p:spPr>
          <a:xfrm>
            <a:off x="4936633" y="1791403"/>
            <a:ext cx="581576" cy="6560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Abgerundetes Rechteck 18">
            <a:extLst>
              <a:ext uri="{FF2B5EF4-FFF2-40B4-BE49-F238E27FC236}">
                <a16:creationId xmlns:a16="http://schemas.microsoft.com/office/drawing/2014/main" id="{D0210130-199F-4256-BDD0-7E155BE46571}"/>
              </a:ext>
            </a:extLst>
          </p:cNvPr>
          <p:cNvSpPr/>
          <p:nvPr/>
        </p:nvSpPr>
        <p:spPr>
          <a:xfrm>
            <a:off x="8163286" y="4495189"/>
            <a:ext cx="1812818" cy="589057"/>
          </a:xfrm>
          <a:prstGeom prst="roundRect">
            <a:avLst/>
          </a:prstGeom>
          <a:gradFill rotWithShape="1">
            <a:gsLst>
              <a:gs pos="37000">
                <a:srgbClr val="CC9900"/>
              </a:gs>
              <a:gs pos="0">
                <a:srgbClr val="FFC000"/>
              </a:gs>
              <a:gs pos="74000">
                <a:srgbClr val="67B419"/>
              </a:gs>
              <a:gs pos="100000">
                <a:srgbClr val="67B419"/>
              </a:gs>
            </a:gsLst>
            <a:lin ang="5400000" scaled="1"/>
          </a:gradFill>
          <a:ln w="9525" cap="flat" cmpd="sng" algn="ctr">
            <a:solidFill>
              <a:srgbClr val="67B419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b"/>
          <a:lstStyle/>
          <a:p>
            <a:r>
              <a:rPr lang="de-DE" sz="1200" b="1" kern="0" dirty="0">
                <a:solidFill>
                  <a:prstClr val="white"/>
                </a:solidFill>
                <a:latin typeface="Bosch Office Sans"/>
              </a:rPr>
              <a:t>Eclipse</a:t>
            </a:r>
          </a:p>
        </p:txBody>
      </p:sp>
      <p:pic>
        <p:nvPicPr>
          <p:cNvPr id="27" name="Grafik 26">
            <a:extLst>
              <a:ext uri="{FF2B5EF4-FFF2-40B4-BE49-F238E27FC236}">
                <a16:creationId xmlns:a16="http://schemas.microsoft.com/office/drawing/2014/main" id="{1E3F9E08-E2CF-41DB-B17C-77F32587386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9257" y="2751226"/>
            <a:ext cx="1057904" cy="814586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00113E17-D523-4CCD-A1E6-464AB27C0132}"/>
              </a:ext>
            </a:extLst>
          </p:cNvPr>
          <p:cNvSpPr/>
          <p:nvPr/>
        </p:nvSpPr>
        <p:spPr>
          <a:xfrm>
            <a:off x="6744380" y="6122505"/>
            <a:ext cx="338138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>
                <a:hlinkClick r:id="rId11"/>
              </a:rPr>
              <a:t>https://projects.eclipse.org/projects/technology.iceoryx</a:t>
            </a:r>
            <a:r>
              <a:rPr lang="en-US" sz="900"/>
              <a:t> </a:t>
            </a:r>
            <a:endParaRPr lang="en-US" sz="900" dirty="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7D7DFBDB-CD94-4296-BCAE-C677AA063E14}"/>
              </a:ext>
            </a:extLst>
          </p:cNvPr>
          <p:cNvSpPr/>
          <p:nvPr/>
        </p:nvSpPr>
        <p:spPr>
          <a:xfrm>
            <a:off x="1400218" y="6122506"/>
            <a:ext cx="3182281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>
                <a:hlinkClick r:id="rId12"/>
              </a:rPr>
              <a:t>https://projects.eclipse.org/projects/automotive.cloe</a:t>
            </a:r>
            <a:endParaRPr lang="en-US" sz="900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8A2DE638-E15D-45CC-9355-BAD6FE07F25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828389" y="4417899"/>
            <a:ext cx="794748" cy="794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922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 hidden="1">
            <a:extLst>
              <a:ext uri="{FF2B5EF4-FFF2-40B4-BE49-F238E27FC236}">
                <a16:creationId xmlns:a16="http://schemas.microsoft.com/office/drawing/2014/main" id="{74329A3A-9349-4104-9A1B-F10340145883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7" name="think-cell Folie" r:id="rId6" imgW="383" imgH="384" progId="TCLayout.ActiveDocument.1">
                  <p:embed/>
                </p:oleObj>
              </mc:Choice>
              <mc:Fallback>
                <p:oleObj name="think-cell Folie" r:id="rId6" imgW="383" imgH="384" progId="TCLayout.ActiveDocument.1">
                  <p:embed/>
                  <p:pic>
                    <p:nvPicPr>
                      <p:cNvPr id="8" name="Objekt 7" hidden="1">
                        <a:extLst>
                          <a:ext uri="{FF2B5EF4-FFF2-40B4-BE49-F238E27FC236}">
                            <a16:creationId xmlns:a16="http://schemas.microsoft.com/office/drawing/2014/main" id="{74329A3A-9349-4104-9A1B-F103401458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hteck 9" hidden="1">
            <a:extLst>
              <a:ext uri="{FF2B5EF4-FFF2-40B4-BE49-F238E27FC236}">
                <a16:creationId xmlns:a16="http://schemas.microsoft.com/office/drawing/2014/main" id="{0F16007D-0F8E-4B43-8B97-C996580744C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800" dirty="0" err="1">
              <a:solidFill>
                <a:schemeClr val="tx1"/>
              </a:solidFill>
              <a:latin typeface="Century Gothic" panose="020B0502020202020204" pitchFamily="34" charset="0"/>
              <a:ea typeface="+mj-ea"/>
              <a:cs typeface="+mj-cs"/>
              <a:sym typeface="Century Gothic" panose="020B0502020202020204" pitchFamily="34" charset="0"/>
            </a:endParaRPr>
          </a:p>
        </p:txBody>
      </p:sp>
      <p:sp>
        <p:nvSpPr>
          <p:cNvPr id="14" name="Titel 13">
            <a:extLst>
              <a:ext uri="{FF2B5EF4-FFF2-40B4-BE49-F238E27FC236}">
                <a16:creationId xmlns:a16="http://schemas.microsoft.com/office/drawing/2014/main" id="{7F355509-BD25-49D9-A1CB-7731782675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OpenADx: hosted projects</a:t>
            </a:r>
          </a:p>
        </p:txBody>
      </p:sp>
      <p:pic>
        <p:nvPicPr>
          <p:cNvPr id="9" name="Inhaltsplatzhalter 8">
            <a:extLst>
              <a:ext uri="{FF2B5EF4-FFF2-40B4-BE49-F238E27FC236}">
                <a16:creationId xmlns:a16="http://schemas.microsoft.com/office/drawing/2014/main" id="{AAA8DAE0-A44E-4A05-AAD8-D32B74A706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8"/>
          <a:stretch>
            <a:fillRect/>
          </a:stretch>
        </p:blipFill>
        <p:spPr>
          <a:xfrm>
            <a:off x="2291255" y="931893"/>
            <a:ext cx="7609489" cy="5530608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9308E1F1-17C6-4577-8167-29C1E78F5580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2675" y="54090"/>
            <a:ext cx="1201800" cy="481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07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90079508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6" name="think-cell Folie" r:id="rId6" imgW="347" imgH="348" progId="TCLayout.ActiveDocument.1">
                  <p:embed/>
                </p:oleObj>
              </mc:Choice>
              <mc:Fallback>
                <p:oleObj name="think-cell Folie" r:id="rId6" imgW="347" imgH="348" progId="TCLayout.ActiveDocument.1">
                  <p:embed/>
                  <p:pic>
                    <p:nvPicPr>
                      <p:cNvPr id="6" name="Objekt 5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Inhaltsplatzhalter 7">
            <a:extLst>
              <a:ext uri="{FF2B5EF4-FFF2-40B4-BE49-F238E27FC236}">
                <a16:creationId xmlns:a16="http://schemas.microsoft.com/office/drawing/2014/main" id="{63CD9D33-B87F-4B5C-B726-49F29AE4EF3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53026" y="841249"/>
            <a:ext cx="6832212" cy="5491312"/>
          </a:xfrm>
          <a:prstGeom prst="rect">
            <a:avLst/>
          </a:prstGeom>
        </p:spPr>
      </p:pic>
      <p:sp>
        <p:nvSpPr>
          <p:cNvPr id="3" name="Rechteck 2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de-DE" sz="2800" dirty="0" err="1">
              <a:solidFill>
                <a:schemeClr val="tx1"/>
              </a:solidFill>
              <a:latin typeface="Century Gothic" panose="020B0502020202020204" pitchFamily="34" charset="0"/>
              <a:ea typeface="+mj-ea"/>
              <a:cs typeface="+mj-cs"/>
              <a:sym typeface="Century Gothic" panose="020B0502020202020204" pitchFamily="34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1C74FE7-2F00-1E4A-A120-15A168D2FE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 dirty="0"/>
              <a:t>OpenADx – THE Portal </a:t>
            </a:r>
            <a:r>
              <a:rPr lang="de-DE" dirty="0" err="1"/>
              <a:t>for</a:t>
            </a:r>
            <a:r>
              <a:rPr lang="de-DE" dirty="0"/>
              <a:t> Autonomous Driving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1F86D19-7791-CD4B-90EB-677DB1454B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99" y="1440000"/>
            <a:ext cx="4074075" cy="4788000"/>
          </a:xfrm>
        </p:spPr>
        <p:txBody>
          <a:bodyPr>
            <a:normAutofit/>
          </a:bodyPr>
          <a:lstStyle/>
          <a:p>
            <a:r>
              <a:rPr lang="de-DE" dirty="0"/>
              <a:t>OpenADx </a:t>
            </a:r>
            <a:r>
              <a:rPr lang="de-DE" dirty="0" err="1"/>
              <a:t>targets</a:t>
            </a:r>
            <a:r>
              <a:rPr lang="de-DE" dirty="0"/>
              <a:t> </a:t>
            </a:r>
            <a:r>
              <a:rPr lang="de-DE" dirty="0" err="1"/>
              <a:t>realization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open </a:t>
            </a:r>
            <a:r>
              <a:rPr lang="de-DE" dirty="0" err="1"/>
              <a:t>solutions</a:t>
            </a:r>
            <a:endParaRPr lang="de-DE" dirty="0"/>
          </a:p>
          <a:p>
            <a:pPr lvl="1"/>
            <a:r>
              <a:rPr lang="de-DE" dirty="0"/>
              <a:t>Eclipse-</a:t>
            </a:r>
            <a:r>
              <a:rPr lang="de-DE" dirty="0" err="1"/>
              <a:t>based</a:t>
            </a:r>
            <a:r>
              <a:rPr lang="de-DE" dirty="0"/>
              <a:t> open </a:t>
            </a:r>
            <a:r>
              <a:rPr lang="de-DE" dirty="0" err="1"/>
              <a:t>projects</a:t>
            </a:r>
            <a:endParaRPr lang="de-DE" dirty="0"/>
          </a:p>
          <a:p>
            <a:pPr marL="0" indent="0">
              <a:buNone/>
            </a:pPr>
            <a:endParaRPr lang="de-DE" dirty="0"/>
          </a:p>
          <a:p>
            <a:r>
              <a:rPr lang="de-DE" dirty="0"/>
              <a:t>The </a:t>
            </a:r>
            <a:r>
              <a:rPr lang="de-DE" dirty="0">
                <a:hlinkClick r:id="rId9"/>
              </a:rPr>
              <a:t>OpenADx AD Portal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focused</a:t>
            </a:r>
            <a:r>
              <a:rPr lang="de-DE" dirty="0"/>
              <a:t> </a:t>
            </a:r>
            <a:r>
              <a:rPr lang="de-DE" dirty="0" err="1"/>
              <a:t>primarily</a:t>
            </a:r>
            <a:r>
              <a:rPr lang="de-DE" dirty="0"/>
              <a:t> on Autonomous Driving:</a:t>
            </a:r>
          </a:p>
          <a:p>
            <a:pPr lvl="1"/>
            <a:r>
              <a:rPr lang="de-DE" dirty="0"/>
              <a:t>Toolchain </a:t>
            </a:r>
            <a:r>
              <a:rPr lang="de-DE" dirty="0" err="1"/>
              <a:t>proposals</a:t>
            </a:r>
            <a:endParaRPr lang="de-DE" dirty="0"/>
          </a:p>
          <a:p>
            <a:pPr lvl="1"/>
            <a:r>
              <a:rPr lang="de-DE" dirty="0" err="1"/>
              <a:t>Cookbooks</a:t>
            </a:r>
            <a:endParaRPr lang="de-DE" dirty="0"/>
          </a:p>
          <a:p>
            <a:pPr lvl="1"/>
            <a:r>
              <a:rPr lang="de-DE" dirty="0" err="1"/>
              <a:t>HowTos</a:t>
            </a:r>
            <a:endParaRPr lang="de-DE" dirty="0"/>
          </a:p>
          <a:p>
            <a:pPr lvl="1"/>
            <a:r>
              <a:rPr lang="de-DE" dirty="0"/>
              <a:t>…</a:t>
            </a:r>
          </a:p>
          <a:p>
            <a:pPr lvl="1"/>
            <a:endParaRPr lang="de-DE" dirty="0"/>
          </a:p>
          <a:p>
            <a:r>
              <a:rPr lang="de-DE" dirty="0"/>
              <a:t>But non-</a:t>
            </a:r>
            <a:r>
              <a:rPr lang="de-DE" dirty="0" err="1"/>
              <a:t>proprietary</a:t>
            </a:r>
            <a:r>
              <a:rPr lang="de-DE" dirty="0"/>
              <a:t> </a:t>
            </a:r>
            <a:r>
              <a:rPr lang="de-DE" dirty="0" err="1"/>
              <a:t>solutions</a:t>
            </a:r>
            <a:r>
              <a:rPr lang="de-DE" dirty="0"/>
              <a:t> and initiatives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come</a:t>
            </a:r>
            <a:r>
              <a:rPr lang="de-DE" dirty="0"/>
              <a:t> from </a:t>
            </a:r>
            <a:r>
              <a:rPr lang="de-DE" dirty="0" err="1"/>
              <a:t>anywhere</a:t>
            </a:r>
            <a:endParaRPr lang="de-DE" dirty="0"/>
          </a:p>
        </p:txBody>
      </p:sp>
      <p:sp>
        <p:nvSpPr>
          <p:cNvPr id="7" name="Rechteck 6"/>
          <p:cNvSpPr/>
          <p:nvPr/>
        </p:nvSpPr>
        <p:spPr>
          <a:xfrm>
            <a:off x="9313244" y="6283662"/>
            <a:ext cx="274145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400" dirty="0">
                <a:hlinkClick r:id="rId9"/>
              </a:rPr>
              <a:t>https://openadx.eclipse.org/</a:t>
            </a:r>
            <a:r>
              <a:rPr lang="de-DE" sz="1400" dirty="0"/>
              <a:t> </a:t>
            </a: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2675" y="54090"/>
            <a:ext cx="1201800" cy="481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398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kt 6" hidden="1">
            <a:extLst>
              <a:ext uri="{FF2B5EF4-FFF2-40B4-BE49-F238E27FC236}">
                <a16:creationId xmlns:a16="http://schemas.microsoft.com/office/drawing/2014/main" id="{25C6DDB3-5932-48EE-8753-D50FAF352B48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62979991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19" name="think-cell Folie" r:id="rId5" imgW="383" imgH="384" progId="TCLayout.ActiveDocument.1">
                  <p:embed/>
                </p:oleObj>
              </mc:Choice>
              <mc:Fallback>
                <p:oleObj name="think-cell Folie" r:id="rId5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Grafik 12">
            <a:extLst>
              <a:ext uri="{FF2B5EF4-FFF2-40B4-BE49-F238E27FC236}">
                <a16:creationId xmlns:a16="http://schemas.microsoft.com/office/drawing/2014/main" id="{56B956F8-55B6-4C9A-A214-559D13EAB5C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71879" y="3789"/>
            <a:ext cx="2095806" cy="1777999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EB882CEE-2CB2-40D1-9AE7-E5F2837B28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n-US" dirty="0"/>
              <a:t>OpenADx in action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05781748-2700-4E8C-85C8-3F5E8595209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6000" y="1130799"/>
            <a:ext cx="11520000" cy="307777"/>
          </a:xfrm>
        </p:spPr>
        <p:txBody>
          <a:bodyPr/>
          <a:lstStyle/>
          <a:p>
            <a:r>
              <a:rPr lang="en-US" dirty="0"/>
              <a:t>Autonomy at 180 mph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FBEFD88B-B33B-4E9A-A84E-B4EBAA3CFA9C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2675" y="54090"/>
            <a:ext cx="1201800" cy="481249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720D6BBA-71D1-4A4E-8415-3E5D3D468BB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375" y="1621127"/>
            <a:ext cx="12080815" cy="3476623"/>
          </a:xfrm>
          <a:prstGeom prst="rect">
            <a:avLst/>
          </a:prstGeom>
        </p:spPr>
      </p:pic>
      <p:pic>
        <p:nvPicPr>
          <p:cNvPr id="11" name="Inhaltsplatzhalter 7">
            <a:extLst>
              <a:ext uri="{FF2B5EF4-FFF2-40B4-BE49-F238E27FC236}">
                <a16:creationId xmlns:a16="http://schemas.microsoft.com/office/drawing/2014/main" id="{BF6EE421-6782-4C55-8057-CCC8FF4539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10"/>
          <a:stretch>
            <a:fillRect/>
          </a:stretch>
        </p:blipFill>
        <p:spPr>
          <a:xfrm>
            <a:off x="4581526" y="1621127"/>
            <a:ext cx="7562674" cy="4815504"/>
          </a:xfrm>
          <a:prstGeom prst="rect">
            <a:avLst/>
          </a:prstGeom>
        </p:spPr>
      </p:pic>
      <p:sp>
        <p:nvSpPr>
          <p:cNvPr id="12" name="Rechteck 11">
            <a:extLst>
              <a:ext uri="{FF2B5EF4-FFF2-40B4-BE49-F238E27FC236}">
                <a16:creationId xmlns:a16="http://schemas.microsoft.com/office/drawing/2014/main" id="{B62D9049-1183-4C23-8210-1E1E3C3581B0}"/>
              </a:ext>
            </a:extLst>
          </p:cNvPr>
          <p:cNvSpPr/>
          <p:nvPr/>
        </p:nvSpPr>
        <p:spPr>
          <a:xfrm>
            <a:off x="79375" y="5533871"/>
            <a:ext cx="366959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hlinkClick r:id="rId11"/>
              </a:rPr>
              <a:t>https://www.indyautonomouschallenge.com/</a:t>
            </a:r>
            <a:r>
              <a:rPr lang="en-US" sz="1200" dirty="0"/>
              <a:t> 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C8216FCA-B572-42B3-BB9A-3E0E06CA45B1}"/>
              </a:ext>
            </a:extLst>
          </p:cNvPr>
          <p:cNvSpPr/>
          <p:nvPr/>
        </p:nvSpPr>
        <p:spPr>
          <a:xfrm>
            <a:off x="79375" y="5767190"/>
            <a:ext cx="451918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hlinkClick r:id="rId12"/>
              </a:rPr>
              <a:t>https://cuicardeeporange.com/project/deep-orange-12/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806966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>
            <a:extLst>
              <a:ext uri="{FF2B5EF4-FFF2-40B4-BE49-F238E27FC236}">
                <a16:creationId xmlns:a16="http://schemas.microsoft.com/office/drawing/2014/main" id="{E1FFCD92-F168-4AD2-9D3B-B698A59DE494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025870100"/>
              </p:ext>
            </p:extLst>
          </p:nvPr>
        </p:nvGraphicFramePr>
        <p:xfrm>
          <a:off x="2118" y="2118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3" name="think-cell Folie" r:id="rId5" imgW="383" imgH="384" progId="TCLayout.ActiveDocument.1">
                  <p:embed/>
                </p:oleObj>
              </mc:Choice>
              <mc:Fallback>
                <p:oleObj name="think-cell Folie" r:id="rId5" imgW="383" imgH="384" progId="TCLayout.ActiveDocument.1">
                  <p:embed/>
                  <p:pic>
                    <p:nvPicPr>
                      <p:cNvPr id="6" name="Objekt 5" hidden="1">
                        <a:extLst>
                          <a:ext uri="{FF2B5EF4-FFF2-40B4-BE49-F238E27FC236}">
                            <a16:creationId xmlns:a16="http://schemas.microsoft.com/office/drawing/2014/main" id="{E1FFCD92-F168-4AD2-9D3B-B698A59DE49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18" y="2118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6B49C65-9D93-0940-A2D2-FDC728ABEB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n-US" dirty="0"/>
              <a:t>OpenADx – Outlook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050AF99B-D3EA-4D4A-AB70-5182FBE4E876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2521" y="54201"/>
            <a:ext cx="1201761" cy="481233"/>
          </a:xfrm>
          <a:prstGeom prst="rect">
            <a:avLst/>
          </a:prstGeom>
        </p:spPr>
      </p:pic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29AD2042-767E-407F-B988-77F96EDC3EC8}"/>
              </a:ext>
            </a:extLst>
          </p:cNvPr>
          <p:cNvGrpSpPr/>
          <p:nvPr/>
        </p:nvGrpSpPr>
        <p:grpSpPr>
          <a:xfrm>
            <a:off x="868544" y="4246284"/>
            <a:ext cx="2863169" cy="1820605"/>
            <a:chOff x="1001947" y="1512024"/>
            <a:chExt cx="2863168" cy="1820605"/>
          </a:xfrm>
        </p:grpSpPr>
        <p:pic>
          <p:nvPicPr>
            <p:cNvPr id="10" name="Picture 2">
              <a:extLst>
                <a:ext uri="{FF2B5EF4-FFF2-40B4-BE49-F238E27FC236}">
                  <a16:creationId xmlns:a16="http://schemas.microsoft.com/office/drawing/2014/main" id="{16494622-F82E-4A3C-AE0A-D59D62925DB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0773" y="2051382"/>
              <a:ext cx="1522853" cy="12812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1" name="Gruppieren 10">
              <a:extLst>
                <a:ext uri="{FF2B5EF4-FFF2-40B4-BE49-F238E27FC236}">
                  <a16:creationId xmlns:a16="http://schemas.microsoft.com/office/drawing/2014/main" id="{45ECB637-AAA4-4383-8C43-0152FEE5961B}"/>
                </a:ext>
              </a:extLst>
            </p:cNvPr>
            <p:cNvGrpSpPr/>
            <p:nvPr/>
          </p:nvGrpSpPr>
          <p:grpSpPr>
            <a:xfrm>
              <a:off x="1001947" y="1512024"/>
              <a:ext cx="2863168" cy="481234"/>
              <a:chOff x="561612" y="4189053"/>
              <a:chExt cx="2863168" cy="481234"/>
            </a:xfrm>
          </p:grpSpPr>
          <p:pic>
            <p:nvPicPr>
              <p:cNvPr id="12" name="Grafik 11">
                <a:extLst>
                  <a:ext uri="{FF2B5EF4-FFF2-40B4-BE49-F238E27FC236}">
                    <a16:creationId xmlns:a16="http://schemas.microsoft.com/office/drawing/2014/main" id="{885EB6B5-76B3-4524-BF89-D1A20745613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1612" y="4189053"/>
                <a:ext cx="1201761" cy="481234"/>
              </a:xfrm>
              <a:prstGeom prst="rect">
                <a:avLst/>
              </a:prstGeom>
            </p:spPr>
          </p:pic>
          <p:sp>
            <p:nvSpPr>
              <p:cNvPr id="13" name="Textfeld 12">
                <a:extLst>
                  <a:ext uri="{FF2B5EF4-FFF2-40B4-BE49-F238E27FC236}">
                    <a16:creationId xmlns:a16="http://schemas.microsoft.com/office/drawing/2014/main" id="{BEC350F5-4217-4FFB-A7BB-C61A506DB065}"/>
                  </a:ext>
                </a:extLst>
              </p:cNvPr>
              <p:cNvSpPr txBox="1"/>
              <p:nvPr/>
            </p:nvSpPr>
            <p:spPr>
              <a:xfrm>
                <a:off x="1901927" y="4291170"/>
                <a:ext cx="152285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defTabSz="914377"/>
                <a:r>
                  <a:rPr lang="en-US" dirty="0">
                    <a:solidFill>
                      <a:prstClr val="black"/>
                    </a:solidFill>
                    <a:latin typeface="Century Gothic" panose="020F0302020204030204"/>
                  </a:rPr>
                  <a:t>Demonstrator</a:t>
                </a:r>
              </a:p>
            </p:txBody>
          </p:sp>
        </p:grpSp>
      </p:grp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A2D1FB1C-9D0E-45ED-8919-6D1283894FFC}"/>
              </a:ext>
            </a:extLst>
          </p:cNvPr>
          <p:cNvGrpSpPr/>
          <p:nvPr/>
        </p:nvGrpSpPr>
        <p:grpSpPr>
          <a:xfrm>
            <a:off x="5620870" y="553551"/>
            <a:ext cx="5892532" cy="3851676"/>
            <a:chOff x="5273416" y="1523228"/>
            <a:chExt cx="5892532" cy="3851676"/>
          </a:xfrm>
        </p:grpSpPr>
        <p:grpSp>
          <p:nvGrpSpPr>
            <p:cNvPr id="15" name="Gruppieren 14">
              <a:extLst>
                <a:ext uri="{FF2B5EF4-FFF2-40B4-BE49-F238E27FC236}">
                  <a16:creationId xmlns:a16="http://schemas.microsoft.com/office/drawing/2014/main" id="{A6627B82-FC77-4815-B848-E4C795FDD7F6}"/>
                </a:ext>
              </a:extLst>
            </p:cNvPr>
            <p:cNvGrpSpPr/>
            <p:nvPr/>
          </p:nvGrpSpPr>
          <p:grpSpPr>
            <a:xfrm>
              <a:off x="6796218" y="1523228"/>
              <a:ext cx="2846928" cy="553998"/>
              <a:chOff x="4125799" y="3950424"/>
              <a:chExt cx="2846928" cy="553998"/>
            </a:xfrm>
          </p:grpSpPr>
          <p:pic>
            <p:nvPicPr>
              <p:cNvPr id="17" name="Grafik 16">
                <a:extLst>
                  <a:ext uri="{FF2B5EF4-FFF2-40B4-BE49-F238E27FC236}">
                    <a16:creationId xmlns:a16="http://schemas.microsoft.com/office/drawing/2014/main" id="{12ED8193-2A25-425C-915B-108085D49E3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25799" y="3990556"/>
                <a:ext cx="1201761" cy="481234"/>
              </a:xfrm>
              <a:prstGeom prst="rect">
                <a:avLst/>
              </a:prstGeom>
            </p:spPr>
          </p:pic>
          <p:sp>
            <p:nvSpPr>
              <p:cNvPr id="18" name="Textfeld 17">
                <a:extLst>
                  <a:ext uri="{FF2B5EF4-FFF2-40B4-BE49-F238E27FC236}">
                    <a16:creationId xmlns:a16="http://schemas.microsoft.com/office/drawing/2014/main" id="{ED49673A-40F9-4128-908D-4B563FA36A92}"/>
                  </a:ext>
                </a:extLst>
              </p:cNvPr>
              <p:cNvSpPr txBox="1"/>
              <p:nvPr/>
            </p:nvSpPr>
            <p:spPr>
              <a:xfrm>
                <a:off x="5430638" y="3950424"/>
                <a:ext cx="1542089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defTabSz="914377"/>
                <a:r>
                  <a:rPr lang="en-US" dirty="0">
                    <a:solidFill>
                      <a:prstClr val="black"/>
                    </a:solidFill>
                    <a:latin typeface="Century Gothic" panose="020F0302020204030204"/>
                  </a:rPr>
                  <a:t>Development</a:t>
                </a:r>
                <a:br>
                  <a:rPr lang="en-US" dirty="0">
                    <a:solidFill>
                      <a:prstClr val="black"/>
                    </a:solidFill>
                    <a:latin typeface="Century Gothic" panose="020F0302020204030204"/>
                  </a:rPr>
                </a:br>
                <a:r>
                  <a:rPr lang="en-US" dirty="0">
                    <a:solidFill>
                      <a:prstClr val="black"/>
                    </a:solidFill>
                    <a:latin typeface="Century Gothic" panose="020F0302020204030204"/>
                  </a:rPr>
                  <a:t>Workplace</a:t>
                </a:r>
              </a:p>
            </p:txBody>
          </p:sp>
        </p:grpSp>
        <p:pic>
          <p:nvPicPr>
            <p:cNvPr id="16" name="Grafik 15">
              <a:extLst>
                <a:ext uri="{FF2B5EF4-FFF2-40B4-BE49-F238E27FC236}">
                  <a16:creationId xmlns:a16="http://schemas.microsoft.com/office/drawing/2014/main" id="{B733FC7F-2A46-48F9-B3F1-5D6A62E4A1A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273416" y="2129285"/>
              <a:ext cx="5892532" cy="3245619"/>
            </a:xfrm>
            <a:prstGeom prst="rect">
              <a:avLst/>
            </a:prstGeom>
          </p:spPr>
        </p:pic>
      </p:grpSp>
      <p:sp>
        <p:nvSpPr>
          <p:cNvPr id="19" name="Denkblase: wolkenförmig 18">
            <a:extLst>
              <a:ext uri="{FF2B5EF4-FFF2-40B4-BE49-F238E27FC236}">
                <a16:creationId xmlns:a16="http://schemas.microsoft.com/office/drawing/2014/main" id="{C733C995-117F-489E-9F1D-267BED0EDB4F}"/>
              </a:ext>
            </a:extLst>
          </p:cNvPr>
          <p:cNvSpPr/>
          <p:nvPr/>
        </p:nvSpPr>
        <p:spPr>
          <a:xfrm>
            <a:off x="6772445" y="4623228"/>
            <a:ext cx="3264568" cy="1287379"/>
          </a:xfrm>
          <a:prstGeom prst="cloudCallout">
            <a:avLst>
              <a:gd name="adj1" fmla="val -36897"/>
              <a:gd name="adj2" fmla="val 87763"/>
            </a:avLst>
          </a:prstGeom>
          <a:solidFill>
            <a:srgbClr val="7D86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r>
              <a:rPr lang="en-US" sz="2400" dirty="0">
                <a:solidFill>
                  <a:prstClr val="black"/>
                </a:solidFill>
                <a:latin typeface="Bosch Script" panose="03010504010507010101" pitchFamily="66" charset="0"/>
                <a:cs typeface="Bosch Script" panose="03010504010507010101" pitchFamily="66" charset="0"/>
              </a:rPr>
              <a:t>What else?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5D980ECA-34E3-4B13-97EE-66BCE7ADC418}"/>
              </a:ext>
            </a:extLst>
          </p:cNvPr>
          <p:cNvSpPr txBox="1"/>
          <p:nvPr/>
        </p:nvSpPr>
        <p:spPr>
          <a:xfrm rot="578623">
            <a:off x="7017830" y="5415820"/>
            <a:ext cx="2861361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377"/>
            <a:r>
              <a:rPr lang="en-US" sz="3200" b="1" dirty="0">
                <a:solidFill>
                  <a:prstClr val="black"/>
                </a:solidFill>
                <a:latin typeface="Century Gothic" panose="020F0302020204030204"/>
              </a:rPr>
              <a:t>… let us know!</a:t>
            </a:r>
          </a:p>
        </p:txBody>
      </p:sp>
      <p:pic>
        <p:nvPicPr>
          <p:cNvPr id="21" name="Grafik 20">
            <a:extLst>
              <a:ext uri="{FF2B5EF4-FFF2-40B4-BE49-F238E27FC236}">
                <a16:creationId xmlns:a16="http://schemas.microsoft.com/office/drawing/2014/main" id="{5ECF1FAC-8410-4113-B11B-AB58AB5D0A5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46635" y="1159607"/>
            <a:ext cx="3543357" cy="1993139"/>
          </a:xfrm>
          <a:prstGeom prst="rect">
            <a:avLst/>
          </a:prstGeom>
        </p:spPr>
      </p:pic>
      <p:sp>
        <p:nvSpPr>
          <p:cNvPr id="22" name="Rechteck: abgerundete Ecken 21">
            <a:extLst>
              <a:ext uri="{FF2B5EF4-FFF2-40B4-BE49-F238E27FC236}">
                <a16:creationId xmlns:a16="http://schemas.microsoft.com/office/drawing/2014/main" id="{60DFD674-DF80-4635-B5EE-6499FC2D7C0F}"/>
              </a:ext>
            </a:extLst>
          </p:cNvPr>
          <p:cNvSpPr/>
          <p:nvPr/>
        </p:nvSpPr>
        <p:spPr>
          <a:xfrm>
            <a:off x="7744551" y="2592068"/>
            <a:ext cx="1611984" cy="830171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r>
              <a:rPr lang="en-US" dirty="0">
                <a:solidFill>
                  <a:prstClr val="black"/>
                </a:solidFill>
                <a:latin typeface="Century Gothic" panose="020F0302020204030204"/>
              </a:rPr>
              <a:t>Share your solution!</a:t>
            </a:r>
          </a:p>
        </p:txBody>
      </p:sp>
    </p:spTree>
    <p:extLst>
      <p:ext uri="{BB962C8B-B14F-4D97-AF65-F5344CB8AC3E}">
        <p14:creationId xmlns:p14="http://schemas.microsoft.com/office/powerpoint/2010/main" val="3216082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6809677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9" name="think-cell Folie" r:id="rId5" imgW="383" imgH="384" progId="TCLayout.ActiveDocument.1">
                  <p:embed/>
                </p:oleObj>
              </mc:Choice>
              <mc:Fallback>
                <p:oleObj name="think-cell Folie" r:id="rId5" imgW="383" imgH="384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Summary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6000" y="1440000"/>
            <a:ext cx="11520000" cy="3417135"/>
          </a:xfrm>
        </p:spPr>
        <p:txBody>
          <a:bodyPr>
            <a:normAutofit/>
          </a:bodyPr>
          <a:lstStyle/>
          <a:p>
            <a:r>
              <a:rPr lang="de-DE" b="1" dirty="0"/>
              <a:t>Open source </a:t>
            </a:r>
            <a:r>
              <a:rPr lang="de-DE" b="1" dirty="0" err="1"/>
              <a:t>software</a:t>
            </a:r>
            <a:r>
              <a:rPr lang="de-DE" b="1" dirty="0"/>
              <a:t>…</a:t>
            </a:r>
          </a:p>
          <a:p>
            <a:pPr lvl="1"/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gaining</a:t>
            </a:r>
            <a:r>
              <a:rPr lang="de-DE" dirty="0"/>
              <a:t> </a:t>
            </a:r>
            <a:r>
              <a:rPr lang="de-DE" dirty="0" err="1"/>
              <a:t>traction</a:t>
            </a:r>
            <a:r>
              <a:rPr lang="de-DE" dirty="0"/>
              <a:t> in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automotive</a:t>
            </a:r>
            <a:r>
              <a:rPr lang="de-DE" dirty="0"/>
              <a:t> </a:t>
            </a:r>
            <a:r>
              <a:rPr lang="de-DE" dirty="0" err="1"/>
              <a:t>industry</a:t>
            </a:r>
            <a:endParaRPr lang="de-DE" dirty="0"/>
          </a:p>
          <a:p>
            <a:pPr lvl="1"/>
            <a:r>
              <a:rPr lang="de-DE" dirty="0" err="1"/>
              <a:t>Minimizes</a:t>
            </a:r>
            <a:r>
              <a:rPr lang="de-DE" dirty="0"/>
              <a:t> </a:t>
            </a:r>
            <a:r>
              <a:rPr lang="de-DE" dirty="0" err="1"/>
              <a:t>dependency</a:t>
            </a:r>
            <a:r>
              <a:rPr lang="de-DE" dirty="0"/>
              <a:t> on </a:t>
            </a:r>
            <a:r>
              <a:rPr lang="de-DE" dirty="0" err="1"/>
              <a:t>suppliers</a:t>
            </a:r>
            <a:r>
              <a:rPr lang="de-DE" dirty="0"/>
              <a:t> </a:t>
            </a:r>
          </a:p>
          <a:p>
            <a:pPr lvl="1"/>
            <a:r>
              <a:rPr lang="de-DE" dirty="0" err="1"/>
              <a:t>Increases</a:t>
            </a:r>
            <a:r>
              <a:rPr lang="de-DE" dirty="0"/>
              <a:t> </a:t>
            </a:r>
            <a:r>
              <a:rPr lang="de-DE" dirty="0" err="1"/>
              <a:t>quality</a:t>
            </a:r>
            <a:r>
              <a:rPr lang="de-DE" dirty="0"/>
              <a:t> </a:t>
            </a:r>
            <a:r>
              <a:rPr lang="de-DE" dirty="0" err="1"/>
              <a:t>through</a:t>
            </a:r>
            <a:r>
              <a:rPr lang="de-DE" dirty="0"/>
              <a:t> </a:t>
            </a:r>
            <a:r>
              <a:rPr lang="de-DE" dirty="0" err="1"/>
              <a:t>broad</a:t>
            </a:r>
            <a:r>
              <a:rPr lang="de-DE" dirty="0"/>
              <a:t> </a:t>
            </a:r>
            <a:r>
              <a:rPr lang="de-DE" dirty="0" err="1"/>
              <a:t>testing</a:t>
            </a:r>
            <a:r>
              <a:rPr lang="de-DE" dirty="0"/>
              <a:t> </a:t>
            </a:r>
            <a:r>
              <a:rPr lang="de-DE" dirty="0" err="1"/>
              <a:t>reviews</a:t>
            </a:r>
            <a:r>
              <a:rPr lang="de-DE" dirty="0"/>
              <a:t>, </a:t>
            </a:r>
            <a:r>
              <a:rPr lang="de-DE" dirty="0" err="1"/>
              <a:t>skilled</a:t>
            </a:r>
            <a:r>
              <a:rPr lang="de-DE" dirty="0"/>
              <a:t> </a:t>
            </a:r>
            <a:r>
              <a:rPr lang="de-DE" dirty="0" err="1"/>
              <a:t>attention</a:t>
            </a:r>
            <a:r>
              <a:rPr lang="de-DE" dirty="0"/>
              <a:t>, </a:t>
            </a:r>
            <a:r>
              <a:rPr lang="de-DE" dirty="0" err="1"/>
              <a:t>broad</a:t>
            </a:r>
            <a:r>
              <a:rPr lang="de-DE" dirty="0"/>
              <a:t> </a:t>
            </a:r>
            <a:r>
              <a:rPr lang="de-DE" dirty="0" err="1"/>
              <a:t>expertise</a:t>
            </a:r>
            <a:endParaRPr lang="de-DE" dirty="0"/>
          </a:p>
          <a:p>
            <a:pPr lvl="1"/>
            <a:r>
              <a:rPr lang="de-DE" dirty="0" err="1"/>
              <a:t>Enables</a:t>
            </a:r>
            <a:r>
              <a:rPr lang="de-DE" dirty="0"/>
              <a:t> </a:t>
            </a:r>
            <a:r>
              <a:rPr lang="de-DE" dirty="0" err="1"/>
              <a:t>risk</a:t>
            </a:r>
            <a:r>
              <a:rPr lang="de-DE" dirty="0"/>
              <a:t> </a:t>
            </a:r>
            <a:r>
              <a:rPr lang="de-DE" dirty="0" err="1"/>
              <a:t>sharing</a:t>
            </a:r>
            <a:r>
              <a:rPr lang="de-DE" dirty="0"/>
              <a:t> and </a:t>
            </a:r>
            <a:r>
              <a:rPr lang="de-DE" dirty="0" err="1"/>
              <a:t>cost</a:t>
            </a:r>
            <a:r>
              <a:rPr lang="de-DE" dirty="0"/>
              <a:t> </a:t>
            </a:r>
            <a:r>
              <a:rPr lang="de-DE" dirty="0" err="1"/>
              <a:t>reduction</a:t>
            </a:r>
            <a:endParaRPr lang="de-DE" dirty="0"/>
          </a:p>
          <a:p>
            <a:pPr lvl="1"/>
            <a:r>
              <a:rPr lang="de-DE" dirty="0"/>
              <a:t>Will </a:t>
            </a:r>
            <a:r>
              <a:rPr lang="de-DE" dirty="0" err="1"/>
              <a:t>be</a:t>
            </a:r>
            <a:r>
              <a:rPr lang="de-DE" dirty="0"/>
              <a:t> essential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success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partnerships</a:t>
            </a:r>
            <a:r>
              <a:rPr lang="de-DE" dirty="0"/>
              <a:t> and </a:t>
            </a:r>
            <a:r>
              <a:rPr lang="de-DE" dirty="0" err="1"/>
              <a:t>consortia</a:t>
            </a:r>
            <a:endParaRPr lang="de-DE" dirty="0"/>
          </a:p>
          <a:p>
            <a:pPr lvl="1"/>
            <a:endParaRPr lang="de-DE" dirty="0"/>
          </a:p>
          <a:p>
            <a:r>
              <a:rPr lang="de-DE" b="1" dirty="0" err="1">
                <a:ea typeface="Tahoma" panose="020B0604030504040204" pitchFamily="34" charset="0"/>
                <a:cs typeface="Tahoma" panose="020B0604030504040204" pitchFamily="34" charset="0"/>
              </a:rPr>
              <a:t>Our</a:t>
            </a:r>
            <a:r>
              <a:rPr lang="de-DE" b="1" dirty="0">
                <a:ea typeface="Tahoma" panose="020B0604030504040204" pitchFamily="34" charset="0"/>
                <a:cs typeface="Tahoma" panose="020B0604030504040204" pitchFamily="34" charset="0"/>
              </a:rPr>
              <a:t> open source-</a:t>
            </a:r>
            <a:r>
              <a:rPr lang="de-DE" b="1" dirty="0" err="1">
                <a:ea typeface="Tahoma" panose="020B0604030504040204" pitchFamily="34" charset="0"/>
                <a:cs typeface="Tahoma" panose="020B0604030504040204" pitchFamily="34" charset="0"/>
              </a:rPr>
              <a:t>based</a:t>
            </a:r>
            <a:r>
              <a:rPr lang="de-DE" b="1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b="1" dirty="0" err="1">
                <a:ea typeface="Tahoma" panose="020B0604030504040204" pitchFamily="34" charset="0"/>
                <a:cs typeface="Tahoma" panose="020B0604030504040204" pitchFamily="34" charset="0"/>
              </a:rPr>
              <a:t>software</a:t>
            </a:r>
            <a:r>
              <a:rPr lang="de-DE" b="1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b="1" dirty="0" err="1">
                <a:ea typeface="Tahoma" panose="020B0604030504040204" pitchFamily="34" charset="0"/>
                <a:cs typeface="Tahoma" panose="020B0604030504040204" pitchFamily="34" charset="0"/>
              </a:rPr>
              <a:t>toolchain</a:t>
            </a:r>
            <a:r>
              <a:rPr lang="de-DE" b="1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b="1" dirty="0" err="1">
                <a:ea typeface="Tahoma" panose="020B0604030504040204" pitchFamily="34" charset="0"/>
                <a:cs typeface="Tahoma" panose="020B0604030504040204" pitchFamily="34" charset="0"/>
              </a:rPr>
              <a:t>for</a:t>
            </a:r>
            <a:r>
              <a:rPr lang="de-DE" b="1" dirty="0">
                <a:ea typeface="Tahoma" panose="020B0604030504040204" pitchFamily="34" charset="0"/>
                <a:cs typeface="Tahoma" panose="020B0604030504040204" pitchFamily="34" charset="0"/>
              </a:rPr>
              <a:t> autonomous driving will:</a:t>
            </a:r>
          </a:p>
          <a:p>
            <a:pPr lvl="1"/>
            <a:r>
              <a:rPr lang="de-DE" dirty="0">
                <a:ea typeface="Tahoma" panose="020B0604030504040204" pitchFamily="34" charset="0"/>
                <a:cs typeface="Tahoma" panose="020B0604030504040204" pitchFamily="34" charset="0"/>
              </a:rPr>
              <a:t>Support </a:t>
            </a:r>
            <a:r>
              <a:rPr lang="de-DE" dirty="0" err="1">
                <a:ea typeface="Tahoma" panose="020B0604030504040204" pitchFamily="34" charset="0"/>
                <a:cs typeface="Tahoma" panose="020B0604030504040204" pitchFamily="34" charset="0"/>
              </a:rPr>
              <a:t>the</a:t>
            </a:r>
            <a:r>
              <a:rPr lang="de-DE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dirty="0" err="1">
                <a:ea typeface="Tahoma" panose="020B0604030504040204" pitchFamily="34" charset="0"/>
                <a:cs typeface="Tahoma" panose="020B0604030504040204" pitchFamily="34" charset="0"/>
              </a:rPr>
              <a:t>integration</a:t>
            </a:r>
            <a:r>
              <a:rPr lang="de-DE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dirty="0" err="1">
                <a:ea typeface="Tahoma" panose="020B0604030504040204" pitchFamily="34" charset="0"/>
                <a:cs typeface="Tahoma" panose="020B0604030504040204" pitchFamily="34" charset="0"/>
              </a:rPr>
              <a:t>of</a:t>
            </a:r>
            <a:r>
              <a:rPr lang="de-DE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dirty="0" err="1">
                <a:ea typeface="Tahoma" panose="020B0604030504040204" pitchFamily="34" charset="0"/>
                <a:cs typeface="Tahoma" panose="020B0604030504040204" pitchFamily="34" charset="0"/>
              </a:rPr>
              <a:t>tools</a:t>
            </a:r>
            <a:r>
              <a:rPr lang="de-DE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dirty="0" err="1">
                <a:ea typeface="Tahoma" panose="020B0604030504040204" pitchFamily="34" charset="0"/>
                <a:cs typeface="Tahoma" panose="020B0604030504040204" pitchFamily="34" charset="0"/>
              </a:rPr>
              <a:t>along</a:t>
            </a:r>
            <a:r>
              <a:rPr lang="de-DE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dirty="0" err="1">
                <a:ea typeface="Tahoma" panose="020B0604030504040204" pitchFamily="34" charset="0"/>
                <a:cs typeface="Tahoma" panose="020B0604030504040204" pitchFamily="34" charset="0"/>
              </a:rPr>
              <a:t>defined</a:t>
            </a:r>
            <a:r>
              <a:rPr lang="de-DE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dirty="0" err="1">
                <a:ea typeface="Tahoma" panose="020B0604030504040204" pitchFamily="34" charset="0"/>
                <a:cs typeface="Tahoma" panose="020B0604030504040204" pitchFamily="34" charset="0"/>
              </a:rPr>
              <a:t>development</a:t>
            </a:r>
            <a:r>
              <a:rPr lang="de-DE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dirty="0" err="1">
                <a:ea typeface="Tahoma" panose="020B0604030504040204" pitchFamily="34" charset="0"/>
                <a:cs typeface="Tahoma" panose="020B0604030504040204" pitchFamily="34" charset="0"/>
              </a:rPr>
              <a:t>workflows</a:t>
            </a:r>
            <a:endParaRPr lang="de-DE" dirty="0"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1"/>
            <a:r>
              <a:rPr lang="de-DE" dirty="0">
                <a:ea typeface="Tahoma" panose="020B0604030504040204" pitchFamily="34" charset="0"/>
                <a:cs typeface="Tahoma" panose="020B0604030504040204" pitchFamily="34" charset="0"/>
              </a:rPr>
              <a:t>Fill </a:t>
            </a:r>
            <a:r>
              <a:rPr lang="de-DE" dirty="0" err="1">
                <a:ea typeface="Tahoma" panose="020B0604030504040204" pitchFamily="34" charset="0"/>
                <a:cs typeface="Tahoma" panose="020B0604030504040204" pitchFamily="34" charset="0"/>
              </a:rPr>
              <a:t>identified</a:t>
            </a:r>
            <a:r>
              <a:rPr lang="de-DE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dirty="0" err="1">
                <a:ea typeface="Tahoma" panose="020B0604030504040204" pitchFamily="34" charset="0"/>
                <a:cs typeface="Tahoma" panose="020B0604030504040204" pitchFamily="34" charset="0"/>
              </a:rPr>
              <a:t>gaps</a:t>
            </a:r>
            <a:r>
              <a:rPr lang="de-DE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dirty="0" err="1">
                <a:ea typeface="Tahoma" panose="020B0604030504040204" pitchFamily="34" charset="0"/>
                <a:cs typeface="Tahoma" panose="020B0604030504040204" pitchFamily="34" charset="0"/>
              </a:rPr>
              <a:t>along</a:t>
            </a:r>
            <a:r>
              <a:rPr lang="de-DE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dirty="0" err="1">
                <a:ea typeface="Tahoma" panose="020B0604030504040204" pitchFamily="34" charset="0"/>
                <a:cs typeface="Tahoma" panose="020B0604030504040204" pitchFamily="34" charset="0"/>
              </a:rPr>
              <a:t>those</a:t>
            </a:r>
            <a:r>
              <a:rPr lang="de-DE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dirty="0" err="1">
                <a:ea typeface="Tahoma" panose="020B0604030504040204" pitchFamily="34" charset="0"/>
                <a:cs typeface="Tahoma" panose="020B0604030504040204" pitchFamily="34" charset="0"/>
              </a:rPr>
              <a:t>development</a:t>
            </a:r>
            <a:r>
              <a:rPr lang="de-DE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dirty="0" err="1">
                <a:ea typeface="Tahoma" panose="020B0604030504040204" pitchFamily="34" charset="0"/>
                <a:cs typeface="Tahoma" panose="020B0604030504040204" pitchFamily="34" charset="0"/>
              </a:rPr>
              <a:t>workflows</a:t>
            </a:r>
            <a:endParaRPr lang="de-DE" dirty="0"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1"/>
            <a:endParaRPr lang="de-DE" dirty="0"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1"/>
            <a:endParaRPr lang="de-DE" dirty="0"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2675" y="54090"/>
            <a:ext cx="1201800" cy="481249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961B741D-6923-45ED-A5DD-135E1D97559F}"/>
              </a:ext>
            </a:extLst>
          </p:cNvPr>
          <p:cNvSpPr/>
          <p:nvPr/>
        </p:nvSpPr>
        <p:spPr>
          <a:xfrm>
            <a:off x="442452" y="5080782"/>
            <a:ext cx="114135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We invite you to publish further solutions </a:t>
            </a:r>
          </a:p>
          <a:p>
            <a:pPr algn="ctr"/>
            <a:r>
              <a:rPr lang="en-US" sz="3600" b="1" dirty="0"/>
              <a:t>and bring the blueprint to life!</a:t>
            </a:r>
          </a:p>
        </p:txBody>
      </p:sp>
    </p:spTree>
    <p:extLst>
      <p:ext uri="{BB962C8B-B14F-4D97-AF65-F5344CB8AC3E}">
        <p14:creationId xmlns:p14="http://schemas.microsoft.com/office/powerpoint/2010/main" val="714345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33505918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3" name="think-cell Folie" r:id="rId6" imgW="530" imgH="528" progId="TCLayout.ActiveDocument.1">
                  <p:embed/>
                </p:oleObj>
              </mc:Choice>
              <mc:Fallback>
                <p:oleObj name="think-cell Folie" r:id="rId6" imgW="530" imgH="528" progId="TCLayout.ActiveDocument.1">
                  <p:embed/>
                  <p:pic>
                    <p:nvPicPr>
                      <p:cNvPr id="6" name="Objekt 5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hteck 4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800" dirty="0" err="1">
              <a:solidFill>
                <a:schemeClr val="tx1"/>
              </a:solidFill>
              <a:latin typeface="Century Gothic" panose="020B0502020202020204" pitchFamily="34" charset="0"/>
              <a:ea typeface="+mj-ea"/>
              <a:cs typeface="+mj-cs"/>
              <a:sym typeface="Century Gothic" panose="020B0502020202020204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 dirty="0" err="1"/>
              <a:t>Useful</a:t>
            </a:r>
            <a:r>
              <a:rPr lang="de-DE" dirty="0"/>
              <a:t> Links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6000" y="1080000"/>
            <a:ext cx="11520000" cy="5148000"/>
          </a:xfrm>
        </p:spPr>
        <p:txBody>
          <a:bodyPr>
            <a:normAutofit fontScale="85000" lnSpcReduction="20000"/>
          </a:bodyPr>
          <a:lstStyle/>
          <a:p>
            <a:r>
              <a:rPr lang="de-DE" dirty="0"/>
              <a:t>OpenADx</a:t>
            </a:r>
          </a:p>
          <a:p>
            <a:pPr lvl="1"/>
            <a:r>
              <a:rPr lang="de-DE" dirty="0"/>
              <a:t>Whitepaper: </a:t>
            </a:r>
            <a:r>
              <a:rPr lang="de-DE" dirty="0">
                <a:hlinkClick r:id="rId8"/>
              </a:rPr>
              <a:t>https://openadx.eclipse.org/resources/OpenADx-Manifesto-v07-2020.pdf</a:t>
            </a:r>
            <a:r>
              <a:rPr lang="de-DE" dirty="0"/>
              <a:t> </a:t>
            </a:r>
          </a:p>
          <a:p>
            <a:pPr lvl="1"/>
            <a:r>
              <a:rPr lang="de-DE" dirty="0"/>
              <a:t>Website: </a:t>
            </a:r>
            <a:r>
              <a:rPr lang="de-DE" dirty="0">
                <a:hlinkClick r:id="rId9"/>
              </a:rPr>
              <a:t>https://openadx.eclipse.org/</a:t>
            </a:r>
            <a:r>
              <a:rPr lang="de-DE" dirty="0"/>
              <a:t> </a:t>
            </a:r>
          </a:p>
          <a:p>
            <a:pPr lvl="1"/>
            <a:r>
              <a:rPr lang="de-DE" dirty="0"/>
              <a:t>Wiki: </a:t>
            </a:r>
            <a:r>
              <a:rPr lang="de-DE" dirty="0">
                <a:hlinkClick r:id="rId10"/>
              </a:rPr>
              <a:t>https://wiki.eclipse.org/OpenADx</a:t>
            </a:r>
            <a:endParaRPr lang="de-DE" dirty="0"/>
          </a:p>
          <a:p>
            <a:pPr lvl="1"/>
            <a:r>
              <a:rPr lang="de-DE" dirty="0"/>
              <a:t>Mailing List: </a:t>
            </a:r>
            <a:r>
              <a:rPr lang="de-DE" dirty="0">
                <a:hlinkClick r:id="rId11"/>
              </a:rPr>
              <a:t>https://accounts.eclipse.org/mailing-list/openadx</a:t>
            </a:r>
            <a:endParaRPr lang="de-DE" dirty="0"/>
          </a:p>
          <a:p>
            <a:pPr lvl="1"/>
            <a:r>
              <a:rPr lang="de-DE" dirty="0"/>
              <a:t>OpenADx in Blogs: </a:t>
            </a:r>
            <a:r>
              <a:rPr lang="de-DE" dirty="0">
                <a:hlinkClick r:id="rId12"/>
              </a:rPr>
              <a:t>https://blog.bosch-si.com/developer/5-things-you-should-know-about-openadx</a:t>
            </a:r>
            <a:endParaRPr lang="de-DE" dirty="0"/>
          </a:p>
          <a:p>
            <a:pPr lvl="1"/>
            <a:r>
              <a:rPr lang="de-DE" dirty="0"/>
              <a:t>Eclipse </a:t>
            </a:r>
            <a:r>
              <a:rPr lang="de-DE" dirty="0" err="1"/>
              <a:t>iceoryx</a:t>
            </a:r>
            <a:endParaRPr lang="de-DE" dirty="0">
              <a:hlinkClick r:id="rId13"/>
            </a:endParaRPr>
          </a:p>
          <a:p>
            <a:pPr lvl="2"/>
            <a:r>
              <a:rPr lang="de-DE" dirty="0">
                <a:solidFill>
                  <a:prstClr val="black"/>
                </a:solidFill>
                <a:hlinkClick r:id="rId14"/>
              </a:rPr>
              <a:t>https://github.com/eclipse-iceoryx/iceoryx</a:t>
            </a:r>
            <a:endParaRPr lang="de-DE" dirty="0">
              <a:solidFill>
                <a:prstClr val="black"/>
              </a:solidFill>
            </a:endParaRPr>
          </a:p>
          <a:p>
            <a:pPr lvl="2"/>
            <a:r>
              <a:rPr lang="en-US" u="sng" dirty="0">
                <a:hlinkClick r:id="rId15"/>
              </a:rPr>
              <a:t>https://projects.eclipse.org/projects/technology.iceoryx</a:t>
            </a:r>
            <a:endParaRPr lang="en-US" dirty="0"/>
          </a:p>
          <a:p>
            <a:pPr lvl="1"/>
            <a:r>
              <a:rPr lang="de-DE" dirty="0"/>
              <a:t>Eclipse Cloe:</a:t>
            </a:r>
            <a:endParaRPr lang="en-US" u="sng" dirty="0">
              <a:hlinkClick r:id="rId16"/>
            </a:endParaRPr>
          </a:p>
          <a:p>
            <a:pPr lvl="2"/>
            <a:r>
              <a:rPr lang="en-US" u="sng" dirty="0">
                <a:hlinkClick r:id="rId16"/>
              </a:rPr>
              <a:t>https://github.com/eclipse/cloe</a:t>
            </a:r>
          </a:p>
          <a:p>
            <a:pPr lvl="2"/>
            <a:r>
              <a:rPr lang="en-US" u="sng" dirty="0">
                <a:hlinkClick r:id="rId17"/>
              </a:rPr>
              <a:t>https://projects.eclipse.org/projects/automotive.cloe</a:t>
            </a:r>
            <a:endParaRPr lang="en-US" u="sng" dirty="0"/>
          </a:p>
          <a:p>
            <a:pPr lvl="1"/>
            <a:r>
              <a:rPr lang="en-US" dirty="0"/>
              <a:t>Eclipse </a:t>
            </a:r>
            <a:r>
              <a:rPr lang="en-US" dirty="0" err="1"/>
              <a:t>OpenMCX</a:t>
            </a:r>
            <a:r>
              <a:rPr lang="en-US" dirty="0"/>
              <a:t>: </a:t>
            </a:r>
            <a:r>
              <a:rPr lang="en-US" dirty="0">
                <a:hlinkClick r:id="rId18"/>
              </a:rPr>
              <a:t>https://projects.eclipse.org/proposals/eclipse-openmcx</a:t>
            </a:r>
            <a:r>
              <a:rPr lang="en-US" dirty="0"/>
              <a:t> </a:t>
            </a:r>
          </a:p>
          <a:p>
            <a:pPr lvl="1"/>
            <a:r>
              <a:rPr lang="de-DE" dirty="0"/>
              <a:t>Eclipse APP4MC: </a:t>
            </a:r>
            <a:r>
              <a:rPr lang="de-DE" dirty="0">
                <a:hlinkClick r:id="rId19"/>
              </a:rPr>
              <a:t>https://www.eclipse.org/app4mc/</a:t>
            </a:r>
            <a:r>
              <a:rPr lang="de-DE" dirty="0"/>
              <a:t> </a:t>
            </a:r>
          </a:p>
          <a:p>
            <a:pPr lvl="1"/>
            <a:r>
              <a:rPr lang="de-DE" dirty="0"/>
              <a:t>Eclipse Cyclone DDS: </a:t>
            </a:r>
            <a:r>
              <a:rPr lang="de-DE" dirty="0">
                <a:hlinkClick r:id="rId20"/>
              </a:rPr>
              <a:t>https://projects.eclipse.org/projects/iot.cyclonedds</a:t>
            </a:r>
            <a:r>
              <a:rPr lang="de-DE" dirty="0"/>
              <a:t> </a:t>
            </a:r>
          </a:p>
          <a:p>
            <a:pPr lvl="1"/>
            <a:r>
              <a:rPr lang="de-DE" dirty="0"/>
              <a:t>Eclipse </a:t>
            </a:r>
            <a:r>
              <a:rPr lang="de-DE" dirty="0" err="1"/>
              <a:t>Zenoh</a:t>
            </a:r>
            <a:r>
              <a:rPr lang="de-DE" dirty="0"/>
              <a:t>: </a:t>
            </a:r>
            <a:r>
              <a:rPr lang="de-DE" dirty="0">
                <a:hlinkClick r:id="rId21"/>
              </a:rPr>
              <a:t>http://zenoh.io/</a:t>
            </a:r>
            <a:r>
              <a:rPr lang="de-DE" dirty="0"/>
              <a:t> </a:t>
            </a:r>
          </a:p>
          <a:p>
            <a:pPr lvl="1"/>
            <a:r>
              <a:rPr lang="de-DE" dirty="0"/>
              <a:t>Eclipse </a:t>
            </a:r>
            <a:r>
              <a:rPr lang="de-DE" dirty="0" err="1"/>
              <a:t>Kuksa</a:t>
            </a:r>
            <a:r>
              <a:rPr lang="de-DE" dirty="0"/>
              <a:t>: </a:t>
            </a:r>
            <a:r>
              <a:rPr lang="de-DE" dirty="0">
                <a:hlinkClick r:id="rId22"/>
              </a:rPr>
              <a:t>https://www.eclipse.org/kuksa/</a:t>
            </a:r>
            <a:r>
              <a:rPr lang="de-DE" dirty="0"/>
              <a:t> </a:t>
            </a:r>
          </a:p>
          <a:p>
            <a:pPr lvl="1"/>
            <a:r>
              <a:rPr lang="de-DE" dirty="0"/>
              <a:t>Panorama: </a:t>
            </a:r>
            <a:r>
              <a:rPr lang="de-DE" dirty="0">
                <a:hlinkClick r:id="rId23"/>
              </a:rPr>
              <a:t>https://panorama-research.org/</a:t>
            </a:r>
            <a:r>
              <a:rPr lang="de-DE" dirty="0"/>
              <a:t> </a:t>
            </a:r>
          </a:p>
          <a:p>
            <a:r>
              <a:rPr lang="de-DE" dirty="0"/>
              <a:t>openMDM: </a:t>
            </a:r>
            <a:r>
              <a:rPr lang="de-DE" dirty="0">
                <a:hlinkClick r:id="rId24"/>
              </a:rPr>
              <a:t>https://www.openmdm.org/</a:t>
            </a:r>
            <a:r>
              <a:rPr lang="de-DE" dirty="0"/>
              <a:t> </a:t>
            </a:r>
          </a:p>
          <a:p>
            <a:r>
              <a:rPr lang="de-DE" dirty="0" err="1"/>
              <a:t>openPASS</a:t>
            </a:r>
            <a:r>
              <a:rPr lang="de-DE" dirty="0"/>
              <a:t>: </a:t>
            </a:r>
            <a:r>
              <a:rPr lang="de-DE" dirty="0">
                <a:hlinkClick r:id="rId25"/>
              </a:rPr>
              <a:t>https://wiki.eclipse.org/OpenPASS-WG</a:t>
            </a:r>
            <a:r>
              <a:rPr lang="de-DE" dirty="0"/>
              <a:t> </a:t>
            </a:r>
          </a:p>
          <a:p>
            <a:r>
              <a:rPr lang="de-DE" dirty="0" err="1"/>
              <a:t>openMobility</a:t>
            </a:r>
            <a:r>
              <a:rPr lang="de-DE" dirty="0"/>
              <a:t>: </a:t>
            </a:r>
            <a:r>
              <a:rPr lang="de-DE" dirty="0">
                <a:hlinkClick r:id="rId26"/>
              </a:rPr>
              <a:t>https://openmobility.eclipse.org/</a:t>
            </a:r>
            <a:r>
              <a:rPr lang="de-DE" dirty="0"/>
              <a:t> </a:t>
            </a:r>
          </a:p>
          <a:p>
            <a:r>
              <a:rPr lang="de-DE" dirty="0" err="1"/>
              <a:t>openGENESIS</a:t>
            </a:r>
            <a:r>
              <a:rPr lang="de-DE" dirty="0"/>
              <a:t>: </a:t>
            </a:r>
            <a:r>
              <a:rPr lang="de-DE" dirty="0">
                <a:hlinkClick r:id="rId27"/>
              </a:rPr>
              <a:t>https://wiki.eclipse.org/OpenGENESIS_WG</a:t>
            </a:r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2675" y="54090"/>
            <a:ext cx="1201800" cy="481249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8E25E3EE-990D-47A6-AB68-6003889788A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8778861" y="2762039"/>
            <a:ext cx="1768368" cy="3224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856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B2EC861-1E10-4211-920C-122393E1100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4799" y="3767524"/>
            <a:ext cx="4475326" cy="630942"/>
          </a:xfrm>
        </p:spPr>
        <p:txBody>
          <a:bodyPr/>
          <a:lstStyle/>
          <a:p>
            <a:r>
              <a:rPr lang="de-DE" dirty="0"/>
              <a:t>Andreas Riexinger</a:t>
            </a:r>
          </a:p>
          <a:p>
            <a:r>
              <a:rPr lang="de-DE" dirty="0"/>
              <a:t>Andreas.Riexinger@de.bosch.com</a:t>
            </a:r>
          </a:p>
        </p:txBody>
      </p:sp>
      <p:grpSp>
        <p:nvGrpSpPr>
          <p:cNvPr id="44" name="Gruppieren 43">
            <a:extLst>
              <a:ext uri="{FF2B5EF4-FFF2-40B4-BE49-F238E27FC236}">
                <a16:creationId xmlns:a16="http://schemas.microsoft.com/office/drawing/2014/main" id="{624EBC56-8AA7-4827-B1B3-A12E7B8BC10C}"/>
              </a:ext>
            </a:extLst>
          </p:cNvPr>
          <p:cNvGrpSpPr/>
          <p:nvPr/>
        </p:nvGrpSpPr>
        <p:grpSpPr>
          <a:xfrm>
            <a:off x="6351587" y="1228489"/>
            <a:ext cx="5196060" cy="2876173"/>
            <a:chOff x="6351587" y="1228489"/>
            <a:chExt cx="5196060" cy="2876173"/>
          </a:xfrm>
        </p:grpSpPr>
        <p:sp>
          <p:nvSpPr>
            <p:cNvPr id="41" name="Freeform 24">
              <a:extLst>
                <a:ext uri="{FF2B5EF4-FFF2-40B4-BE49-F238E27FC236}">
                  <a16:creationId xmlns:a16="http://schemas.microsoft.com/office/drawing/2014/main" id="{9A313649-81FB-4096-978D-5E6AA9EE826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74400" y="1353010"/>
              <a:ext cx="173247" cy="257840"/>
            </a:xfrm>
            <a:custGeom>
              <a:avLst/>
              <a:gdLst>
                <a:gd name="T0" fmla="*/ 53 w 260"/>
                <a:gd name="T1" fmla="*/ 0 h 368"/>
                <a:gd name="T2" fmla="*/ 0 w 260"/>
                <a:gd name="T3" fmla="*/ 368 h 368"/>
                <a:gd name="T4" fmla="*/ 260 w 260"/>
                <a:gd name="T5" fmla="*/ 368 h 368"/>
                <a:gd name="T6" fmla="*/ 53 w 260"/>
                <a:gd name="T7" fmla="*/ 0 h 368"/>
                <a:gd name="T8" fmla="*/ 53 w 260"/>
                <a:gd name="T9" fmla="*/ 0 h 368"/>
                <a:gd name="T10" fmla="*/ 53 w 260"/>
                <a:gd name="T11" fmla="*/ 0 h 368"/>
                <a:gd name="connsiteX0" fmla="*/ 2038 w 9865"/>
                <a:gd name="connsiteY0" fmla="*/ 0 h 10285"/>
                <a:gd name="connsiteX1" fmla="*/ 0 w 9865"/>
                <a:gd name="connsiteY1" fmla="*/ 10000 h 10285"/>
                <a:gd name="connsiteX2" fmla="*/ 9865 w 9865"/>
                <a:gd name="connsiteY2" fmla="*/ 10285 h 10285"/>
                <a:gd name="connsiteX3" fmla="*/ 2038 w 9865"/>
                <a:gd name="connsiteY3" fmla="*/ 0 h 10285"/>
                <a:gd name="connsiteX4" fmla="*/ 2038 w 9865"/>
                <a:gd name="connsiteY4" fmla="*/ 0 h 10285"/>
                <a:gd name="connsiteX5" fmla="*/ 2038 w 9865"/>
                <a:gd name="connsiteY5" fmla="*/ 0 h 10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65" h="10285">
                  <a:moveTo>
                    <a:pt x="2038" y="0"/>
                  </a:moveTo>
                  <a:lnTo>
                    <a:pt x="0" y="10000"/>
                  </a:lnTo>
                  <a:lnTo>
                    <a:pt x="9865" y="10285"/>
                  </a:lnTo>
                  <a:lnTo>
                    <a:pt x="2038" y="0"/>
                  </a:lnTo>
                  <a:lnTo>
                    <a:pt x="2038" y="0"/>
                  </a:lnTo>
                  <a:lnTo>
                    <a:pt x="2038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endParaRPr>
            </a:p>
          </p:txBody>
        </p:sp>
        <p:sp>
          <p:nvSpPr>
            <p:cNvPr id="40" name="Freeform 23">
              <a:extLst>
                <a:ext uri="{FF2B5EF4-FFF2-40B4-BE49-F238E27FC236}">
                  <a16:creationId xmlns:a16="http://schemas.microsoft.com/office/drawing/2014/main" id="{5DAE5C1F-CE08-40D3-B312-38DBDA295C0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1587" y="1228489"/>
              <a:ext cx="189154" cy="239208"/>
            </a:xfrm>
            <a:custGeom>
              <a:avLst/>
              <a:gdLst>
                <a:gd name="T0" fmla="*/ 276 w 276"/>
                <a:gd name="T1" fmla="*/ 0 h 369"/>
                <a:gd name="T2" fmla="*/ 0 w 276"/>
                <a:gd name="T3" fmla="*/ 369 h 369"/>
                <a:gd name="T4" fmla="*/ 276 w 276"/>
                <a:gd name="T5" fmla="*/ 369 h 369"/>
                <a:gd name="T6" fmla="*/ 276 w 276"/>
                <a:gd name="T7" fmla="*/ 0 h 369"/>
                <a:gd name="T8" fmla="*/ 276 w 276"/>
                <a:gd name="T9" fmla="*/ 0 h 369"/>
                <a:gd name="T10" fmla="*/ 276 w 276"/>
                <a:gd name="T11" fmla="*/ 0 h 369"/>
                <a:gd name="connsiteX0" fmla="*/ 10000 w 10000"/>
                <a:gd name="connsiteY0" fmla="*/ 0 h 10305"/>
                <a:gd name="connsiteX1" fmla="*/ 0 w 10000"/>
                <a:gd name="connsiteY1" fmla="*/ 10000 h 10305"/>
                <a:gd name="connsiteX2" fmla="*/ 9745 w 10000"/>
                <a:gd name="connsiteY2" fmla="*/ 10305 h 10305"/>
                <a:gd name="connsiteX3" fmla="*/ 10000 w 10000"/>
                <a:gd name="connsiteY3" fmla="*/ 0 h 10305"/>
                <a:gd name="connsiteX4" fmla="*/ 10000 w 10000"/>
                <a:gd name="connsiteY4" fmla="*/ 0 h 10305"/>
                <a:gd name="connsiteX5" fmla="*/ 10000 w 10000"/>
                <a:gd name="connsiteY5" fmla="*/ 0 h 10305"/>
                <a:gd name="connsiteX0" fmla="*/ 10000 w 10127"/>
                <a:gd name="connsiteY0" fmla="*/ 0 h 10203"/>
                <a:gd name="connsiteX1" fmla="*/ 0 w 10127"/>
                <a:gd name="connsiteY1" fmla="*/ 10000 h 10203"/>
                <a:gd name="connsiteX2" fmla="*/ 10127 w 10127"/>
                <a:gd name="connsiteY2" fmla="*/ 10203 h 10203"/>
                <a:gd name="connsiteX3" fmla="*/ 10000 w 10127"/>
                <a:gd name="connsiteY3" fmla="*/ 0 h 10203"/>
                <a:gd name="connsiteX4" fmla="*/ 10000 w 10127"/>
                <a:gd name="connsiteY4" fmla="*/ 0 h 10203"/>
                <a:gd name="connsiteX5" fmla="*/ 10000 w 10127"/>
                <a:gd name="connsiteY5" fmla="*/ 0 h 1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27" h="10203">
                  <a:moveTo>
                    <a:pt x="10000" y="0"/>
                  </a:moveTo>
                  <a:lnTo>
                    <a:pt x="0" y="10000"/>
                  </a:lnTo>
                  <a:lnTo>
                    <a:pt x="10127" y="10203"/>
                  </a:lnTo>
                  <a:cubicBezTo>
                    <a:pt x="10085" y="6802"/>
                    <a:pt x="10042" y="3401"/>
                    <a:pt x="10000" y="0"/>
                  </a:cubicBezTo>
                  <a:lnTo>
                    <a:pt x="10000" y="0"/>
                  </a:lnTo>
                  <a:lnTo>
                    <a:pt x="10000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endParaRPr>
            </a:p>
          </p:txBody>
        </p:sp>
        <p:sp>
          <p:nvSpPr>
            <p:cNvPr id="42" name="Freeform 25">
              <a:hlinkClick r:id="rId3"/>
              <a:extLst>
                <a:ext uri="{FF2B5EF4-FFF2-40B4-BE49-F238E27FC236}">
                  <a16:creationId xmlns:a16="http://schemas.microsoft.com/office/drawing/2014/main" id="{6CB92B40-B950-4930-9735-1959BDE243D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8369" y="1228489"/>
              <a:ext cx="4871898" cy="2876173"/>
            </a:xfrm>
            <a:custGeom>
              <a:avLst/>
              <a:gdLst>
                <a:gd name="T0" fmla="*/ 6126 w 6758"/>
                <a:gd name="T1" fmla="*/ 3972 h 3986"/>
                <a:gd name="T2" fmla="*/ 76 w 6758"/>
                <a:gd name="T3" fmla="*/ 2244 h 3986"/>
                <a:gd name="T4" fmla="*/ 0 w 6758"/>
                <a:gd name="T5" fmla="*/ 2142 h 3986"/>
                <a:gd name="T6" fmla="*/ 0 w 6758"/>
                <a:gd name="T7" fmla="*/ 0 h 3986"/>
                <a:gd name="T8" fmla="*/ 6758 w 6758"/>
                <a:gd name="T9" fmla="*/ 173 h 3986"/>
                <a:gd name="T10" fmla="*/ 6231 w 6758"/>
                <a:gd name="T11" fmla="*/ 3903 h 3986"/>
                <a:gd name="T12" fmla="*/ 6126 w 6758"/>
                <a:gd name="T13" fmla="*/ 3972 h 3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58" h="3986">
                  <a:moveTo>
                    <a:pt x="6126" y="3972"/>
                  </a:moveTo>
                  <a:cubicBezTo>
                    <a:pt x="76" y="2244"/>
                    <a:pt x="76" y="2244"/>
                    <a:pt x="76" y="2244"/>
                  </a:cubicBezTo>
                  <a:cubicBezTo>
                    <a:pt x="31" y="2231"/>
                    <a:pt x="0" y="2190"/>
                    <a:pt x="0" y="214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758" y="173"/>
                    <a:pt x="6758" y="173"/>
                    <a:pt x="6758" y="173"/>
                  </a:cubicBezTo>
                  <a:cubicBezTo>
                    <a:pt x="6231" y="3903"/>
                    <a:pt x="6231" y="3903"/>
                    <a:pt x="6231" y="3903"/>
                  </a:cubicBezTo>
                  <a:cubicBezTo>
                    <a:pt x="6224" y="3953"/>
                    <a:pt x="6175" y="3986"/>
                    <a:pt x="6126" y="39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6"/>
                </a:gs>
                <a:gs pos="100000">
                  <a:schemeClr val="accent6">
                    <a:lumMod val="8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69900" dist="304800" dir="5400000" algn="t" rotWithShape="0">
                <a:prstClr val="black">
                  <a:alpha val="14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612000" rIns="0" bIns="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F0302020204030204"/>
                </a:rPr>
                <a:t>Find out </a:t>
              </a:r>
              <a:r>
                <a:rPr kumimoji="0" lang="de-DE" sz="1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F0302020204030204"/>
                </a:rPr>
                <a:t>more</a:t>
              </a:r>
              <a:r>
                <a:rPr kumimoji="0" lang="de-DE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F0302020204030204"/>
                </a:rPr>
                <a:t> and </a:t>
              </a:r>
              <a:r>
                <a:rPr kumimoji="0" lang="de-DE" sz="1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F0302020204030204"/>
                </a:rPr>
                <a:t>join</a:t>
              </a:r>
              <a:r>
                <a:rPr kumimoji="0" lang="de-DE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F0302020204030204"/>
                </a:rPr>
                <a:t> </a:t>
              </a:r>
              <a:r>
                <a:rPr kumimoji="0" lang="de-DE" sz="1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F0302020204030204"/>
                </a:rPr>
                <a:t>us</a:t>
              </a:r>
              <a:r>
                <a:rPr kumimoji="0" lang="de-DE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F0302020204030204"/>
                </a:rPr>
                <a:t> </a:t>
              </a:r>
            </a:p>
            <a:p>
              <a:pPr algn="ctr">
                <a:spcAft>
                  <a:spcPts val="800"/>
                </a:spcAft>
                <a:defRPr/>
              </a:pPr>
              <a:r>
                <a:rPr lang="de-DE" sz="2000" dirty="0">
                  <a:solidFill>
                    <a:prstClr val="white"/>
                  </a:solidFill>
                </a:rPr>
                <a:t>https://openadx.eclipse.org/</a:t>
              </a:r>
            </a:p>
            <a:p>
              <a:pPr algn="ctr">
                <a:spcAft>
                  <a:spcPts val="800"/>
                </a:spcAft>
                <a:defRPr/>
              </a:pPr>
              <a:r>
                <a:rPr lang="de-DE" sz="2000" dirty="0">
                  <a:solidFill>
                    <a:prstClr val="white"/>
                  </a:solidFill>
                </a:rPr>
                <a:t>https://wiki.eclipse.org/OpenADx</a:t>
              </a:r>
              <a:endParaRPr lang="de-DE" sz="2400" dirty="0">
                <a:solidFill>
                  <a:prstClr val="white"/>
                </a:solidFill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F030202020403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6013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kt 8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94175348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1" name="think-cell Folie" r:id="rId6" imgW="347" imgH="348" progId="TCLayout.ActiveDocument.1">
                  <p:embed/>
                </p:oleObj>
              </mc:Choice>
              <mc:Fallback>
                <p:oleObj name="think-cell Folie" r:id="rId6" imgW="347" imgH="348" progId="TCLayout.ActiveDocument.1">
                  <p:embed/>
                  <p:pic>
                    <p:nvPicPr>
                      <p:cNvPr id="9" name="Objekt 8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hteck 11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de-DE" sz="2800" dirty="0" err="1">
              <a:solidFill>
                <a:schemeClr val="tx1"/>
              </a:solidFill>
              <a:latin typeface="Century Gothic" panose="020B0502020202020204" pitchFamily="34" charset="0"/>
              <a:ea typeface="+mj-ea"/>
              <a:cs typeface="+mj-cs"/>
              <a:sym typeface="Century Gothic" panose="020B0502020202020204" pitchFamily="34" charset="0"/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72640" y="905131"/>
            <a:ext cx="7584080" cy="5543956"/>
          </a:xfrm>
          <a:prstGeom prst="rect">
            <a:avLst/>
          </a:prstGeom>
        </p:spPr>
      </p:pic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Eclipse Cloe – Simulation Middleware</a:t>
            </a:r>
          </a:p>
        </p:txBody>
      </p:sp>
      <p:pic>
        <p:nvPicPr>
          <p:cNvPr id="13" name="Grafik 12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2675" y="54090"/>
            <a:ext cx="1201800" cy="481249"/>
          </a:xfrm>
          <a:prstGeom prst="rect">
            <a:avLst/>
          </a:prstGeom>
        </p:spPr>
      </p:pic>
      <p:sp>
        <p:nvSpPr>
          <p:cNvPr id="4" name="Rechteck 3"/>
          <p:cNvSpPr/>
          <p:nvPr/>
        </p:nvSpPr>
        <p:spPr>
          <a:xfrm>
            <a:off x="8016895" y="6243456"/>
            <a:ext cx="418736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200" dirty="0">
                <a:hlinkClick r:id="rId10"/>
              </a:rPr>
              <a:t>https://projects.eclipse.org/projects/technology.cloe</a:t>
            </a:r>
            <a:r>
              <a:rPr lang="de-DE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42826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kt 8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6659344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5" name="think-cell Folie" r:id="rId6" imgW="347" imgH="348" progId="TCLayout.ActiveDocument.1">
                  <p:embed/>
                </p:oleObj>
              </mc:Choice>
              <mc:Fallback>
                <p:oleObj name="think-cell Folie" r:id="rId6" imgW="347" imgH="348" progId="TCLayout.ActiveDocument.1">
                  <p:embed/>
                  <p:pic>
                    <p:nvPicPr>
                      <p:cNvPr id="9" name="Objekt 8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hteck 11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de-DE" sz="2800" dirty="0" err="1">
              <a:solidFill>
                <a:schemeClr val="tx1"/>
              </a:solidFill>
              <a:latin typeface="Century Gothic" panose="020B0502020202020204" pitchFamily="34" charset="0"/>
              <a:ea typeface="+mj-ea"/>
              <a:cs typeface="+mj-cs"/>
              <a:sym typeface="Century Gothic" panose="020B0502020202020204" pitchFamily="34" charset="0"/>
            </a:endParaRPr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Eclipse </a:t>
            </a:r>
            <a:r>
              <a:rPr lang="de-DE" dirty="0" err="1"/>
              <a:t>iceoryx</a:t>
            </a:r>
            <a:r>
              <a:rPr lang="de-DE" dirty="0"/>
              <a:t> – </a:t>
            </a:r>
            <a:r>
              <a:rPr lang="de-DE" dirty="0" err="1"/>
              <a:t>Shared</a:t>
            </a:r>
            <a:r>
              <a:rPr lang="de-DE" dirty="0"/>
              <a:t> Memory</a:t>
            </a:r>
          </a:p>
        </p:txBody>
      </p:sp>
      <p:pic>
        <p:nvPicPr>
          <p:cNvPr id="13" name="Grafik 12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2675" y="54090"/>
            <a:ext cx="1201800" cy="481249"/>
          </a:xfrm>
          <a:prstGeom prst="rect">
            <a:avLst/>
          </a:prstGeom>
        </p:spPr>
      </p:pic>
      <p:pic>
        <p:nvPicPr>
          <p:cNvPr id="2" name="Grafik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01520" y="910347"/>
            <a:ext cx="7420581" cy="5518695"/>
          </a:xfrm>
          <a:prstGeom prst="rect">
            <a:avLst/>
          </a:prstGeom>
        </p:spPr>
      </p:pic>
      <p:sp>
        <p:nvSpPr>
          <p:cNvPr id="4" name="Rechteck 3"/>
          <p:cNvSpPr/>
          <p:nvPr/>
        </p:nvSpPr>
        <p:spPr>
          <a:xfrm>
            <a:off x="7783215" y="6243456"/>
            <a:ext cx="4389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200" dirty="0">
                <a:hlinkClick r:id="rId10"/>
              </a:rPr>
              <a:t>https://projects.eclipse.org/projects/technology.iceoryx</a:t>
            </a:r>
            <a:r>
              <a:rPr lang="de-DE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94554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9" name="think-cell Folie" r:id="rId6" imgW="383" imgH="384" progId="TCLayout.ActiveDocument.1">
                  <p:embed/>
                </p:oleObj>
              </mc:Choice>
              <mc:Fallback>
                <p:oleObj name="think-cell Folie" r:id="rId6" imgW="383" imgH="384" progId="TCLayout.ActiveDocument.1">
                  <p:embed/>
                  <p:pic>
                    <p:nvPicPr>
                      <p:cNvPr id="5" name="Objekt 4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hteck 3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800" dirty="0" err="1">
              <a:solidFill>
                <a:schemeClr val="tx1"/>
              </a:solidFill>
              <a:latin typeface="Century Gothic" panose="020B0502020202020204" pitchFamily="34" charset="0"/>
              <a:ea typeface="+mj-ea"/>
              <a:cs typeface="+mj-cs"/>
              <a:sym typeface="Century Gothic" panose="020B0502020202020204" pitchFamily="34" charset="0"/>
            </a:endParaRPr>
          </a:p>
        </p:txBody>
      </p:sp>
      <p:pic>
        <p:nvPicPr>
          <p:cNvPr id="27" name="Grafik 26">
            <a:extLst>
              <a:ext uri="{FF2B5EF4-FFF2-40B4-BE49-F238E27FC236}">
                <a16:creationId xmlns:a16="http://schemas.microsoft.com/office/drawing/2014/main" id="{E272FEBE-1232-49EE-BFFA-5797907E6F2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1348" y="1795274"/>
            <a:ext cx="4053399" cy="3931139"/>
          </a:xfrm>
          <a:prstGeom prst="rect">
            <a:avLst/>
          </a:prstGeom>
        </p:spPr>
      </p:pic>
      <p:pic>
        <p:nvPicPr>
          <p:cNvPr id="26" name="Grafik 25" descr="Ein Bild, das Text enthält.&#10;&#10;Automatisch generierte Beschreibung">
            <a:extLst>
              <a:ext uri="{FF2B5EF4-FFF2-40B4-BE49-F238E27FC236}">
                <a16:creationId xmlns:a16="http://schemas.microsoft.com/office/drawing/2014/main" id="{1109F3BB-5268-47D4-BB92-4B1B0CA4AC3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34963" y="1552820"/>
            <a:ext cx="1795028" cy="83336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Source has arrived in automotive</a:t>
            </a:r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21072" y="2152160"/>
            <a:ext cx="3764951" cy="2260661"/>
          </a:xfrm>
          <a:prstGeom prst="rect">
            <a:avLst/>
          </a:prstGeom>
        </p:spPr>
      </p:pic>
      <p:pic>
        <p:nvPicPr>
          <p:cNvPr id="9" name="Picture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434276" y="882100"/>
            <a:ext cx="4604746" cy="3483801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117831" y="2981588"/>
            <a:ext cx="6279092" cy="2337598"/>
          </a:xfrm>
          <a:prstGeom prst="rect">
            <a:avLst/>
          </a:prstGeom>
        </p:spPr>
      </p:pic>
      <p:pic>
        <p:nvPicPr>
          <p:cNvPr id="12" name="Picture 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61917" y="3080506"/>
            <a:ext cx="3749488" cy="3015494"/>
          </a:xfrm>
          <a:prstGeom prst="rect">
            <a:avLst/>
          </a:prstGeom>
        </p:spPr>
      </p:pic>
      <p:pic>
        <p:nvPicPr>
          <p:cNvPr id="13" name="Picture 1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972053" y="1891117"/>
            <a:ext cx="2507195" cy="879834"/>
          </a:xfrm>
          <a:prstGeom prst="rect">
            <a:avLst/>
          </a:prstGeom>
        </p:spPr>
      </p:pic>
      <p:pic>
        <p:nvPicPr>
          <p:cNvPr id="14" name="Picture 1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930737" y="4468392"/>
            <a:ext cx="4653279" cy="597804"/>
          </a:xfrm>
          <a:prstGeom prst="rect">
            <a:avLst/>
          </a:prstGeom>
        </p:spPr>
      </p:pic>
      <p:pic>
        <p:nvPicPr>
          <p:cNvPr id="15" name="Picture 10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885575" y="3881992"/>
            <a:ext cx="3575223" cy="2568481"/>
          </a:xfrm>
          <a:prstGeom prst="rect">
            <a:avLst/>
          </a:prstGeom>
        </p:spPr>
      </p:pic>
      <p:pic>
        <p:nvPicPr>
          <p:cNvPr id="16" name="Picture 19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267789" y="3356313"/>
            <a:ext cx="1572769" cy="1572769"/>
          </a:xfrm>
          <a:prstGeom prst="rect">
            <a:avLst/>
          </a:prstGeom>
        </p:spPr>
      </p:pic>
      <p:pic>
        <p:nvPicPr>
          <p:cNvPr id="17" name="Picture 20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890662" y="5055730"/>
            <a:ext cx="4906733" cy="1279120"/>
          </a:xfrm>
          <a:prstGeom prst="rect">
            <a:avLst/>
          </a:prstGeom>
        </p:spPr>
      </p:pic>
      <p:pic>
        <p:nvPicPr>
          <p:cNvPr id="18" name="Picture 21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003103" y="2394031"/>
            <a:ext cx="6281391" cy="1101748"/>
          </a:xfrm>
          <a:prstGeom prst="rect">
            <a:avLst/>
          </a:prstGeom>
        </p:spPr>
      </p:pic>
      <p:pic>
        <p:nvPicPr>
          <p:cNvPr id="19" name="Grafik 18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307158" y="1577364"/>
            <a:ext cx="5412388" cy="2992059"/>
          </a:xfrm>
          <a:prstGeom prst="rect">
            <a:avLst/>
          </a:prstGeom>
        </p:spPr>
      </p:pic>
      <p:pic>
        <p:nvPicPr>
          <p:cNvPr id="20" name="Grafik 19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939109" y="1011578"/>
            <a:ext cx="5819852" cy="4307607"/>
          </a:xfrm>
          <a:prstGeom prst="rect">
            <a:avLst/>
          </a:prstGeom>
        </p:spPr>
      </p:pic>
      <p:pic>
        <p:nvPicPr>
          <p:cNvPr id="21" name="Grafik 20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631777" y="1724469"/>
            <a:ext cx="4786838" cy="3830887"/>
          </a:xfrm>
          <a:prstGeom prst="rect">
            <a:avLst/>
          </a:prstGeom>
        </p:spPr>
      </p:pic>
      <p:grpSp>
        <p:nvGrpSpPr>
          <p:cNvPr id="22" name="Gruppieren 21"/>
          <p:cNvGrpSpPr/>
          <p:nvPr/>
        </p:nvGrpSpPr>
        <p:grpSpPr>
          <a:xfrm>
            <a:off x="3378934" y="985448"/>
            <a:ext cx="7617397" cy="4080748"/>
            <a:chOff x="3378934" y="985448"/>
            <a:chExt cx="7617397" cy="4080748"/>
          </a:xfrm>
        </p:grpSpPr>
        <p:pic>
          <p:nvPicPr>
            <p:cNvPr id="3" name="Grafik 2"/>
            <p:cNvPicPr>
              <a:picLocks noChangeAspect="1"/>
            </p:cNvPicPr>
            <p:nvPr/>
          </p:nvPicPr>
          <p:blipFill>
            <a:blip r:embed="rId23"/>
            <a:stretch>
              <a:fillRect/>
            </a:stretch>
          </p:blipFill>
          <p:spPr>
            <a:xfrm>
              <a:off x="3378934" y="985448"/>
              <a:ext cx="7617397" cy="4080748"/>
            </a:xfrm>
            <a:prstGeom prst="rect">
              <a:avLst/>
            </a:prstGeom>
          </p:spPr>
        </p:pic>
        <p:sp>
          <p:nvSpPr>
            <p:cNvPr id="6" name="Textfeld 5"/>
            <p:cNvSpPr txBox="1"/>
            <p:nvPr/>
          </p:nvSpPr>
          <p:spPr>
            <a:xfrm>
              <a:off x="7646319" y="2137549"/>
              <a:ext cx="3312938" cy="10772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b="1" dirty="0"/>
                <a:t>FEP – Functional Engineering Platform</a:t>
              </a:r>
            </a:p>
            <a:p>
              <a:r>
                <a:rPr lang="en-US" sz="1400" dirty="0"/>
                <a:t>launched to face the upcoming complexity in function development, considering all relevant aspects in simulation (</a:t>
              </a:r>
              <a:r>
                <a:rPr lang="en-US" sz="1400" dirty="0" err="1"/>
                <a:t>MiL</a:t>
              </a:r>
              <a:r>
                <a:rPr lang="en-US" sz="1400" dirty="0"/>
                <a:t>, </a:t>
              </a:r>
              <a:r>
                <a:rPr lang="en-US" sz="1400" dirty="0" err="1"/>
                <a:t>Sil</a:t>
              </a:r>
              <a:r>
                <a:rPr lang="en-US" sz="1400" dirty="0"/>
                <a:t>, </a:t>
              </a:r>
              <a:r>
                <a:rPr lang="en-US" sz="1400" dirty="0" err="1"/>
                <a:t>HiL</a:t>
              </a:r>
              <a:r>
                <a:rPr lang="en-US" sz="1400" dirty="0"/>
                <a:t>) and testing.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37049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Object 39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1" name="think-cell Folie" r:id="rId6" imgW="360" imgH="360" progId="TCLayout.ActiveDocument.1">
                  <p:embed/>
                </p:oleObj>
              </mc:Choice>
              <mc:Fallback>
                <p:oleObj name="think-cell Folie" r:id="rId6" imgW="360" imgH="360" progId="TCLayout.ActiveDocument.1">
                  <p:embed/>
                  <p:pic>
                    <p:nvPicPr>
                      <p:cNvPr id="40" name="Object 39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Rectangle 40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de-DE" sz="2500" dirty="0" err="1">
              <a:solidFill>
                <a:schemeClr val="tx1"/>
              </a:solidFill>
              <a:latin typeface="Century Gothic" panose="020B0502020202020204" pitchFamily="34" charset="0"/>
              <a:ea typeface="+mj-ea"/>
              <a:cs typeface="+mj-cs"/>
              <a:sym typeface="Century Gothic" panose="020B0502020202020204" pitchFamily="34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1BE2075-ECF9-8B4E-B343-71B60A3CBE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Eclipse Cyclone DDS – </a:t>
            </a:r>
            <a:r>
              <a:rPr lang="de-DE" dirty="0" err="1"/>
              <a:t>platform</a:t>
            </a:r>
            <a:r>
              <a:rPr lang="de-DE" dirty="0"/>
              <a:t> </a:t>
            </a:r>
            <a:r>
              <a:rPr lang="de-DE" dirty="0" err="1"/>
              <a:t>independent</a:t>
            </a:r>
            <a:r>
              <a:rPr lang="de-DE" dirty="0"/>
              <a:t> </a:t>
            </a:r>
            <a:r>
              <a:rPr lang="de-DE" dirty="0" err="1"/>
              <a:t>device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device</a:t>
            </a:r>
            <a:r>
              <a:rPr lang="de-DE" dirty="0"/>
              <a:t> </a:t>
            </a:r>
            <a:r>
              <a:rPr lang="de-DE" dirty="0" err="1"/>
              <a:t>data</a:t>
            </a:r>
            <a:r>
              <a:rPr lang="de-DE" dirty="0"/>
              <a:t> </a:t>
            </a:r>
            <a:r>
              <a:rPr lang="de-DE" dirty="0" err="1"/>
              <a:t>share</a:t>
            </a:r>
            <a:endParaRPr lang="de-DE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CF974027-6292-42C9-9A8F-1143A820F9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68358" y="1285539"/>
            <a:ext cx="8326418" cy="4942461"/>
          </a:xfrm>
          <a:prstGeom prst="roundRect">
            <a:avLst/>
          </a:prstGeom>
          <a:noFill/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/>
              <a:t>Cyclone DDS is a standards-based (OMG DDS Specification) data sharing technology for designed to secure platform neutral interoperability</a:t>
            </a:r>
          </a:p>
          <a:p>
            <a:r>
              <a:rPr lang="en-US" dirty="0"/>
              <a:t>Cyclone DDS, originally IoT focused, is going automotive</a:t>
            </a:r>
          </a:p>
          <a:p>
            <a:r>
              <a:rPr lang="en-US" dirty="0"/>
              <a:t>Cyclone DDS is widely used in diverse product initiatives </a:t>
            </a:r>
          </a:p>
        </p:txBody>
      </p:sp>
      <p:pic>
        <p:nvPicPr>
          <p:cNvPr id="60" name="Grafik 59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2675" y="54090"/>
            <a:ext cx="1201800" cy="481249"/>
          </a:xfrm>
          <a:prstGeom prst="rect">
            <a:avLst/>
          </a:prstGeom>
        </p:spPr>
      </p:pic>
      <p:sp>
        <p:nvSpPr>
          <p:cNvPr id="30" name="Abgerundetes Rechteck 18">
            <a:extLst>
              <a:ext uri="{FF2B5EF4-FFF2-40B4-BE49-F238E27FC236}">
                <a16:creationId xmlns:a16="http://schemas.microsoft.com/office/drawing/2014/main" id="{E0FD9902-9EC2-44DA-AC2E-F0985BB20F46}"/>
              </a:ext>
            </a:extLst>
          </p:cNvPr>
          <p:cNvSpPr/>
          <p:nvPr/>
        </p:nvSpPr>
        <p:spPr>
          <a:xfrm>
            <a:off x="493967" y="3148555"/>
            <a:ext cx="2093100" cy="540366"/>
          </a:xfrm>
          <a:prstGeom prst="roundRect">
            <a:avLst/>
          </a:prstGeom>
          <a:gradFill rotWithShape="1">
            <a:gsLst>
              <a:gs pos="0">
                <a:srgbClr val="08427E">
                  <a:satMod val="103000"/>
                  <a:lumMod val="102000"/>
                  <a:tint val="94000"/>
                </a:srgbClr>
              </a:gs>
              <a:gs pos="50000">
                <a:srgbClr val="08427E">
                  <a:satMod val="110000"/>
                  <a:lumMod val="100000"/>
                  <a:shade val="100000"/>
                </a:srgbClr>
              </a:gs>
              <a:gs pos="100000">
                <a:srgbClr val="08427E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Functional</a:t>
            </a: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 Elements</a:t>
            </a:r>
          </a:p>
        </p:txBody>
      </p:sp>
      <p:sp>
        <p:nvSpPr>
          <p:cNvPr id="31" name="Abgerundetes Rechteck 11">
            <a:extLst>
              <a:ext uri="{FF2B5EF4-FFF2-40B4-BE49-F238E27FC236}">
                <a16:creationId xmlns:a16="http://schemas.microsoft.com/office/drawing/2014/main" id="{F1805536-AC22-4D58-A748-3EDCA08A8BD5}"/>
              </a:ext>
            </a:extLst>
          </p:cNvPr>
          <p:cNvSpPr/>
          <p:nvPr/>
        </p:nvSpPr>
        <p:spPr>
          <a:xfrm>
            <a:off x="493969" y="3778738"/>
            <a:ext cx="2093101" cy="384471"/>
          </a:xfrm>
          <a:prstGeom prst="roundRect">
            <a:avLst/>
          </a:prstGeom>
          <a:gradFill rotWithShape="1">
            <a:gsLst>
              <a:gs pos="0">
                <a:srgbClr val="B2B3B5">
                  <a:satMod val="103000"/>
                  <a:lumMod val="102000"/>
                  <a:tint val="94000"/>
                </a:srgbClr>
              </a:gs>
              <a:gs pos="50000">
                <a:srgbClr val="B2B3B5">
                  <a:satMod val="110000"/>
                  <a:lumMod val="100000"/>
                  <a:shade val="100000"/>
                </a:srgbClr>
              </a:gs>
              <a:gs pos="100000">
                <a:srgbClr val="B2B3B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ROS Middleware</a:t>
            </a:r>
          </a:p>
        </p:txBody>
      </p:sp>
      <p:sp>
        <p:nvSpPr>
          <p:cNvPr id="33" name="Abgerundetes Rechteck 24">
            <a:extLst>
              <a:ext uri="{FF2B5EF4-FFF2-40B4-BE49-F238E27FC236}">
                <a16:creationId xmlns:a16="http://schemas.microsoft.com/office/drawing/2014/main" id="{11F98FD9-9A22-4271-B27E-44B188ED2B00}"/>
              </a:ext>
            </a:extLst>
          </p:cNvPr>
          <p:cNvSpPr/>
          <p:nvPr/>
        </p:nvSpPr>
        <p:spPr>
          <a:xfrm>
            <a:off x="493967" y="2564710"/>
            <a:ext cx="2093100" cy="494028"/>
          </a:xfrm>
          <a:prstGeom prst="roundRect">
            <a:avLst/>
          </a:prstGeom>
          <a:gradFill rotWithShape="1">
            <a:gsLst>
              <a:gs pos="0">
                <a:srgbClr val="0E78C5">
                  <a:satMod val="103000"/>
                  <a:lumMod val="102000"/>
                  <a:tint val="94000"/>
                </a:srgbClr>
              </a:gs>
              <a:gs pos="50000">
                <a:srgbClr val="0E78C5">
                  <a:satMod val="110000"/>
                  <a:lumMod val="100000"/>
                  <a:shade val="100000"/>
                </a:srgbClr>
              </a:gs>
              <a:gs pos="100000">
                <a:srgbClr val="0E78C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Function</a:t>
            </a:r>
          </a:p>
        </p:txBody>
      </p:sp>
      <p:sp>
        <p:nvSpPr>
          <p:cNvPr id="36" name="Abgerundetes Rechteck 11">
            <a:extLst>
              <a:ext uri="{FF2B5EF4-FFF2-40B4-BE49-F238E27FC236}">
                <a16:creationId xmlns:a16="http://schemas.microsoft.com/office/drawing/2014/main" id="{72A19636-9130-41C7-A059-9F079CE77451}"/>
              </a:ext>
            </a:extLst>
          </p:cNvPr>
          <p:cNvSpPr/>
          <p:nvPr/>
        </p:nvSpPr>
        <p:spPr>
          <a:xfrm>
            <a:off x="493969" y="4182867"/>
            <a:ext cx="2093101" cy="384471"/>
          </a:xfrm>
          <a:prstGeom prst="roundRect">
            <a:avLst/>
          </a:prstGeom>
          <a:gradFill rotWithShape="1">
            <a:gsLst>
              <a:gs pos="0">
                <a:srgbClr val="B2B3B5">
                  <a:satMod val="103000"/>
                  <a:lumMod val="102000"/>
                  <a:tint val="94000"/>
                </a:srgbClr>
              </a:gs>
              <a:gs pos="50000">
                <a:srgbClr val="B2B3B5">
                  <a:satMod val="110000"/>
                  <a:lumMod val="100000"/>
                  <a:shade val="100000"/>
                </a:srgbClr>
              </a:gs>
              <a:gs pos="100000">
                <a:srgbClr val="B2B3B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Cyclone DDS Middleware Implementation</a:t>
            </a:r>
          </a:p>
        </p:txBody>
      </p:sp>
      <p:sp>
        <p:nvSpPr>
          <p:cNvPr id="37" name="Abgerundetes Rechteck 18">
            <a:extLst>
              <a:ext uri="{FF2B5EF4-FFF2-40B4-BE49-F238E27FC236}">
                <a16:creationId xmlns:a16="http://schemas.microsoft.com/office/drawing/2014/main" id="{99431A8C-3EBA-480C-A022-2559B6D6C27B}"/>
              </a:ext>
            </a:extLst>
          </p:cNvPr>
          <p:cNvSpPr/>
          <p:nvPr/>
        </p:nvSpPr>
        <p:spPr>
          <a:xfrm>
            <a:off x="493966" y="4653606"/>
            <a:ext cx="2093101" cy="384471"/>
          </a:xfrm>
          <a:prstGeom prst="roundRect">
            <a:avLst/>
          </a:prstGeom>
          <a:solidFill>
            <a:srgbClr val="FFC000"/>
          </a:solidFill>
          <a:ln w="9525" cap="flat" cmpd="sng" algn="ctr">
            <a:solidFill>
              <a:srgbClr val="CC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Bosch Office Sans"/>
                <a:ea typeface="+mn-ea"/>
                <a:cs typeface="+mn-cs"/>
              </a:rPr>
              <a:t>Operation System </a:t>
            </a:r>
            <a:br>
              <a:rPr kumimoji="0" lang="de-DE" sz="1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Bosch Office Sans"/>
                <a:ea typeface="+mn-ea"/>
                <a:cs typeface="+mn-cs"/>
              </a:rPr>
            </a:br>
            <a:r>
              <a:rPr kumimoji="0" lang="de-DE" sz="1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Bosch Office Sans"/>
                <a:ea typeface="+mn-ea"/>
                <a:cs typeface="+mn-cs"/>
              </a:rPr>
              <a:t>(e.g. Linux, Windows …)</a:t>
            </a:r>
          </a:p>
        </p:txBody>
      </p:sp>
      <p:cxnSp>
        <p:nvCxnSpPr>
          <p:cNvPr id="13" name="Gerader Verbinder 12">
            <a:extLst>
              <a:ext uri="{FF2B5EF4-FFF2-40B4-BE49-F238E27FC236}">
                <a16:creationId xmlns:a16="http://schemas.microsoft.com/office/drawing/2014/main" id="{BC464701-84DF-4898-A476-5537EFB5548E}"/>
              </a:ext>
            </a:extLst>
          </p:cNvPr>
          <p:cNvCxnSpPr>
            <a:cxnSpLocks/>
          </p:cNvCxnSpPr>
          <p:nvPr/>
        </p:nvCxnSpPr>
        <p:spPr>
          <a:xfrm flipV="1">
            <a:off x="2587067" y="1958417"/>
            <a:ext cx="1081291" cy="222445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Gerader Verbinder 43">
            <a:extLst>
              <a:ext uri="{FF2B5EF4-FFF2-40B4-BE49-F238E27FC236}">
                <a16:creationId xmlns:a16="http://schemas.microsoft.com/office/drawing/2014/main" id="{9BDA95DA-24A5-4D36-9F89-FF7ED8B9E473}"/>
              </a:ext>
            </a:extLst>
          </p:cNvPr>
          <p:cNvCxnSpPr>
            <a:cxnSpLocks/>
          </p:cNvCxnSpPr>
          <p:nvPr/>
        </p:nvCxnSpPr>
        <p:spPr>
          <a:xfrm>
            <a:off x="2587067" y="4567338"/>
            <a:ext cx="1081291" cy="1005123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Grafik 2">
            <a:extLst>
              <a:ext uri="{FF2B5EF4-FFF2-40B4-BE49-F238E27FC236}">
                <a16:creationId xmlns:a16="http://schemas.microsoft.com/office/drawing/2014/main" id="{5D563563-7265-4121-BBD5-913F808B10A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61456" y="3040271"/>
            <a:ext cx="4152186" cy="3169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23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kt 8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9" name="think-cell Folie" r:id="rId6" imgW="347" imgH="348" progId="TCLayout.ActiveDocument.1">
                  <p:embed/>
                </p:oleObj>
              </mc:Choice>
              <mc:Fallback>
                <p:oleObj name="think-cell Folie" r:id="rId6" imgW="347" imgH="348" progId="TCLayout.ActiveDocument.1">
                  <p:embed/>
                  <p:pic>
                    <p:nvPicPr>
                      <p:cNvPr id="9" name="Objekt 8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hteck 11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de-DE" sz="2800" dirty="0" err="1">
              <a:solidFill>
                <a:schemeClr val="tx1"/>
              </a:solidFill>
              <a:latin typeface="Century Gothic" panose="020B0502020202020204" pitchFamily="34" charset="0"/>
              <a:ea typeface="+mj-ea"/>
              <a:cs typeface="+mj-cs"/>
              <a:sym typeface="Century Gothic" panose="020B0502020202020204" pitchFamily="34" charset="0"/>
            </a:endParaRPr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Eclipse Cyclone DDS – Open Source DDS Implementation </a:t>
            </a:r>
          </a:p>
        </p:txBody>
      </p:sp>
      <p:pic>
        <p:nvPicPr>
          <p:cNvPr id="13" name="Grafik 12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2675" y="54090"/>
            <a:ext cx="1201800" cy="481249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0405CC44-4571-4C12-8F33-D3A43CCC308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41829" y="940661"/>
            <a:ext cx="7508342" cy="5441294"/>
          </a:xfrm>
          <a:prstGeom prst="rect">
            <a:avLst/>
          </a:prstGeom>
        </p:spPr>
      </p:pic>
      <p:sp>
        <p:nvSpPr>
          <p:cNvPr id="4" name="Rechteck 3"/>
          <p:cNvSpPr/>
          <p:nvPr/>
        </p:nvSpPr>
        <p:spPr>
          <a:xfrm>
            <a:off x="7783215" y="6243456"/>
            <a:ext cx="405912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200" dirty="0">
                <a:hlinkClick r:id="rId10"/>
              </a:rPr>
              <a:t>https://projects.eclipse.org/projects/iot.cyclonedds</a:t>
            </a:r>
            <a:r>
              <a:rPr lang="de-DE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0854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784" y="1699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3" name="think-cell Folie" r:id="rId22" imgW="360" imgH="360" progId="TCLayout.ActiveDocument.1">
                  <p:embed/>
                </p:oleObj>
              </mc:Choice>
              <mc:Fallback>
                <p:oleObj name="think-cell Folie" r:id="rId22" imgW="360" imgH="360" progId="TCLayout.ActiveDocument.1">
                  <p:embed/>
                  <p:pic>
                    <p:nvPicPr>
                      <p:cNvPr id="6" name="Object 5" hidden="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784" y="1699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 hidden="1"/>
          <p:cNvSpPr/>
          <p:nvPr>
            <p:custDataLst>
              <p:tags r:id="rId3"/>
            </p:custDataLst>
          </p:nvPr>
        </p:nvSpPr>
        <p:spPr>
          <a:xfrm>
            <a:off x="196" y="110"/>
            <a:ext cx="158745" cy="15874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33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800" dirty="0" err="1">
              <a:solidFill>
                <a:prstClr val="black"/>
              </a:solidFill>
              <a:latin typeface="Century Gothic" panose="020B0502020202020204" pitchFamily="34" charset="0"/>
              <a:ea typeface="+mj-ea"/>
              <a:cs typeface="+mj-cs"/>
              <a:sym typeface="Century Gothic" panose="020B0502020202020204" pitchFamily="34" charset="0"/>
            </a:endParaRPr>
          </a:p>
        </p:txBody>
      </p:sp>
      <p:pic>
        <p:nvPicPr>
          <p:cNvPr id="55" name="Grafik 54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9699006" y="3904788"/>
            <a:ext cx="1420921" cy="601159"/>
          </a:xfrm>
          <a:prstGeom prst="rect">
            <a:avLst/>
          </a:prstGeom>
        </p:spPr>
      </p:pic>
      <p:pic>
        <p:nvPicPr>
          <p:cNvPr id="54" name="Grafik 53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1025540" y="4121707"/>
            <a:ext cx="883536" cy="883536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OpenADx community provides a platform which …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36185" y="1005618"/>
            <a:ext cx="11519630" cy="307767"/>
          </a:xfrm>
        </p:spPr>
        <p:txBody>
          <a:bodyPr/>
          <a:lstStyle/>
          <a:p>
            <a:r>
              <a:rPr lang="en-US" dirty="0"/>
              <a:t>… leverages open source to increase efficiency and create standards</a:t>
            </a:r>
          </a:p>
        </p:txBody>
      </p:sp>
      <p:sp>
        <p:nvSpPr>
          <p:cNvPr id="11" name="Rechteck 13"/>
          <p:cNvSpPr/>
          <p:nvPr/>
        </p:nvSpPr>
        <p:spPr>
          <a:xfrm>
            <a:off x="7170787" y="1711043"/>
            <a:ext cx="4687653" cy="45515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33">
              <a:defRPr/>
            </a:pPr>
            <a:endParaRPr lang="en-US" sz="1799" dirty="0" err="1">
              <a:solidFill>
                <a:prstClr val="black"/>
              </a:solidFill>
              <a:latin typeface="Century Gothic" panose="020F0302020204030204"/>
            </a:endParaRPr>
          </a:p>
        </p:txBody>
      </p:sp>
      <p:sp>
        <p:nvSpPr>
          <p:cNvPr id="12" name="Rectangle 11"/>
          <p:cNvSpPr/>
          <p:nvPr>
            <p:custDataLst>
              <p:tags r:id="rId4"/>
            </p:custDataLst>
          </p:nvPr>
        </p:nvSpPr>
        <p:spPr>
          <a:xfrm>
            <a:off x="337481" y="4297592"/>
            <a:ext cx="7379763" cy="2159931"/>
          </a:xfrm>
          <a:prstGeom prst="rect">
            <a:avLst/>
          </a:prstGeom>
          <a:solidFill>
            <a:schemeClr val="accent2"/>
          </a:solidFill>
          <a:effectLst/>
        </p:spPr>
        <p:txBody>
          <a:bodyPr wrap="square" rtlCol="0" anchor="t">
            <a:noAutofit/>
          </a:bodyPr>
          <a:lstStyle/>
          <a:p>
            <a:pPr algn="ctr" defTabSz="1016190">
              <a:lnSpc>
                <a:spcPct val="90000"/>
              </a:lnSpc>
              <a:spcBef>
                <a:spcPts val="80"/>
              </a:spcBef>
              <a:spcAft>
                <a:spcPts val="80"/>
              </a:spcAft>
              <a:defRPr/>
            </a:pPr>
            <a:endParaRPr lang="en-US" sz="1615" dirty="0">
              <a:solidFill>
                <a:prstClr val="black"/>
              </a:solidFill>
              <a:latin typeface="Bosch Office Sans"/>
            </a:endParaRPr>
          </a:p>
        </p:txBody>
      </p:sp>
      <p:grpSp>
        <p:nvGrpSpPr>
          <p:cNvPr id="13" name="Gruppieren 6"/>
          <p:cNvGrpSpPr>
            <a:grpSpLocks noChangeAspect="1"/>
          </p:cNvGrpSpPr>
          <p:nvPr/>
        </p:nvGrpSpPr>
        <p:grpSpPr>
          <a:xfrm>
            <a:off x="4084136" y="1514844"/>
            <a:ext cx="3599885" cy="2279338"/>
            <a:chOff x="7959386" y="1327820"/>
            <a:chExt cx="3240834" cy="2069897"/>
          </a:xfrm>
        </p:grpSpPr>
        <p:pic>
          <p:nvPicPr>
            <p:cNvPr id="14" name="Grafik 46"/>
            <p:cNvPicPr preferRelativeResize="0">
              <a:picLocks noChangeAspect="1"/>
            </p:cNvPicPr>
            <p:nvPr>
              <p:custDataLst>
                <p:tags r:id="rId18"/>
              </p:custDataLst>
            </p:nvPr>
          </p:nvPicPr>
          <p:blipFill rotWithShape="1">
            <a:blip r:embed="rId26"/>
            <a:stretch/>
          </p:blipFill>
          <p:spPr>
            <a:xfrm>
              <a:off x="7959386" y="2143197"/>
              <a:ext cx="3240834" cy="1254520"/>
            </a:xfrm>
            <a:prstGeom prst="rect">
              <a:avLst/>
            </a:prstGeom>
            <a:effectLst/>
          </p:spPr>
        </p:pic>
        <p:sp>
          <p:nvSpPr>
            <p:cNvPr id="15" name="TextBox 14"/>
            <p:cNvSpPr txBox="1"/>
            <p:nvPr>
              <p:custDataLst>
                <p:tags r:id="rId19"/>
              </p:custDataLst>
            </p:nvPr>
          </p:nvSpPr>
          <p:spPr>
            <a:xfrm>
              <a:off x="7959387" y="1327820"/>
              <a:ext cx="3064233" cy="5124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lnSpc>
                  <a:spcPts val="2300"/>
                </a:lnSpc>
                <a:spcBef>
                  <a:spcPts val="400"/>
                </a:spcBef>
                <a:spcAft>
                  <a:spcPts val="200"/>
                </a:spcAft>
                <a:defRPr>
                  <a:solidFill>
                    <a:schemeClr val="accent5"/>
                  </a:solidFill>
                </a:defRPr>
              </a:lvl1pPr>
            </a:lstStyle>
            <a:p>
              <a:pPr defTabSz="1016190">
                <a:lnSpc>
                  <a:spcPts val="2223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778" dirty="0">
                  <a:solidFill>
                    <a:srgbClr val="08427E"/>
                  </a:solidFill>
                  <a:latin typeface="Century Gothic" panose="020F0302020204030204"/>
                </a:rPr>
                <a:t>RB launched OpenADx at BCW 2018 …</a:t>
              </a:r>
            </a:p>
          </p:txBody>
        </p:sp>
      </p:grpSp>
      <p:grpSp>
        <p:nvGrpSpPr>
          <p:cNvPr id="16" name="Gruppieren 7"/>
          <p:cNvGrpSpPr/>
          <p:nvPr/>
        </p:nvGrpSpPr>
        <p:grpSpPr>
          <a:xfrm>
            <a:off x="8503942" y="1514845"/>
            <a:ext cx="3275895" cy="2286769"/>
            <a:chOff x="3969671" y="1472993"/>
            <a:chExt cx="3276000" cy="2286843"/>
          </a:xfrm>
        </p:grpSpPr>
        <p:sp>
          <p:nvSpPr>
            <p:cNvPr id="17" name="TextBox 16"/>
            <p:cNvSpPr txBox="1"/>
            <p:nvPr>
              <p:custDataLst>
                <p:tags r:id="rId16"/>
              </p:custDataLst>
            </p:nvPr>
          </p:nvSpPr>
          <p:spPr>
            <a:xfrm>
              <a:off x="3969672" y="1472993"/>
              <a:ext cx="3057503" cy="5642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lnSpc>
                  <a:spcPts val="2300"/>
                </a:lnSpc>
                <a:spcBef>
                  <a:spcPts val="400"/>
                </a:spcBef>
                <a:spcAft>
                  <a:spcPts val="200"/>
                </a:spcAft>
                <a:defRPr>
                  <a:solidFill>
                    <a:schemeClr val="accent5"/>
                  </a:solidFill>
                </a:defRPr>
              </a:lvl1pPr>
            </a:lstStyle>
            <a:p>
              <a:pPr defTabSz="1016190">
                <a:lnSpc>
                  <a:spcPts val="2223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778" dirty="0">
                  <a:solidFill>
                    <a:srgbClr val="08427E"/>
                  </a:solidFill>
                  <a:latin typeface="Century Gothic" panose="020F0302020204030204"/>
                </a:rPr>
                <a:t>… and established an Eclipse hosted community</a:t>
              </a:r>
            </a:p>
          </p:txBody>
        </p:sp>
        <p:sp>
          <p:nvSpPr>
            <p:cNvPr id="18" name="TextBox 17"/>
            <p:cNvSpPr txBox="1"/>
            <p:nvPr>
              <p:custDataLst>
                <p:tags r:id="rId17"/>
              </p:custDataLst>
            </p:nvPr>
          </p:nvSpPr>
          <p:spPr>
            <a:xfrm>
              <a:off x="3969671" y="2054185"/>
              <a:ext cx="3276000" cy="170565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201613" indent="-201613">
                <a:lnSpc>
                  <a:spcPts val="1200"/>
                </a:lnSpc>
                <a:spcBef>
                  <a:spcPts val="200"/>
                </a:spcBef>
                <a:spcAft>
                  <a:spcPts val="100"/>
                </a:spcAft>
                <a:buFont typeface="Wingdings 3" panose="05040102010807070707" pitchFamily="18" charset="2"/>
                <a:buChar char=""/>
                <a:defRPr sz="900">
                  <a:solidFill>
                    <a:schemeClr val="bg1"/>
                  </a:solidFill>
                </a:defRPr>
              </a:lvl1pPr>
            </a:lstStyle>
            <a:p>
              <a:pPr marL="0" indent="-224056" defTabSz="914333">
                <a:lnSpc>
                  <a:spcPts val="1778"/>
                </a:lnSpc>
                <a:spcBef>
                  <a:spcPts val="222"/>
                </a:spcBef>
                <a:spcAft>
                  <a:spcPts val="111"/>
                </a:spcAft>
                <a:defRPr/>
              </a:pPr>
              <a:r>
                <a:rPr lang="en-US" sz="1400" dirty="0">
                  <a:solidFill>
                    <a:prstClr val="black"/>
                  </a:solidFill>
                  <a:latin typeface="Century Gothic" panose="020F0302020204030204"/>
                </a:rPr>
                <a:t>30 entities</a:t>
              </a:r>
            </a:p>
            <a:p>
              <a:pPr marL="0" indent="-224056" defTabSz="914333">
                <a:lnSpc>
                  <a:spcPts val="1778"/>
                </a:lnSpc>
                <a:spcBef>
                  <a:spcPts val="222"/>
                </a:spcBef>
                <a:spcAft>
                  <a:spcPts val="111"/>
                </a:spcAft>
                <a:defRPr/>
              </a:pPr>
              <a:r>
                <a:rPr lang="en-US" sz="1400" dirty="0">
                  <a:solidFill>
                    <a:prstClr val="black"/>
                  </a:solidFill>
                  <a:latin typeface="Century Gothic" panose="020F0302020204030204"/>
                </a:rPr>
                <a:t>60+ active contributors</a:t>
              </a:r>
            </a:p>
            <a:p>
              <a:pPr marL="0" indent="-224056" defTabSz="914333">
                <a:lnSpc>
                  <a:spcPts val="1778"/>
                </a:lnSpc>
                <a:spcBef>
                  <a:spcPts val="222"/>
                </a:spcBef>
                <a:spcAft>
                  <a:spcPts val="111"/>
                </a:spcAft>
                <a:defRPr/>
              </a:pPr>
              <a:r>
                <a:rPr lang="en-US" sz="1400" dirty="0">
                  <a:solidFill>
                    <a:prstClr val="black"/>
                  </a:solidFill>
                  <a:latin typeface="Century Gothic" panose="020F0302020204030204"/>
                </a:rPr>
                <a:t>Initial projects:</a:t>
              </a:r>
            </a:p>
            <a:p>
              <a:pPr marL="457167" lvl="2" indent="-190536" defTabSz="914333">
                <a:lnSpc>
                  <a:spcPts val="1778"/>
                </a:lnSpc>
                <a:buFont typeface="Symbol" panose="05050102010706020507" pitchFamily="18" charset="2"/>
                <a:buChar char="-"/>
                <a:defRPr/>
              </a:pPr>
              <a:r>
                <a:rPr lang="en-US" sz="1400" dirty="0">
                  <a:solidFill>
                    <a:prstClr val="black"/>
                  </a:solidFill>
                  <a:latin typeface="Century Gothic" panose="020F0302020204030204"/>
                </a:rPr>
                <a:t>Cloe (simulation kit for testing AD software components)</a:t>
              </a:r>
            </a:p>
            <a:p>
              <a:pPr marL="457167" lvl="2" indent="-190536" defTabSz="914333">
                <a:lnSpc>
                  <a:spcPts val="1778"/>
                </a:lnSpc>
                <a:buFont typeface="Symbol" panose="05050102010706020507" pitchFamily="18" charset="2"/>
                <a:buChar char="-"/>
                <a:defRPr/>
              </a:pPr>
              <a:r>
                <a:rPr lang="en-US" sz="1400" dirty="0">
                  <a:solidFill>
                    <a:prstClr val="black"/>
                  </a:solidFill>
                  <a:latin typeface="Century Gothic" panose="020F0302020204030204"/>
                </a:rPr>
                <a:t>Standardized AI labeling</a:t>
              </a:r>
            </a:p>
            <a:p>
              <a:pPr marL="457167" lvl="2" indent="-190536" defTabSz="914333">
                <a:lnSpc>
                  <a:spcPts val="1778"/>
                </a:lnSpc>
                <a:buFont typeface="Symbol" panose="05050102010706020507" pitchFamily="18" charset="2"/>
                <a:buChar char="-"/>
                <a:defRPr/>
              </a:pPr>
              <a:r>
                <a:rPr lang="en-US" sz="1400" dirty="0" err="1">
                  <a:solidFill>
                    <a:prstClr val="black"/>
                  </a:solidFill>
                  <a:latin typeface="Century Gothic" panose="020F0302020204030204"/>
                </a:rPr>
                <a:t>SiL</a:t>
              </a:r>
              <a:r>
                <a:rPr lang="en-US" sz="1400" dirty="0">
                  <a:solidFill>
                    <a:prstClr val="black"/>
                  </a:solidFill>
                  <a:latin typeface="Century Gothic" panose="020F0302020204030204"/>
                </a:rPr>
                <a:t> standardization</a:t>
              </a:r>
            </a:p>
          </p:txBody>
        </p:sp>
      </p:grpSp>
      <p:sp>
        <p:nvSpPr>
          <p:cNvPr id="19" name="TextBox 18"/>
          <p:cNvSpPr txBox="1"/>
          <p:nvPr>
            <p:custDataLst>
              <p:tags r:id="rId5"/>
            </p:custDataLst>
          </p:nvPr>
        </p:nvSpPr>
        <p:spPr>
          <a:xfrm>
            <a:off x="491346" y="4487814"/>
            <a:ext cx="2803617" cy="282129"/>
          </a:xfrm>
          <a:prstGeom prst="rect">
            <a:avLst/>
          </a:prstGeom>
          <a:solidFill>
            <a:schemeClr val="accent2"/>
          </a:solid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201613" indent="-201613">
              <a:lnSpc>
                <a:spcPts val="1200"/>
              </a:lnSpc>
              <a:spcBef>
                <a:spcPts val="200"/>
              </a:spcBef>
              <a:spcAft>
                <a:spcPts val="100"/>
              </a:spcAft>
              <a:buFont typeface="Wingdings 3" panose="05040102010807070707" pitchFamily="18" charset="2"/>
              <a:buChar char=""/>
              <a:defRPr sz="900">
                <a:solidFill>
                  <a:schemeClr val="bg1"/>
                </a:solidFill>
              </a:defRPr>
            </a:lvl1pPr>
          </a:lstStyle>
          <a:p>
            <a:pPr marL="0" indent="0" defTabSz="1016190">
              <a:lnSpc>
                <a:spcPts val="2223"/>
              </a:lnSpc>
              <a:spcBef>
                <a:spcPts val="222"/>
              </a:spcBef>
              <a:spcAft>
                <a:spcPts val="111"/>
              </a:spcAft>
              <a:buNone/>
              <a:defRPr/>
            </a:pPr>
            <a:r>
              <a:rPr lang="en-US" sz="1778" dirty="0">
                <a:solidFill>
                  <a:prstClr val="white"/>
                </a:solidFill>
                <a:latin typeface="Bosch Office Sans" pitchFamily="34" charset="0"/>
              </a:rPr>
              <a:t>Targets</a:t>
            </a:r>
          </a:p>
        </p:txBody>
      </p:sp>
      <p:sp>
        <p:nvSpPr>
          <p:cNvPr id="20" name="TextBox 19"/>
          <p:cNvSpPr txBox="1"/>
          <p:nvPr>
            <p:custDataLst>
              <p:tags r:id="rId6"/>
            </p:custDataLst>
          </p:nvPr>
        </p:nvSpPr>
        <p:spPr>
          <a:xfrm>
            <a:off x="505859" y="4986446"/>
            <a:ext cx="2803617" cy="11028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201613" indent="-201613">
              <a:lnSpc>
                <a:spcPts val="1200"/>
              </a:lnSpc>
              <a:spcBef>
                <a:spcPts val="200"/>
              </a:spcBef>
              <a:spcAft>
                <a:spcPts val="100"/>
              </a:spcAft>
              <a:buFont typeface="Wingdings 3" panose="05040102010807070707" pitchFamily="18" charset="2"/>
              <a:buChar char=""/>
              <a:defRPr sz="900">
                <a:solidFill>
                  <a:schemeClr val="bg1"/>
                </a:solidFill>
              </a:defRPr>
            </a:lvl1pPr>
          </a:lstStyle>
          <a:p>
            <a:pPr marL="224056" indent="-224056" defTabSz="1016190">
              <a:lnSpc>
                <a:spcPts val="1778"/>
              </a:lnSpc>
              <a:spcBef>
                <a:spcPts val="600"/>
              </a:spcBef>
              <a:spcAft>
                <a:spcPts val="111"/>
              </a:spcAft>
              <a:defRPr/>
            </a:pPr>
            <a:r>
              <a:rPr lang="en-US" sz="1334" dirty="0">
                <a:solidFill>
                  <a:prstClr val="white"/>
                </a:solidFill>
                <a:latin typeface="Bosch Office Sans" pitchFamily="34" charset="0"/>
              </a:rPr>
              <a:t>Accelerate time to market</a:t>
            </a:r>
          </a:p>
          <a:p>
            <a:pPr marL="224056" indent="-224056" defTabSz="1016190">
              <a:lnSpc>
                <a:spcPts val="1778"/>
              </a:lnSpc>
              <a:spcBef>
                <a:spcPts val="600"/>
              </a:spcBef>
              <a:spcAft>
                <a:spcPts val="111"/>
              </a:spcAft>
              <a:defRPr/>
            </a:pPr>
            <a:r>
              <a:rPr lang="en-US" sz="1334" dirty="0">
                <a:solidFill>
                  <a:prstClr val="white"/>
                </a:solidFill>
                <a:latin typeface="Bosch Office Sans" pitchFamily="34" charset="0"/>
              </a:rPr>
              <a:t>Share costs</a:t>
            </a:r>
          </a:p>
          <a:p>
            <a:pPr marL="224056" indent="-224056" defTabSz="1016190">
              <a:lnSpc>
                <a:spcPts val="1778"/>
              </a:lnSpc>
              <a:spcBef>
                <a:spcPts val="600"/>
              </a:spcBef>
              <a:spcAft>
                <a:spcPts val="111"/>
              </a:spcAft>
              <a:defRPr/>
            </a:pPr>
            <a:r>
              <a:rPr lang="en-US" sz="1334" dirty="0">
                <a:solidFill>
                  <a:prstClr val="white"/>
                </a:solidFill>
                <a:latin typeface="Bosch Office Sans" pitchFamily="34" charset="0"/>
              </a:rPr>
              <a:t>Free up resources to focus on customers</a:t>
            </a:r>
          </a:p>
        </p:txBody>
      </p:sp>
      <p:sp>
        <p:nvSpPr>
          <p:cNvPr id="21" name="TextBox 20"/>
          <p:cNvSpPr txBox="1"/>
          <p:nvPr>
            <p:custDataLst>
              <p:tags r:id="rId7"/>
            </p:custDataLst>
          </p:nvPr>
        </p:nvSpPr>
        <p:spPr>
          <a:xfrm>
            <a:off x="4292206" y="4487814"/>
            <a:ext cx="2803617" cy="2821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201613" indent="-201613">
              <a:lnSpc>
                <a:spcPts val="1200"/>
              </a:lnSpc>
              <a:spcBef>
                <a:spcPts val="200"/>
              </a:spcBef>
              <a:spcAft>
                <a:spcPts val="100"/>
              </a:spcAft>
              <a:buFont typeface="Wingdings 3" panose="05040102010807070707" pitchFamily="18" charset="2"/>
              <a:buChar char=""/>
              <a:defRPr sz="900">
                <a:solidFill>
                  <a:schemeClr val="bg1"/>
                </a:solidFill>
              </a:defRPr>
            </a:lvl1pPr>
          </a:lstStyle>
          <a:p>
            <a:pPr marL="0" indent="0" defTabSz="1016190">
              <a:lnSpc>
                <a:spcPts val="2223"/>
              </a:lnSpc>
              <a:spcBef>
                <a:spcPts val="222"/>
              </a:spcBef>
              <a:spcAft>
                <a:spcPts val="111"/>
              </a:spcAft>
              <a:buNone/>
              <a:defRPr/>
            </a:pPr>
            <a:r>
              <a:rPr lang="en-US" sz="1778" dirty="0">
                <a:solidFill>
                  <a:prstClr val="white"/>
                </a:solidFill>
                <a:latin typeface="Bosch Office Sans" pitchFamily="34" charset="0"/>
              </a:rPr>
              <a:t>Approach</a:t>
            </a:r>
          </a:p>
        </p:txBody>
      </p:sp>
      <p:sp>
        <p:nvSpPr>
          <p:cNvPr id="22" name="TextBox 21"/>
          <p:cNvSpPr txBox="1"/>
          <p:nvPr>
            <p:custDataLst>
              <p:tags r:id="rId8"/>
            </p:custDataLst>
          </p:nvPr>
        </p:nvSpPr>
        <p:spPr>
          <a:xfrm>
            <a:off x="4306720" y="4986448"/>
            <a:ext cx="2803617" cy="11926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201613" indent="-201613">
              <a:lnSpc>
                <a:spcPts val="1200"/>
              </a:lnSpc>
              <a:spcBef>
                <a:spcPts val="200"/>
              </a:spcBef>
              <a:spcAft>
                <a:spcPts val="100"/>
              </a:spcAft>
              <a:buFont typeface="Wingdings 3" panose="05040102010807070707" pitchFamily="18" charset="2"/>
              <a:buChar char=""/>
              <a:defRPr sz="900">
                <a:solidFill>
                  <a:schemeClr val="bg1"/>
                </a:solidFill>
              </a:defRPr>
            </a:lvl1pPr>
          </a:lstStyle>
          <a:p>
            <a:pPr marL="224056" indent="-224056" defTabSz="1016190">
              <a:lnSpc>
                <a:spcPts val="1778"/>
              </a:lnSpc>
              <a:spcBef>
                <a:spcPts val="600"/>
              </a:spcBef>
              <a:spcAft>
                <a:spcPts val="111"/>
              </a:spcAft>
              <a:defRPr/>
            </a:pPr>
            <a:r>
              <a:rPr lang="en-US" sz="1334" dirty="0">
                <a:solidFill>
                  <a:prstClr val="white"/>
                </a:solidFill>
                <a:latin typeface="Bosch Office Sans" pitchFamily="34" charset="0"/>
              </a:rPr>
              <a:t>Define Industry-wide AD toolchain</a:t>
            </a:r>
          </a:p>
          <a:p>
            <a:pPr marL="224056" indent="-224056" defTabSz="1016190">
              <a:lnSpc>
                <a:spcPts val="1778"/>
              </a:lnSpc>
              <a:spcBef>
                <a:spcPts val="600"/>
              </a:spcBef>
              <a:spcAft>
                <a:spcPts val="111"/>
              </a:spcAft>
              <a:defRPr/>
            </a:pPr>
            <a:r>
              <a:rPr lang="en-US" sz="1334" dirty="0">
                <a:solidFill>
                  <a:prstClr val="white"/>
                </a:solidFill>
                <a:latin typeface="Bosch Office Sans" pitchFamily="34" charset="0"/>
              </a:rPr>
              <a:t>Ensure high interoperability</a:t>
            </a:r>
          </a:p>
          <a:p>
            <a:pPr marL="224056" indent="-224056" defTabSz="1016190">
              <a:lnSpc>
                <a:spcPts val="1778"/>
              </a:lnSpc>
              <a:spcBef>
                <a:spcPts val="600"/>
              </a:spcBef>
              <a:spcAft>
                <a:spcPts val="111"/>
              </a:spcAft>
              <a:defRPr/>
            </a:pPr>
            <a:r>
              <a:rPr lang="en-US" sz="1334" dirty="0">
                <a:solidFill>
                  <a:prstClr val="white"/>
                </a:solidFill>
                <a:latin typeface="Bosch Office Sans" pitchFamily="34" charset="0"/>
              </a:rPr>
              <a:t>Provide easy access </a:t>
            </a:r>
          </a:p>
          <a:p>
            <a:pPr marL="224056" indent="-224056" defTabSz="1016190">
              <a:lnSpc>
                <a:spcPts val="1778"/>
              </a:lnSpc>
              <a:spcBef>
                <a:spcPts val="600"/>
              </a:spcBef>
              <a:spcAft>
                <a:spcPts val="111"/>
              </a:spcAft>
              <a:defRPr/>
            </a:pPr>
            <a:r>
              <a:rPr lang="en-US" sz="1334" dirty="0">
                <a:solidFill>
                  <a:prstClr val="white"/>
                </a:solidFill>
                <a:latin typeface="Bosch Office Sans" pitchFamily="34" charset="0"/>
              </a:rPr>
              <a:t>Establish basis for reference arch.</a:t>
            </a:r>
          </a:p>
        </p:txBody>
      </p:sp>
      <p:cxnSp>
        <p:nvCxnSpPr>
          <p:cNvPr id="23" name="Straight Connector 22"/>
          <p:cNvCxnSpPr/>
          <p:nvPr>
            <p:custDataLst>
              <p:tags r:id="rId9"/>
            </p:custDataLst>
          </p:nvPr>
        </p:nvCxnSpPr>
        <p:spPr>
          <a:xfrm>
            <a:off x="3984628" y="4661312"/>
            <a:ext cx="0" cy="1463369"/>
          </a:xfrm>
          <a:prstGeom prst="line">
            <a:avLst/>
          </a:prstGeom>
          <a:ln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 23"/>
          <p:cNvGrpSpPr/>
          <p:nvPr/>
        </p:nvGrpSpPr>
        <p:grpSpPr>
          <a:xfrm>
            <a:off x="3206910" y="4451733"/>
            <a:ext cx="357204" cy="357204"/>
            <a:chOff x="2584847" y="3795083"/>
            <a:chExt cx="321412" cy="321412"/>
          </a:xfrm>
        </p:grpSpPr>
        <p:sp>
          <p:nvSpPr>
            <p:cNvPr id="25" name="Oval 5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2681066" y="3891643"/>
              <a:ext cx="128633" cy="1282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1623" tIns="50811" rIns="101623" bIns="50811" numCol="1" anchor="t" anchorCtr="0" compatLnSpc="1">
              <a:prstTxWarp prst="textNoShape">
                <a:avLst/>
              </a:prstTxWarp>
            </a:bodyPr>
            <a:lstStyle/>
            <a:p>
              <a:pPr defTabSz="1016190">
                <a:defRPr/>
              </a:pPr>
              <a:endParaRPr lang="en-US" sz="2001">
                <a:solidFill>
                  <a:srgbClr val="000000"/>
                </a:solidFill>
                <a:latin typeface="Bosch Office Sans" pitchFamily="34" charset="0"/>
              </a:endParaRPr>
            </a:p>
          </p:txBody>
        </p:sp>
        <p:sp>
          <p:nvSpPr>
            <p:cNvPr id="26" name="Freeform 6"/>
            <p:cNvSpPr>
              <a:spLocks noEditPoints="1"/>
            </p:cNvSpPr>
            <p:nvPr>
              <p:custDataLst>
                <p:tags r:id="rId15"/>
              </p:custDataLst>
            </p:nvPr>
          </p:nvSpPr>
          <p:spPr bwMode="auto">
            <a:xfrm>
              <a:off x="2584847" y="3795083"/>
              <a:ext cx="321412" cy="321412"/>
            </a:xfrm>
            <a:custGeom>
              <a:avLst/>
              <a:gdLst>
                <a:gd name="T0" fmla="*/ 1984 w 1984"/>
                <a:gd name="T1" fmla="*/ 943 h 1985"/>
                <a:gd name="T2" fmla="*/ 1784 w 1984"/>
                <a:gd name="T3" fmla="*/ 943 h 1985"/>
                <a:gd name="T4" fmla="*/ 1041 w 1984"/>
                <a:gd name="T5" fmla="*/ 200 h 1985"/>
                <a:gd name="T6" fmla="*/ 1041 w 1984"/>
                <a:gd name="T7" fmla="*/ 0 h 1985"/>
                <a:gd name="T8" fmla="*/ 942 w 1984"/>
                <a:gd name="T9" fmla="*/ 0 h 1985"/>
                <a:gd name="T10" fmla="*/ 942 w 1984"/>
                <a:gd name="T11" fmla="*/ 200 h 1985"/>
                <a:gd name="T12" fmla="*/ 199 w 1984"/>
                <a:gd name="T13" fmla="*/ 943 h 1985"/>
                <a:gd name="T14" fmla="*/ 0 w 1984"/>
                <a:gd name="T15" fmla="*/ 943 h 1985"/>
                <a:gd name="T16" fmla="*/ 0 w 1984"/>
                <a:gd name="T17" fmla="*/ 1042 h 1985"/>
                <a:gd name="T18" fmla="*/ 199 w 1984"/>
                <a:gd name="T19" fmla="*/ 1042 h 1985"/>
                <a:gd name="T20" fmla="*/ 942 w 1984"/>
                <a:gd name="T21" fmla="*/ 1785 h 1985"/>
                <a:gd name="T22" fmla="*/ 942 w 1984"/>
                <a:gd name="T23" fmla="*/ 1985 h 1985"/>
                <a:gd name="T24" fmla="*/ 1041 w 1984"/>
                <a:gd name="T25" fmla="*/ 1985 h 1985"/>
                <a:gd name="T26" fmla="*/ 1041 w 1984"/>
                <a:gd name="T27" fmla="*/ 1785 h 1985"/>
                <a:gd name="T28" fmla="*/ 1784 w 1984"/>
                <a:gd name="T29" fmla="*/ 1042 h 1985"/>
                <a:gd name="T30" fmla="*/ 1984 w 1984"/>
                <a:gd name="T31" fmla="*/ 1042 h 1985"/>
                <a:gd name="T32" fmla="*/ 1984 w 1984"/>
                <a:gd name="T33" fmla="*/ 943 h 1985"/>
                <a:gd name="T34" fmla="*/ 992 w 1984"/>
                <a:gd name="T35" fmla="*/ 1687 h 1985"/>
                <a:gd name="T36" fmla="*/ 297 w 1984"/>
                <a:gd name="T37" fmla="*/ 992 h 1985"/>
                <a:gd name="T38" fmla="*/ 992 w 1984"/>
                <a:gd name="T39" fmla="*/ 298 h 1985"/>
                <a:gd name="T40" fmla="*/ 1686 w 1984"/>
                <a:gd name="T41" fmla="*/ 992 h 1985"/>
                <a:gd name="T42" fmla="*/ 992 w 1984"/>
                <a:gd name="T43" fmla="*/ 1687 h 1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84" h="1985">
                  <a:moveTo>
                    <a:pt x="1984" y="943"/>
                  </a:moveTo>
                  <a:cubicBezTo>
                    <a:pt x="1784" y="943"/>
                    <a:pt x="1784" y="943"/>
                    <a:pt x="1784" y="943"/>
                  </a:cubicBezTo>
                  <a:cubicBezTo>
                    <a:pt x="1759" y="545"/>
                    <a:pt x="1439" y="225"/>
                    <a:pt x="1041" y="200"/>
                  </a:cubicBezTo>
                  <a:cubicBezTo>
                    <a:pt x="1041" y="0"/>
                    <a:pt x="1041" y="0"/>
                    <a:pt x="1041" y="0"/>
                  </a:cubicBezTo>
                  <a:cubicBezTo>
                    <a:pt x="942" y="0"/>
                    <a:pt x="942" y="0"/>
                    <a:pt x="942" y="0"/>
                  </a:cubicBezTo>
                  <a:cubicBezTo>
                    <a:pt x="942" y="200"/>
                    <a:pt x="942" y="200"/>
                    <a:pt x="942" y="200"/>
                  </a:cubicBezTo>
                  <a:cubicBezTo>
                    <a:pt x="544" y="225"/>
                    <a:pt x="224" y="545"/>
                    <a:pt x="199" y="943"/>
                  </a:cubicBezTo>
                  <a:cubicBezTo>
                    <a:pt x="0" y="943"/>
                    <a:pt x="0" y="943"/>
                    <a:pt x="0" y="943"/>
                  </a:cubicBezTo>
                  <a:cubicBezTo>
                    <a:pt x="0" y="1042"/>
                    <a:pt x="0" y="1042"/>
                    <a:pt x="0" y="1042"/>
                  </a:cubicBezTo>
                  <a:cubicBezTo>
                    <a:pt x="199" y="1042"/>
                    <a:pt x="199" y="1042"/>
                    <a:pt x="199" y="1042"/>
                  </a:cubicBezTo>
                  <a:cubicBezTo>
                    <a:pt x="224" y="1440"/>
                    <a:pt x="544" y="1760"/>
                    <a:pt x="942" y="1785"/>
                  </a:cubicBezTo>
                  <a:cubicBezTo>
                    <a:pt x="942" y="1985"/>
                    <a:pt x="942" y="1985"/>
                    <a:pt x="942" y="1985"/>
                  </a:cubicBezTo>
                  <a:cubicBezTo>
                    <a:pt x="1041" y="1985"/>
                    <a:pt x="1041" y="1985"/>
                    <a:pt x="1041" y="1985"/>
                  </a:cubicBezTo>
                  <a:cubicBezTo>
                    <a:pt x="1041" y="1785"/>
                    <a:pt x="1041" y="1785"/>
                    <a:pt x="1041" y="1785"/>
                  </a:cubicBezTo>
                  <a:cubicBezTo>
                    <a:pt x="1439" y="1760"/>
                    <a:pt x="1759" y="1440"/>
                    <a:pt x="1784" y="1042"/>
                  </a:cubicBezTo>
                  <a:cubicBezTo>
                    <a:pt x="1984" y="1042"/>
                    <a:pt x="1984" y="1042"/>
                    <a:pt x="1984" y="1042"/>
                  </a:cubicBezTo>
                  <a:lnTo>
                    <a:pt x="1984" y="943"/>
                  </a:lnTo>
                  <a:close/>
                  <a:moveTo>
                    <a:pt x="992" y="1687"/>
                  </a:moveTo>
                  <a:cubicBezTo>
                    <a:pt x="609" y="1687"/>
                    <a:pt x="297" y="1376"/>
                    <a:pt x="297" y="992"/>
                  </a:cubicBezTo>
                  <a:cubicBezTo>
                    <a:pt x="297" y="609"/>
                    <a:pt x="609" y="298"/>
                    <a:pt x="992" y="298"/>
                  </a:cubicBezTo>
                  <a:cubicBezTo>
                    <a:pt x="1375" y="298"/>
                    <a:pt x="1686" y="609"/>
                    <a:pt x="1686" y="992"/>
                  </a:cubicBezTo>
                  <a:cubicBezTo>
                    <a:pt x="1686" y="1376"/>
                    <a:pt x="1375" y="1687"/>
                    <a:pt x="992" y="16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1623" tIns="50811" rIns="101623" bIns="50811" numCol="1" anchor="t" anchorCtr="0" compatLnSpc="1">
              <a:prstTxWarp prst="textNoShape">
                <a:avLst/>
              </a:prstTxWarp>
            </a:bodyPr>
            <a:lstStyle/>
            <a:p>
              <a:pPr defTabSz="1016190">
                <a:defRPr/>
              </a:pPr>
              <a:endParaRPr lang="en-US" sz="2001">
                <a:solidFill>
                  <a:srgbClr val="000000"/>
                </a:solidFill>
                <a:latin typeface="Bosch Office Sans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6955939" y="4435383"/>
            <a:ext cx="389907" cy="389907"/>
            <a:chOff x="5657850" y="3776663"/>
            <a:chExt cx="350838" cy="350837"/>
          </a:xfrm>
          <a:solidFill>
            <a:schemeClr val="bg1"/>
          </a:solidFill>
        </p:grpSpPr>
        <p:sp>
          <p:nvSpPr>
            <p:cNvPr id="28" name="Freeform 10"/>
            <p:cNvSpPr>
              <a:spLocks noEditPoints="1"/>
            </p:cNvSpPr>
            <p:nvPr>
              <p:custDataLst>
                <p:tags r:id="rId12"/>
              </p:custDataLst>
            </p:nvPr>
          </p:nvSpPr>
          <p:spPr bwMode="auto">
            <a:xfrm>
              <a:off x="5762625" y="3879850"/>
              <a:ext cx="142875" cy="142875"/>
            </a:xfrm>
            <a:custGeom>
              <a:avLst/>
              <a:gdLst>
                <a:gd name="T0" fmla="*/ 32 w 65"/>
                <a:gd name="T1" fmla="*/ 65 h 65"/>
                <a:gd name="T2" fmla="*/ 0 w 65"/>
                <a:gd name="T3" fmla="*/ 33 h 65"/>
                <a:gd name="T4" fmla="*/ 32 w 65"/>
                <a:gd name="T5" fmla="*/ 0 h 65"/>
                <a:gd name="T6" fmla="*/ 65 w 65"/>
                <a:gd name="T7" fmla="*/ 33 h 65"/>
                <a:gd name="T8" fmla="*/ 32 w 65"/>
                <a:gd name="T9" fmla="*/ 65 h 65"/>
                <a:gd name="T10" fmla="*/ 32 w 65"/>
                <a:gd name="T11" fmla="*/ 8 h 65"/>
                <a:gd name="T12" fmla="*/ 8 w 65"/>
                <a:gd name="T13" fmla="*/ 33 h 65"/>
                <a:gd name="T14" fmla="*/ 32 w 65"/>
                <a:gd name="T15" fmla="*/ 57 h 65"/>
                <a:gd name="T16" fmla="*/ 57 w 65"/>
                <a:gd name="T17" fmla="*/ 33 h 65"/>
                <a:gd name="T18" fmla="*/ 32 w 65"/>
                <a:gd name="T19" fmla="*/ 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65">
                  <a:moveTo>
                    <a:pt x="32" y="65"/>
                  </a:moveTo>
                  <a:cubicBezTo>
                    <a:pt x="14" y="65"/>
                    <a:pt x="0" y="51"/>
                    <a:pt x="0" y="33"/>
                  </a:cubicBezTo>
                  <a:cubicBezTo>
                    <a:pt x="0" y="15"/>
                    <a:pt x="14" y="0"/>
                    <a:pt x="32" y="0"/>
                  </a:cubicBezTo>
                  <a:cubicBezTo>
                    <a:pt x="50" y="0"/>
                    <a:pt x="65" y="15"/>
                    <a:pt x="65" y="33"/>
                  </a:cubicBezTo>
                  <a:cubicBezTo>
                    <a:pt x="65" y="51"/>
                    <a:pt x="50" y="65"/>
                    <a:pt x="32" y="65"/>
                  </a:cubicBezTo>
                  <a:close/>
                  <a:moveTo>
                    <a:pt x="32" y="8"/>
                  </a:moveTo>
                  <a:cubicBezTo>
                    <a:pt x="19" y="8"/>
                    <a:pt x="8" y="19"/>
                    <a:pt x="8" y="33"/>
                  </a:cubicBezTo>
                  <a:cubicBezTo>
                    <a:pt x="8" y="46"/>
                    <a:pt x="19" y="57"/>
                    <a:pt x="32" y="57"/>
                  </a:cubicBezTo>
                  <a:cubicBezTo>
                    <a:pt x="46" y="57"/>
                    <a:pt x="57" y="46"/>
                    <a:pt x="57" y="33"/>
                  </a:cubicBezTo>
                  <a:cubicBezTo>
                    <a:pt x="57" y="19"/>
                    <a:pt x="46" y="8"/>
                    <a:pt x="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1623" tIns="50811" rIns="101623" bIns="50811" numCol="1" anchor="t" anchorCtr="0" compatLnSpc="1">
              <a:prstTxWarp prst="textNoShape">
                <a:avLst/>
              </a:prstTxWarp>
            </a:bodyPr>
            <a:lstStyle/>
            <a:p>
              <a:pPr defTabSz="1016190">
                <a:defRPr/>
              </a:pPr>
              <a:endParaRPr lang="en-US" sz="2001">
                <a:solidFill>
                  <a:srgbClr val="000000"/>
                </a:solidFill>
                <a:latin typeface="Bosch Office Sans" pitchFamily="34" charset="0"/>
              </a:endParaRPr>
            </a:p>
          </p:txBody>
        </p:sp>
        <p:sp>
          <p:nvSpPr>
            <p:cNvPr id="29" name="Freeform 11"/>
            <p:cNvSpPr>
              <a:spLocks noEditPoints="1"/>
            </p:cNvSpPr>
            <p:nvPr>
              <p:custDataLst>
                <p:tags r:id="rId13"/>
              </p:custDataLst>
            </p:nvPr>
          </p:nvSpPr>
          <p:spPr bwMode="auto">
            <a:xfrm>
              <a:off x="5657850" y="3776663"/>
              <a:ext cx="350838" cy="350837"/>
            </a:xfrm>
            <a:custGeom>
              <a:avLst/>
              <a:gdLst>
                <a:gd name="T0" fmla="*/ 67 w 160"/>
                <a:gd name="T1" fmla="*/ 159 h 160"/>
                <a:gd name="T2" fmla="*/ 60 w 160"/>
                <a:gd name="T3" fmla="*/ 141 h 160"/>
                <a:gd name="T4" fmla="*/ 35 w 160"/>
                <a:gd name="T5" fmla="*/ 146 h 160"/>
                <a:gd name="T6" fmla="*/ 15 w 160"/>
                <a:gd name="T7" fmla="*/ 127 h 160"/>
                <a:gd name="T8" fmla="*/ 23 w 160"/>
                <a:gd name="T9" fmla="*/ 109 h 160"/>
                <a:gd name="T10" fmla="*/ 2 w 160"/>
                <a:gd name="T11" fmla="*/ 95 h 160"/>
                <a:gd name="T12" fmla="*/ 0 w 160"/>
                <a:gd name="T13" fmla="*/ 80 h 160"/>
                <a:gd name="T14" fmla="*/ 2 w 160"/>
                <a:gd name="T15" fmla="*/ 65 h 160"/>
                <a:gd name="T16" fmla="*/ 23 w 160"/>
                <a:gd name="T17" fmla="*/ 51 h 160"/>
                <a:gd name="T18" fmla="*/ 15 w 160"/>
                <a:gd name="T19" fmla="*/ 33 h 160"/>
                <a:gd name="T20" fmla="*/ 35 w 160"/>
                <a:gd name="T21" fmla="*/ 14 h 160"/>
                <a:gd name="T22" fmla="*/ 60 w 160"/>
                <a:gd name="T23" fmla="*/ 19 h 160"/>
                <a:gd name="T24" fmla="*/ 67 w 160"/>
                <a:gd name="T25" fmla="*/ 1 h 160"/>
                <a:gd name="T26" fmla="*/ 95 w 160"/>
                <a:gd name="T27" fmla="*/ 1 h 160"/>
                <a:gd name="T28" fmla="*/ 109 w 160"/>
                <a:gd name="T29" fmla="*/ 23 h 160"/>
                <a:gd name="T30" fmla="*/ 127 w 160"/>
                <a:gd name="T31" fmla="*/ 15 h 160"/>
                <a:gd name="T32" fmla="*/ 146 w 160"/>
                <a:gd name="T33" fmla="*/ 35 h 160"/>
                <a:gd name="T34" fmla="*/ 141 w 160"/>
                <a:gd name="T35" fmla="*/ 60 h 160"/>
                <a:gd name="T36" fmla="*/ 159 w 160"/>
                <a:gd name="T37" fmla="*/ 67 h 160"/>
                <a:gd name="T38" fmla="*/ 159 w 160"/>
                <a:gd name="T39" fmla="*/ 93 h 160"/>
                <a:gd name="T40" fmla="*/ 141 w 160"/>
                <a:gd name="T41" fmla="*/ 100 h 160"/>
                <a:gd name="T42" fmla="*/ 146 w 160"/>
                <a:gd name="T43" fmla="*/ 125 h 160"/>
                <a:gd name="T44" fmla="*/ 127 w 160"/>
                <a:gd name="T45" fmla="*/ 145 h 160"/>
                <a:gd name="T46" fmla="*/ 109 w 160"/>
                <a:gd name="T47" fmla="*/ 137 h 160"/>
                <a:gd name="T48" fmla="*/ 95 w 160"/>
                <a:gd name="T49" fmla="*/ 158 h 160"/>
                <a:gd name="T50" fmla="*/ 80 w 160"/>
                <a:gd name="T51" fmla="*/ 160 h 160"/>
                <a:gd name="T52" fmla="*/ 89 w 160"/>
                <a:gd name="T53" fmla="*/ 151 h 160"/>
                <a:gd name="T54" fmla="*/ 95 w 160"/>
                <a:gd name="T55" fmla="*/ 134 h 160"/>
                <a:gd name="T56" fmla="*/ 109 w 160"/>
                <a:gd name="T57" fmla="*/ 128 h 160"/>
                <a:gd name="T58" fmla="*/ 137 w 160"/>
                <a:gd name="T59" fmla="*/ 124 h 160"/>
                <a:gd name="T60" fmla="*/ 129 w 160"/>
                <a:gd name="T61" fmla="*/ 107 h 160"/>
                <a:gd name="T62" fmla="*/ 135 w 160"/>
                <a:gd name="T63" fmla="*/ 93 h 160"/>
                <a:gd name="T64" fmla="*/ 152 w 160"/>
                <a:gd name="T65" fmla="*/ 80 h 160"/>
                <a:gd name="T66" fmla="*/ 135 w 160"/>
                <a:gd name="T67" fmla="*/ 67 h 160"/>
                <a:gd name="T68" fmla="*/ 129 w 160"/>
                <a:gd name="T69" fmla="*/ 53 h 160"/>
                <a:gd name="T70" fmla="*/ 137 w 160"/>
                <a:gd name="T71" fmla="*/ 36 h 160"/>
                <a:gd name="T72" fmla="*/ 109 w 160"/>
                <a:gd name="T73" fmla="*/ 32 h 160"/>
                <a:gd name="T74" fmla="*/ 95 w 160"/>
                <a:gd name="T75" fmla="*/ 26 h 160"/>
                <a:gd name="T76" fmla="*/ 89 w 160"/>
                <a:gd name="T77" fmla="*/ 8 h 160"/>
                <a:gd name="T78" fmla="*/ 67 w 160"/>
                <a:gd name="T79" fmla="*/ 25 h 160"/>
                <a:gd name="T80" fmla="*/ 53 w 160"/>
                <a:gd name="T81" fmla="*/ 31 h 160"/>
                <a:gd name="T82" fmla="*/ 36 w 160"/>
                <a:gd name="T83" fmla="*/ 23 h 160"/>
                <a:gd name="T84" fmla="*/ 32 w 160"/>
                <a:gd name="T85" fmla="*/ 51 h 160"/>
                <a:gd name="T86" fmla="*/ 26 w 160"/>
                <a:gd name="T87" fmla="*/ 65 h 160"/>
                <a:gd name="T88" fmla="*/ 9 w 160"/>
                <a:gd name="T89" fmla="*/ 71 h 160"/>
                <a:gd name="T90" fmla="*/ 9 w 160"/>
                <a:gd name="T91" fmla="*/ 89 h 160"/>
                <a:gd name="T92" fmla="*/ 26 w 160"/>
                <a:gd name="T93" fmla="*/ 95 h 160"/>
                <a:gd name="T94" fmla="*/ 32 w 160"/>
                <a:gd name="T95" fmla="*/ 109 h 160"/>
                <a:gd name="T96" fmla="*/ 36 w 160"/>
                <a:gd name="T97" fmla="*/ 137 h 160"/>
                <a:gd name="T98" fmla="*/ 53 w 160"/>
                <a:gd name="T99" fmla="*/ 129 h 160"/>
                <a:gd name="T100" fmla="*/ 67 w 160"/>
                <a:gd name="T101" fmla="*/ 13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0" h="160">
                  <a:moveTo>
                    <a:pt x="80" y="160"/>
                  </a:moveTo>
                  <a:cubicBezTo>
                    <a:pt x="76" y="160"/>
                    <a:pt x="72" y="160"/>
                    <a:pt x="67" y="159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57" y="140"/>
                    <a:pt x="54" y="139"/>
                    <a:pt x="51" y="137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33" y="145"/>
                    <a:pt x="33" y="145"/>
                    <a:pt x="33" y="145"/>
                  </a:cubicBezTo>
                  <a:cubicBezTo>
                    <a:pt x="26" y="140"/>
                    <a:pt x="20" y="134"/>
                    <a:pt x="15" y="127"/>
                  </a:cubicBezTo>
                  <a:cubicBezTo>
                    <a:pt x="14" y="125"/>
                    <a:pt x="14" y="125"/>
                    <a:pt x="14" y="125"/>
                  </a:cubicBezTo>
                  <a:cubicBezTo>
                    <a:pt x="23" y="109"/>
                    <a:pt x="23" y="109"/>
                    <a:pt x="23" y="109"/>
                  </a:cubicBezTo>
                  <a:cubicBezTo>
                    <a:pt x="22" y="106"/>
                    <a:pt x="20" y="103"/>
                    <a:pt x="19" y="100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88"/>
                    <a:pt x="0" y="84"/>
                    <a:pt x="0" y="80"/>
                  </a:cubicBezTo>
                  <a:cubicBezTo>
                    <a:pt x="0" y="76"/>
                    <a:pt x="1" y="72"/>
                    <a:pt x="1" y="67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20" y="57"/>
                    <a:pt x="22" y="54"/>
                    <a:pt x="23" y="51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20" y="26"/>
                    <a:pt x="26" y="20"/>
                    <a:pt x="33" y="15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4" y="21"/>
                    <a:pt x="57" y="20"/>
                    <a:pt x="60" y="19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76" y="0"/>
                    <a:pt x="84" y="0"/>
                    <a:pt x="93" y="1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3" y="20"/>
                    <a:pt x="106" y="21"/>
                    <a:pt x="109" y="23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34" y="20"/>
                    <a:pt x="140" y="26"/>
                    <a:pt x="145" y="33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37" y="51"/>
                    <a:pt x="137" y="51"/>
                    <a:pt x="137" y="51"/>
                  </a:cubicBezTo>
                  <a:cubicBezTo>
                    <a:pt x="139" y="54"/>
                    <a:pt x="140" y="57"/>
                    <a:pt x="141" y="60"/>
                  </a:cubicBezTo>
                  <a:cubicBezTo>
                    <a:pt x="159" y="65"/>
                    <a:pt x="159" y="65"/>
                    <a:pt x="159" y="65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60" y="72"/>
                    <a:pt x="160" y="76"/>
                    <a:pt x="160" y="80"/>
                  </a:cubicBezTo>
                  <a:cubicBezTo>
                    <a:pt x="160" y="84"/>
                    <a:pt x="160" y="88"/>
                    <a:pt x="159" y="93"/>
                  </a:cubicBezTo>
                  <a:cubicBezTo>
                    <a:pt x="159" y="95"/>
                    <a:pt x="159" y="95"/>
                    <a:pt x="159" y="95"/>
                  </a:cubicBezTo>
                  <a:cubicBezTo>
                    <a:pt x="141" y="100"/>
                    <a:pt x="141" y="100"/>
                    <a:pt x="141" y="100"/>
                  </a:cubicBezTo>
                  <a:cubicBezTo>
                    <a:pt x="140" y="103"/>
                    <a:pt x="139" y="106"/>
                    <a:pt x="137" y="109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45" y="127"/>
                    <a:pt x="145" y="127"/>
                    <a:pt x="145" y="127"/>
                  </a:cubicBezTo>
                  <a:cubicBezTo>
                    <a:pt x="140" y="134"/>
                    <a:pt x="134" y="140"/>
                    <a:pt x="127" y="145"/>
                  </a:cubicBezTo>
                  <a:cubicBezTo>
                    <a:pt x="125" y="146"/>
                    <a:pt x="125" y="146"/>
                    <a:pt x="125" y="146"/>
                  </a:cubicBezTo>
                  <a:cubicBezTo>
                    <a:pt x="109" y="137"/>
                    <a:pt x="109" y="137"/>
                    <a:pt x="109" y="137"/>
                  </a:cubicBezTo>
                  <a:cubicBezTo>
                    <a:pt x="106" y="138"/>
                    <a:pt x="103" y="140"/>
                    <a:pt x="100" y="141"/>
                  </a:cubicBezTo>
                  <a:cubicBezTo>
                    <a:pt x="95" y="158"/>
                    <a:pt x="95" y="158"/>
                    <a:pt x="95" y="158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88" y="160"/>
                    <a:pt x="84" y="160"/>
                    <a:pt x="80" y="160"/>
                  </a:cubicBezTo>
                  <a:close/>
                  <a:moveTo>
                    <a:pt x="71" y="151"/>
                  </a:moveTo>
                  <a:cubicBezTo>
                    <a:pt x="77" y="152"/>
                    <a:pt x="83" y="152"/>
                    <a:pt x="89" y="151"/>
                  </a:cubicBezTo>
                  <a:cubicBezTo>
                    <a:pt x="93" y="134"/>
                    <a:pt x="93" y="134"/>
                    <a:pt x="93" y="134"/>
                  </a:cubicBezTo>
                  <a:cubicBezTo>
                    <a:pt x="95" y="134"/>
                    <a:pt x="95" y="134"/>
                    <a:pt x="95" y="134"/>
                  </a:cubicBezTo>
                  <a:cubicBezTo>
                    <a:pt x="100" y="133"/>
                    <a:pt x="103" y="131"/>
                    <a:pt x="107" y="129"/>
                  </a:cubicBezTo>
                  <a:cubicBezTo>
                    <a:pt x="109" y="128"/>
                    <a:pt x="109" y="128"/>
                    <a:pt x="109" y="128"/>
                  </a:cubicBezTo>
                  <a:cubicBezTo>
                    <a:pt x="124" y="137"/>
                    <a:pt x="124" y="137"/>
                    <a:pt x="124" y="137"/>
                  </a:cubicBezTo>
                  <a:cubicBezTo>
                    <a:pt x="129" y="133"/>
                    <a:pt x="133" y="129"/>
                    <a:pt x="137" y="124"/>
                  </a:cubicBezTo>
                  <a:cubicBezTo>
                    <a:pt x="128" y="109"/>
                    <a:pt x="128" y="109"/>
                    <a:pt x="128" y="109"/>
                  </a:cubicBezTo>
                  <a:cubicBezTo>
                    <a:pt x="129" y="107"/>
                    <a:pt x="129" y="107"/>
                    <a:pt x="129" y="107"/>
                  </a:cubicBezTo>
                  <a:cubicBezTo>
                    <a:pt x="131" y="103"/>
                    <a:pt x="133" y="99"/>
                    <a:pt x="134" y="95"/>
                  </a:cubicBezTo>
                  <a:cubicBezTo>
                    <a:pt x="135" y="93"/>
                    <a:pt x="135" y="93"/>
                    <a:pt x="135" y="93"/>
                  </a:cubicBezTo>
                  <a:cubicBezTo>
                    <a:pt x="152" y="89"/>
                    <a:pt x="152" y="89"/>
                    <a:pt x="152" y="89"/>
                  </a:cubicBezTo>
                  <a:cubicBezTo>
                    <a:pt x="152" y="86"/>
                    <a:pt x="152" y="83"/>
                    <a:pt x="152" y="80"/>
                  </a:cubicBezTo>
                  <a:cubicBezTo>
                    <a:pt x="152" y="77"/>
                    <a:pt x="152" y="74"/>
                    <a:pt x="152" y="71"/>
                  </a:cubicBezTo>
                  <a:cubicBezTo>
                    <a:pt x="135" y="67"/>
                    <a:pt x="135" y="67"/>
                    <a:pt x="135" y="67"/>
                  </a:cubicBezTo>
                  <a:cubicBezTo>
                    <a:pt x="134" y="65"/>
                    <a:pt x="134" y="65"/>
                    <a:pt x="134" y="65"/>
                  </a:cubicBezTo>
                  <a:cubicBezTo>
                    <a:pt x="133" y="60"/>
                    <a:pt x="131" y="57"/>
                    <a:pt x="129" y="53"/>
                  </a:cubicBezTo>
                  <a:cubicBezTo>
                    <a:pt x="128" y="51"/>
                    <a:pt x="128" y="51"/>
                    <a:pt x="128" y="51"/>
                  </a:cubicBezTo>
                  <a:cubicBezTo>
                    <a:pt x="137" y="36"/>
                    <a:pt x="137" y="36"/>
                    <a:pt x="137" y="36"/>
                  </a:cubicBezTo>
                  <a:cubicBezTo>
                    <a:pt x="133" y="31"/>
                    <a:pt x="129" y="27"/>
                    <a:pt x="124" y="2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3" y="29"/>
                    <a:pt x="100" y="27"/>
                    <a:pt x="95" y="26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3" y="8"/>
                    <a:pt x="77" y="8"/>
                    <a:pt x="71" y="8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1" y="27"/>
                    <a:pt x="57" y="29"/>
                    <a:pt x="53" y="31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1" y="27"/>
                    <a:pt x="27" y="31"/>
                    <a:pt x="23" y="36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29" y="57"/>
                    <a:pt x="27" y="60"/>
                    <a:pt x="26" y="65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8" y="74"/>
                    <a:pt x="8" y="77"/>
                    <a:pt x="8" y="80"/>
                  </a:cubicBezTo>
                  <a:cubicBezTo>
                    <a:pt x="8" y="83"/>
                    <a:pt x="8" y="86"/>
                    <a:pt x="9" y="89"/>
                  </a:cubicBezTo>
                  <a:cubicBezTo>
                    <a:pt x="26" y="93"/>
                    <a:pt x="26" y="93"/>
                    <a:pt x="26" y="93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7" y="99"/>
                    <a:pt x="29" y="103"/>
                    <a:pt x="31" y="107"/>
                  </a:cubicBezTo>
                  <a:cubicBezTo>
                    <a:pt x="32" y="109"/>
                    <a:pt x="32" y="109"/>
                    <a:pt x="32" y="109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7" y="129"/>
                    <a:pt x="31" y="133"/>
                    <a:pt x="36" y="137"/>
                  </a:cubicBezTo>
                  <a:cubicBezTo>
                    <a:pt x="51" y="128"/>
                    <a:pt x="51" y="128"/>
                    <a:pt x="51" y="128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7" y="131"/>
                    <a:pt x="61" y="133"/>
                    <a:pt x="65" y="134"/>
                  </a:cubicBezTo>
                  <a:cubicBezTo>
                    <a:pt x="67" y="134"/>
                    <a:pt x="67" y="134"/>
                    <a:pt x="67" y="134"/>
                  </a:cubicBezTo>
                  <a:lnTo>
                    <a:pt x="71" y="1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1623" tIns="50811" rIns="101623" bIns="50811" numCol="1" anchor="t" anchorCtr="0" compatLnSpc="1">
              <a:prstTxWarp prst="textNoShape">
                <a:avLst/>
              </a:prstTxWarp>
            </a:bodyPr>
            <a:lstStyle/>
            <a:p>
              <a:pPr defTabSz="1016190">
                <a:defRPr/>
              </a:pPr>
              <a:endParaRPr lang="en-US" sz="2001">
                <a:solidFill>
                  <a:srgbClr val="000000"/>
                </a:solidFill>
                <a:latin typeface="Bosch Office Sans" pitchFamily="34" charset="0"/>
              </a:endParaRPr>
            </a:p>
          </p:txBody>
        </p:sp>
      </p:grpSp>
      <p:cxnSp>
        <p:nvCxnSpPr>
          <p:cNvPr id="30" name="Straight Connector 29"/>
          <p:cNvCxnSpPr/>
          <p:nvPr>
            <p:custDataLst>
              <p:tags r:id="rId10"/>
            </p:custDataLst>
          </p:nvPr>
        </p:nvCxnSpPr>
        <p:spPr>
          <a:xfrm>
            <a:off x="288323" y="4182569"/>
            <a:ext cx="6605487" cy="0"/>
          </a:xfrm>
          <a:prstGeom prst="line">
            <a:avLst/>
          </a:prstGeom>
          <a:ln>
            <a:solidFill>
              <a:srgbClr val="D7D7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29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05806" y="4091901"/>
            <a:ext cx="1139531" cy="576952"/>
          </a:xfrm>
          <a:prstGeom prst="rect">
            <a:avLst/>
          </a:prstGeom>
          <a:ln>
            <a:noFill/>
          </a:ln>
        </p:spPr>
      </p:pic>
      <p:sp>
        <p:nvSpPr>
          <p:cNvPr id="47" name="Rechteck 2"/>
          <p:cNvSpPr/>
          <p:nvPr/>
        </p:nvSpPr>
        <p:spPr>
          <a:xfrm>
            <a:off x="254893" y="1455853"/>
            <a:ext cx="3729736" cy="2744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016190">
              <a:lnSpc>
                <a:spcPts val="2223"/>
              </a:lnSpc>
              <a:defRPr/>
            </a:pPr>
            <a:r>
              <a:rPr lang="en-US" sz="1778" dirty="0">
                <a:solidFill>
                  <a:srgbClr val="08427E"/>
                </a:solidFill>
                <a:latin typeface="Century Gothic" panose="020B0502020202020204" pitchFamily="34" charset="0"/>
              </a:rPr>
              <a:t>Reason Why</a:t>
            </a:r>
          </a:p>
          <a:p>
            <a:pPr defTabSz="914333">
              <a:defRPr/>
            </a:pPr>
            <a:r>
              <a:rPr lang="en-US" sz="1400" dirty="0">
                <a:solidFill>
                  <a:prstClr val="black"/>
                </a:solidFill>
                <a:latin typeface="Century Gothic" panose="020F0302020204030204"/>
              </a:rPr>
              <a:t>AD requires a multifaceted process incorporating a variety of software tools</a:t>
            </a:r>
          </a:p>
          <a:p>
            <a:pPr defTabSz="914333">
              <a:defRPr/>
            </a:pPr>
            <a:endParaRPr lang="en-US" sz="1400" dirty="0">
              <a:solidFill>
                <a:prstClr val="black"/>
              </a:solidFill>
              <a:latin typeface="Century Gothic" panose="020F0302020204030204"/>
            </a:endParaRPr>
          </a:p>
          <a:p>
            <a:pPr defTabSz="914333">
              <a:defRPr/>
            </a:pPr>
            <a:r>
              <a:rPr lang="en-US" sz="1400" dirty="0">
                <a:solidFill>
                  <a:prstClr val="black"/>
                </a:solidFill>
                <a:latin typeface="Century Gothic" panose="020F0302020204030204"/>
              </a:rPr>
              <a:t>But none of these tools were ever designed to work together</a:t>
            </a:r>
          </a:p>
          <a:p>
            <a:pPr defTabSz="914333">
              <a:defRPr/>
            </a:pPr>
            <a:endParaRPr lang="en-US" sz="1400" dirty="0">
              <a:solidFill>
                <a:prstClr val="black"/>
              </a:solidFill>
              <a:latin typeface="Century Gothic" panose="020F0302020204030204"/>
            </a:endParaRPr>
          </a:p>
          <a:p>
            <a:pPr defTabSz="914333">
              <a:defRPr/>
            </a:pPr>
            <a:r>
              <a:rPr lang="en-US" sz="1400" dirty="0">
                <a:solidFill>
                  <a:prstClr val="black"/>
                </a:solidFill>
                <a:latin typeface="Century Gothic" panose="020F0302020204030204"/>
              </a:rPr>
              <a:t>This costs the industry time and money</a:t>
            </a:r>
          </a:p>
          <a:p>
            <a:pPr defTabSz="914333">
              <a:defRPr/>
            </a:pPr>
            <a:endParaRPr lang="en-US" sz="1400" dirty="0">
              <a:solidFill>
                <a:prstClr val="black"/>
              </a:solidFill>
              <a:latin typeface="Century Gothic" panose="020F0302020204030204"/>
            </a:endParaRPr>
          </a:p>
          <a:p>
            <a:pPr defTabSz="914333">
              <a:defRPr/>
            </a:pPr>
            <a:r>
              <a:rPr lang="en-US" sz="1400" dirty="0">
                <a:solidFill>
                  <a:prstClr val="black"/>
                </a:solidFill>
                <a:latin typeface="Century Gothic" panose="020F0302020204030204"/>
              </a:rPr>
              <a:t>We are mitigating this problem by creating the leading automated driving ecosystem ➢ </a:t>
            </a:r>
            <a:r>
              <a:rPr lang="en-US" sz="1400" b="1" i="1" dirty="0" err="1">
                <a:solidFill>
                  <a:srgbClr val="008ECF"/>
                </a:solidFill>
                <a:latin typeface="Century Gothic" panose="020F0302020204030204"/>
              </a:rPr>
              <a:t>OpenADx</a:t>
            </a:r>
            <a:endParaRPr lang="en-US" sz="1400" b="1" i="1" dirty="0">
              <a:solidFill>
                <a:srgbClr val="008ECF"/>
              </a:solidFill>
              <a:latin typeface="Century Gothic" panose="020F0302020204030204"/>
            </a:endParaRPr>
          </a:p>
        </p:txBody>
      </p:sp>
      <p:pic>
        <p:nvPicPr>
          <p:cNvPr id="49" name="Grafik 48"/>
          <p:cNvPicPr>
            <a:picLocks noChangeAspect="1"/>
          </p:cNvPicPr>
          <p:nvPr/>
        </p:nvPicPr>
        <p:blipFill>
          <a:blip r:embed="rId2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2675" y="54090"/>
            <a:ext cx="1201800" cy="481249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0226" y="4453569"/>
            <a:ext cx="1143457" cy="415803"/>
          </a:xfrm>
          <a:prstGeom prst="rect">
            <a:avLst/>
          </a:prstGeom>
        </p:spPr>
      </p:pic>
      <p:pic>
        <p:nvPicPr>
          <p:cNvPr id="56" name="Grafik 55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7948318" y="4652686"/>
            <a:ext cx="1236605" cy="618302"/>
          </a:xfrm>
          <a:prstGeom prst="rect">
            <a:avLst/>
          </a:prstGeom>
        </p:spPr>
      </p:pic>
      <p:pic>
        <p:nvPicPr>
          <p:cNvPr id="57" name="Grafik 56"/>
          <p:cNvPicPr>
            <a:picLocks noChangeAspect="1"/>
          </p:cNvPicPr>
          <p:nvPr/>
        </p:nvPicPr>
        <p:blipFill>
          <a:blip r:embed="rId3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2603" y="4873394"/>
            <a:ext cx="1114502" cy="406506"/>
          </a:xfrm>
          <a:prstGeom prst="rect">
            <a:avLst/>
          </a:prstGeom>
        </p:spPr>
      </p:pic>
      <p:pic>
        <p:nvPicPr>
          <p:cNvPr id="59" name="Grafik 58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1494" y="5000558"/>
            <a:ext cx="1005576" cy="402230"/>
          </a:xfrm>
          <a:prstGeom prst="rect">
            <a:avLst/>
          </a:prstGeom>
        </p:spPr>
      </p:pic>
      <p:pic>
        <p:nvPicPr>
          <p:cNvPr id="62" name="Grafik 61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7506" y="5349264"/>
            <a:ext cx="719851" cy="341929"/>
          </a:xfrm>
          <a:prstGeom prst="rect">
            <a:avLst/>
          </a:prstGeom>
        </p:spPr>
      </p:pic>
      <p:pic>
        <p:nvPicPr>
          <p:cNvPr id="64" name="Grafik 63"/>
          <p:cNvPicPr>
            <a:picLocks noChangeAspect="1"/>
          </p:cNvPicPr>
          <p:nvPr/>
        </p:nvPicPr>
        <p:blipFill>
          <a:blip r:embed="rId3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8245" y="5517985"/>
            <a:ext cx="654358" cy="421956"/>
          </a:xfrm>
          <a:prstGeom prst="rect">
            <a:avLst/>
          </a:prstGeom>
        </p:spPr>
      </p:pic>
      <p:pic>
        <p:nvPicPr>
          <p:cNvPr id="66" name="Grafik 65"/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1977" y="5768906"/>
            <a:ext cx="1079334" cy="179890"/>
          </a:xfrm>
          <a:prstGeom prst="rect">
            <a:avLst/>
          </a:prstGeom>
        </p:spPr>
      </p:pic>
      <p:pic>
        <p:nvPicPr>
          <p:cNvPr id="67" name="Grafik 66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3444" y="5831230"/>
            <a:ext cx="766313" cy="478945"/>
          </a:xfrm>
          <a:prstGeom prst="rect">
            <a:avLst/>
          </a:prstGeom>
        </p:spPr>
      </p:pic>
      <p:pic>
        <p:nvPicPr>
          <p:cNvPr id="68" name="Grafik 67"/>
          <p:cNvPicPr>
            <a:picLocks noChangeAspect="1"/>
          </p:cNvPicPr>
          <p:nvPr/>
        </p:nvPicPr>
        <p:blipFill>
          <a:blip r:embed="rId3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7802" y="5936439"/>
            <a:ext cx="1087282" cy="391422"/>
          </a:xfrm>
          <a:prstGeom prst="rect">
            <a:avLst/>
          </a:prstGeom>
        </p:spPr>
      </p:pic>
      <p:pic>
        <p:nvPicPr>
          <p:cNvPr id="69" name="Grafik 68"/>
          <p:cNvPicPr>
            <a:picLocks noChangeAspect="1"/>
          </p:cNvPicPr>
          <p:nvPr/>
        </p:nvPicPr>
        <p:blipFill>
          <a:blip r:embed="rId3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3353" y="6069643"/>
            <a:ext cx="1025028" cy="430512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2BF39658-F0D9-41A4-AE4A-B7864C0762A9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11023746" y="6026419"/>
            <a:ext cx="1049542" cy="486606"/>
          </a:xfrm>
          <a:prstGeom prst="rect">
            <a:avLst/>
          </a:prstGeom>
        </p:spPr>
      </p:pic>
      <p:pic>
        <p:nvPicPr>
          <p:cNvPr id="43" name="Grafik 42">
            <a:extLst>
              <a:ext uri="{FF2B5EF4-FFF2-40B4-BE49-F238E27FC236}">
                <a16:creationId xmlns:a16="http://schemas.microsoft.com/office/drawing/2014/main" id="{9D7E6A72-44F7-483A-931F-77E3598BE80F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8317273" y="5458643"/>
            <a:ext cx="689358" cy="210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356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784" y="1699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7" name="think-cell Folie" r:id="rId11" imgW="360" imgH="360" progId="TCLayout.ActiveDocument.1">
                  <p:embed/>
                </p:oleObj>
              </mc:Choice>
              <mc:Fallback>
                <p:oleObj name="think-cell Folie" r:id="rId11" imgW="360" imgH="360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784" y="1699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000" y="360000"/>
            <a:ext cx="11520000" cy="720000"/>
          </a:xfrm>
        </p:spPr>
        <p:txBody>
          <a:bodyPr>
            <a:normAutofit/>
          </a:bodyPr>
          <a:lstStyle/>
          <a:p>
            <a:r>
              <a:rPr lang="en-US" dirty="0"/>
              <a:t>OpenADx targets reference architecture and …</a:t>
            </a:r>
          </a:p>
        </p:txBody>
      </p:sp>
      <p:pic>
        <p:nvPicPr>
          <p:cNvPr id="5" name="Grafik 17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286929" y="1530982"/>
            <a:ext cx="11682629" cy="3393449"/>
          </a:xfrm>
          <a:prstGeom prst="rect">
            <a:avLst/>
          </a:prstGeom>
        </p:spPr>
      </p:pic>
      <p:sp>
        <p:nvSpPr>
          <p:cNvPr id="6" name="Freihandform: Form 136">
            <a:extLst>
              <a:ext uri="{FF2B5EF4-FFF2-40B4-BE49-F238E27FC236}">
                <a16:creationId xmlns:a16="http://schemas.microsoft.com/office/drawing/2014/main" id="{916E8B95-96E9-4A09-AB64-672D5543E893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106255" y="4997168"/>
            <a:ext cx="9085352" cy="1480333"/>
          </a:xfrm>
          <a:custGeom>
            <a:avLst/>
            <a:gdLst>
              <a:gd name="connsiteX0" fmla="*/ 0 w 9085936"/>
              <a:gd name="connsiteY0" fmla="*/ 0 h 1851660"/>
              <a:gd name="connsiteX1" fmla="*/ 406758 w 9085936"/>
              <a:gd name="connsiteY1" fmla="*/ 0 h 1851660"/>
              <a:gd name="connsiteX2" fmla="*/ 9085936 w 9085936"/>
              <a:gd name="connsiteY2" fmla="*/ 0 h 1851660"/>
              <a:gd name="connsiteX3" fmla="*/ 9085936 w 9085936"/>
              <a:gd name="connsiteY3" fmla="*/ 1851660 h 1851660"/>
              <a:gd name="connsiteX4" fmla="*/ 406758 w 9085936"/>
              <a:gd name="connsiteY4" fmla="*/ 1851660 h 1851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85936" h="1851660">
                <a:moveTo>
                  <a:pt x="0" y="0"/>
                </a:moveTo>
                <a:lnTo>
                  <a:pt x="406758" y="0"/>
                </a:lnTo>
                <a:lnTo>
                  <a:pt x="9085936" y="0"/>
                </a:lnTo>
                <a:lnTo>
                  <a:pt x="9085936" y="1851660"/>
                </a:lnTo>
                <a:lnTo>
                  <a:pt x="406758" y="185166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7958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90472" indent="-190472" defTabSz="914333">
              <a:spcAft>
                <a:spcPts val="600"/>
              </a:spcAft>
              <a:buFont typeface="Arial" panose="020B0604020202020204" pitchFamily="34" charset="0"/>
              <a:buChar char="›"/>
              <a:defRPr/>
            </a:pPr>
            <a:r>
              <a:rPr lang="en-US" sz="1600" dirty="0">
                <a:solidFill>
                  <a:srgbClr val="31393F"/>
                </a:solidFill>
                <a:latin typeface="Century Gothic" panose="020F0302020204030204"/>
              </a:rPr>
              <a:t>Industry-wide accepted definition of the AD toolchain</a:t>
            </a:r>
          </a:p>
          <a:p>
            <a:pPr marL="190472" indent="-190472" defTabSz="914333">
              <a:spcAft>
                <a:spcPts val="600"/>
              </a:spcAft>
              <a:buFont typeface="Arial" panose="020B0604020202020204" pitchFamily="34" charset="0"/>
              <a:buChar char="›"/>
              <a:defRPr/>
            </a:pPr>
            <a:r>
              <a:rPr lang="en-US" sz="1600" dirty="0">
                <a:solidFill>
                  <a:srgbClr val="31393F"/>
                </a:solidFill>
                <a:latin typeface="Century Gothic" panose="020F0302020204030204"/>
              </a:rPr>
              <a:t>Tool interface standardization</a:t>
            </a:r>
          </a:p>
          <a:p>
            <a:pPr marL="190472" indent="-190472" defTabSz="914333">
              <a:spcAft>
                <a:spcPts val="600"/>
              </a:spcAft>
              <a:buFont typeface="Arial" panose="020B0604020202020204" pitchFamily="34" charset="0"/>
              <a:buChar char="›"/>
              <a:defRPr/>
            </a:pPr>
            <a:r>
              <a:rPr lang="en-US" sz="1600" dirty="0">
                <a:solidFill>
                  <a:srgbClr val="31393F"/>
                </a:solidFill>
                <a:latin typeface="Century Gothic" panose="020F0302020204030204"/>
              </a:rPr>
              <a:t>Ensure efficient implementation and interoperability</a:t>
            </a:r>
          </a:p>
          <a:p>
            <a:pPr marL="190472" indent="-190472" defTabSz="914333">
              <a:spcAft>
                <a:spcPts val="600"/>
              </a:spcAft>
              <a:buFont typeface="Arial" panose="020B0604020202020204" pitchFamily="34" charset="0"/>
              <a:buChar char="›"/>
              <a:defRPr/>
            </a:pPr>
            <a:r>
              <a:rPr lang="en-US" sz="1600" dirty="0">
                <a:solidFill>
                  <a:srgbClr val="31393F"/>
                </a:solidFill>
                <a:latin typeface="Century Gothic" panose="020F0302020204030204"/>
              </a:rPr>
              <a:t>Foundation for reference architecture</a:t>
            </a:r>
          </a:p>
        </p:txBody>
      </p:sp>
      <p:sp>
        <p:nvSpPr>
          <p:cNvPr id="7" name="Freihandform: Form 131">
            <a:extLst>
              <a:ext uri="{FF2B5EF4-FFF2-40B4-BE49-F238E27FC236}">
                <a16:creationId xmlns:a16="http://schemas.microsoft.com/office/drawing/2014/main" id="{8AF803A9-0BB1-4C67-A138-4058504A71DE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94" y="4997168"/>
            <a:ext cx="3414159" cy="1480333"/>
          </a:xfrm>
          <a:custGeom>
            <a:avLst/>
            <a:gdLst>
              <a:gd name="connsiteX0" fmla="*/ 3012584 w 3414379"/>
              <a:gd name="connsiteY0" fmla="*/ 0 h 1851660"/>
              <a:gd name="connsiteX1" fmla="*/ 3414379 w 3414379"/>
              <a:gd name="connsiteY1" fmla="*/ 1851660 h 1851660"/>
              <a:gd name="connsiteX2" fmla="*/ 3012584 w 3414379"/>
              <a:gd name="connsiteY2" fmla="*/ 1851660 h 1851660"/>
              <a:gd name="connsiteX3" fmla="*/ 0 w 3414379"/>
              <a:gd name="connsiteY3" fmla="*/ 0 h 1851660"/>
              <a:gd name="connsiteX4" fmla="*/ 3012583 w 3414379"/>
              <a:gd name="connsiteY4" fmla="*/ 0 h 1851660"/>
              <a:gd name="connsiteX5" fmla="*/ 3012583 w 3414379"/>
              <a:gd name="connsiteY5" fmla="*/ 1851660 h 1851660"/>
              <a:gd name="connsiteX6" fmla="*/ 0 w 3414379"/>
              <a:gd name="connsiteY6" fmla="*/ 1851660 h 1851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14379" h="1851660">
                <a:moveTo>
                  <a:pt x="3012584" y="0"/>
                </a:moveTo>
                <a:lnTo>
                  <a:pt x="3414379" y="1851660"/>
                </a:lnTo>
                <a:lnTo>
                  <a:pt x="3012584" y="1851660"/>
                </a:lnTo>
                <a:close/>
                <a:moveTo>
                  <a:pt x="0" y="0"/>
                </a:moveTo>
                <a:lnTo>
                  <a:pt x="3012583" y="0"/>
                </a:lnTo>
                <a:lnTo>
                  <a:pt x="3012583" y="1851660"/>
                </a:lnTo>
                <a:lnTo>
                  <a:pt x="0" y="185166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33">
              <a:defRPr/>
            </a:pPr>
            <a:r>
              <a:rPr lang="de-DE" sz="3600" dirty="0">
                <a:solidFill>
                  <a:srgbClr val="005A82"/>
                </a:solidFill>
                <a:latin typeface="Century Gothic" panose="020F0302020204030204"/>
              </a:rPr>
              <a:t>GOALS</a:t>
            </a:r>
          </a:p>
        </p:txBody>
      </p:sp>
      <p:grpSp>
        <p:nvGrpSpPr>
          <p:cNvPr id="8" name="Gruppieren 8"/>
          <p:cNvGrpSpPr/>
          <p:nvPr/>
        </p:nvGrpSpPr>
        <p:grpSpPr>
          <a:xfrm>
            <a:off x="1708551" y="2517835"/>
            <a:ext cx="2257708" cy="2413230"/>
            <a:chOff x="1536996" y="2006221"/>
            <a:chExt cx="2031480" cy="2171418"/>
          </a:xfrm>
        </p:grpSpPr>
        <p:pic>
          <p:nvPicPr>
            <p:cNvPr id="9" name="Grafik 3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36996" y="3835639"/>
              <a:ext cx="2031480" cy="342000"/>
            </a:xfrm>
            <a:prstGeom prst="rect">
              <a:avLst/>
            </a:prstGeom>
            <a:noFill/>
          </p:spPr>
        </p:pic>
        <p:cxnSp>
          <p:nvCxnSpPr>
            <p:cNvPr id="10" name="Gerader Verbinder 7"/>
            <p:cNvCxnSpPr/>
            <p:nvPr>
              <p:custDataLst>
                <p:tags r:id="rId8"/>
              </p:custDataLst>
            </p:nvPr>
          </p:nvCxnSpPr>
          <p:spPr>
            <a:xfrm flipV="1">
              <a:off x="2565779" y="2006221"/>
              <a:ext cx="0" cy="1842276"/>
            </a:xfrm>
            <a:prstGeom prst="line">
              <a:avLst/>
            </a:prstGeom>
            <a:ln w="1905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Ellipse 9"/>
          <p:cNvSpPr/>
          <p:nvPr>
            <p:custDataLst>
              <p:tags r:id="rId6"/>
            </p:custDataLst>
          </p:nvPr>
        </p:nvSpPr>
        <p:spPr>
          <a:xfrm>
            <a:off x="9335523" y="5062108"/>
            <a:ext cx="2764024" cy="1344489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0" scaled="1"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016190">
              <a:spcAft>
                <a:spcPts val="600"/>
              </a:spcAft>
              <a:defRPr/>
            </a:pPr>
            <a:r>
              <a:rPr lang="en-US" sz="1556" dirty="0">
                <a:solidFill>
                  <a:prstClr val="white"/>
                </a:solidFill>
                <a:latin typeface="Century Gothic" panose="020F0302020204030204"/>
              </a:rPr>
              <a:t>Make a complex tool landscape more accessible for enterprise users</a:t>
            </a:r>
          </a:p>
        </p:txBody>
      </p:sp>
      <p:pic>
        <p:nvPicPr>
          <p:cNvPr id="12" name="Grafik 11"/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2675" y="54090"/>
            <a:ext cx="1201800" cy="481249"/>
          </a:xfrm>
          <a:prstGeom prst="rect">
            <a:avLst/>
          </a:prstGeom>
        </p:spPr>
      </p:pic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75BA70C4-1DC7-4678-918C-7DB0EB9381B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6000" y="1130799"/>
            <a:ext cx="11520000" cy="307777"/>
          </a:xfrm>
        </p:spPr>
        <p:txBody>
          <a:bodyPr/>
          <a:lstStyle/>
          <a:p>
            <a:r>
              <a:rPr lang="en-US" dirty="0"/>
              <a:t> a wide ranging interoperable toolchain for </a:t>
            </a:r>
            <a:r>
              <a:rPr lang="en-US" dirty="0" err="1"/>
              <a:t>PoV</a:t>
            </a:r>
            <a:r>
              <a:rPr lang="en-US" dirty="0"/>
              <a:t>* and commercial applications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BC2AC603-FC69-4F92-8A1B-C4D8D76763B7}"/>
              </a:ext>
            </a:extLst>
          </p:cNvPr>
          <p:cNvSpPr txBox="1"/>
          <p:nvPr/>
        </p:nvSpPr>
        <p:spPr>
          <a:xfrm>
            <a:off x="8873655" y="6647703"/>
            <a:ext cx="2039020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100" dirty="0">
                <a:solidFill>
                  <a:schemeClr val="bg1"/>
                </a:solidFill>
              </a:rPr>
              <a:t>*</a:t>
            </a:r>
            <a:r>
              <a:rPr lang="en-US" sz="1100" dirty="0" err="1">
                <a:solidFill>
                  <a:schemeClr val="bg1"/>
                </a:solidFill>
              </a:rPr>
              <a:t>PoV</a:t>
            </a:r>
            <a:r>
              <a:rPr lang="en-US" sz="1100" dirty="0">
                <a:solidFill>
                  <a:schemeClr val="bg1"/>
                </a:solidFill>
              </a:rPr>
              <a:t> – privately owned </a:t>
            </a:r>
            <a:r>
              <a:rPr lang="en-US" sz="1100" dirty="0" err="1">
                <a:solidFill>
                  <a:schemeClr val="bg1"/>
                </a:solidFill>
              </a:rPr>
              <a:t>veicle</a:t>
            </a:r>
            <a:endParaRPr 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692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kt 6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1" name="think-cell Folie" r:id="rId6" imgW="360" imgH="360" progId="TCLayout.ActiveDocument.1">
                  <p:embed/>
                </p:oleObj>
              </mc:Choice>
              <mc:Fallback>
                <p:oleObj name="think-cell Folie" r:id="rId6" imgW="360" imgH="360" progId="TCLayout.ActiveDocument.1">
                  <p:embed/>
                  <p:pic>
                    <p:nvPicPr>
                      <p:cNvPr id="7" name="Objekt 6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hteck 1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de-DE" sz="2800" dirty="0" err="1">
              <a:solidFill>
                <a:schemeClr val="tx1"/>
              </a:solidFill>
              <a:latin typeface="Century Gothic" panose="020B0502020202020204" pitchFamily="34" charset="0"/>
              <a:ea typeface="+mj-ea"/>
              <a:cs typeface="+mj-cs"/>
              <a:sym typeface="Century Gothic" panose="020B0502020202020204" pitchFamily="34" charset="0"/>
            </a:endParaRP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OpenADx: A </a:t>
            </a:r>
            <a:r>
              <a:rPr lang="de-DE" dirty="0" err="1"/>
              <a:t>business</a:t>
            </a:r>
            <a:r>
              <a:rPr lang="de-DE" dirty="0"/>
              <a:t> </a:t>
            </a:r>
            <a:r>
              <a:rPr lang="de-DE" dirty="0" err="1"/>
              <a:t>enabling</a:t>
            </a:r>
            <a:r>
              <a:rPr lang="de-DE" dirty="0"/>
              <a:t> </a:t>
            </a:r>
            <a:r>
              <a:rPr lang="de-DE" dirty="0" err="1"/>
              <a:t>ecosystem</a:t>
            </a:r>
            <a:r>
              <a:rPr lang="de-DE" dirty="0"/>
              <a:t> …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2AC583E-1E6C-49D6-BA4A-919D6C93574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6000" y="1130799"/>
            <a:ext cx="11520000" cy="307777"/>
          </a:xfrm>
        </p:spPr>
        <p:txBody>
          <a:bodyPr/>
          <a:lstStyle/>
          <a:p>
            <a:r>
              <a:rPr lang="en-US" dirty="0"/>
              <a:t>Use Case: Leverage OpenADx to build your own software development toolchain</a:t>
            </a:r>
          </a:p>
        </p:txBody>
      </p:sp>
      <p:pic>
        <p:nvPicPr>
          <p:cNvPr id="35" name="Grafik 3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2262" y="1678666"/>
            <a:ext cx="11680948" cy="1682642"/>
          </a:xfrm>
          <a:prstGeom prst="rect">
            <a:avLst/>
          </a:prstGeom>
        </p:spPr>
      </p:pic>
      <p:grpSp>
        <p:nvGrpSpPr>
          <p:cNvPr id="38" name="Gruppieren 37"/>
          <p:cNvGrpSpPr/>
          <p:nvPr/>
        </p:nvGrpSpPr>
        <p:grpSpPr>
          <a:xfrm>
            <a:off x="4398811" y="3498254"/>
            <a:ext cx="3394377" cy="2890052"/>
            <a:chOff x="2544984" y="1565423"/>
            <a:chExt cx="3394377" cy="2890052"/>
          </a:xfrm>
        </p:grpSpPr>
        <p:sp>
          <p:nvSpPr>
            <p:cNvPr id="41" name="Abgerundetes Rechteck 18"/>
            <p:cNvSpPr/>
            <p:nvPr/>
          </p:nvSpPr>
          <p:spPr>
            <a:xfrm>
              <a:off x="2544984" y="1565423"/>
              <a:ext cx="3394377" cy="2890052"/>
            </a:xfrm>
            <a:prstGeom prst="roundRect">
              <a:avLst/>
            </a:prstGeom>
            <a:solidFill>
              <a:sysClr val="window" lastClr="FFFFFF">
                <a:lumMod val="50000"/>
              </a:sysClr>
            </a:solidFill>
            <a:ln w="12700" cap="flat" cmpd="sng" algn="ctr">
              <a:solidFill>
                <a:srgbClr val="B2B3B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osch Office Sans"/>
                </a:rPr>
                <a:t>(HAD) SW Stack</a:t>
              </a:r>
            </a:p>
          </p:txBody>
        </p:sp>
        <p:sp>
          <p:nvSpPr>
            <p:cNvPr id="42" name="Abgerundetes Rechteck 18"/>
            <p:cNvSpPr/>
            <p:nvPr/>
          </p:nvSpPr>
          <p:spPr>
            <a:xfrm>
              <a:off x="2716576" y="3007211"/>
              <a:ext cx="1121914" cy="375831"/>
            </a:xfrm>
            <a:prstGeom prst="roundRect">
              <a:avLst/>
            </a:prstGeom>
            <a:gradFill rotWithShape="1">
              <a:gsLst>
                <a:gs pos="0">
                  <a:srgbClr val="08427E">
                    <a:satMod val="103000"/>
                    <a:lumMod val="102000"/>
                    <a:tint val="94000"/>
                  </a:srgbClr>
                </a:gs>
                <a:gs pos="50000">
                  <a:srgbClr val="08427E">
                    <a:satMod val="110000"/>
                    <a:lumMod val="100000"/>
                    <a:shade val="100000"/>
                  </a:srgbClr>
                </a:gs>
                <a:gs pos="100000">
                  <a:srgbClr val="08427E">
                    <a:lumMod val="99000"/>
                    <a:satMod val="120000"/>
                    <a:shade val="78000"/>
                  </a:srgb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0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osch Office Sans"/>
                </a:rPr>
                <a:t>Locate</a:t>
              </a:r>
              <a:endParaRPr kumimoji="0" lang="de-DE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sch Office Sans"/>
              </a:endParaRPr>
            </a:p>
          </p:txBody>
        </p:sp>
        <p:sp>
          <p:nvSpPr>
            <p:cNvPr id="43" name="Abgerundetes Rechteck 18"/>
            <p:cNvSpPr/>
            <p:nvPr/>
          </p:nvSpPr>
          <p:spPr>
            <a:xfrm>
              <a:off x="2716576" y="2530626"/>
              <a:ext cx="1121914" cy="375831"/>
            </a:xfrm>
            <a:prstGeom prst="roundRect">
              <a:avLst/>
            </a:prstGeom>
            <a:gradFill rotWithShape="1">
              <a:gsLst>
                <a:gs pos="0">
                  <a:srgbClr val="08427E">
                    <a:satMod val="103000"/>
                    <a:lumMod val="102000"/>
                    <a:tint val="94000"/>
                  </a:srgbClr>
                </a:gs>
                <a:gs pos="50000">
                  <a:srgbClr val="08427E">
                    <a:satMod val="110000"/>
                    <a:lumMod val="100000"/>
                    <a:shade val="100000"/>
                  </a:srgbClr>
                </a:gs>
                <a:gs pos="100000">
                  <a:srgbClr val="08427E">
                    <a:lumMod val="99000"/>
                    <a:satMod val="120000"/>
                    <a:shade val="78000"/>
                  </a:srgb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0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osch Office Sans"/>
                </a:rPr>
                <a:t>Perceive</a:t>
              </a:r>
              <a:endParaRPr kumimoji="0" lang="de-DE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sch Office Sans"/>
              </a:endParaRPr>
            </a:p>
          </p:txBody>
        </p:sp>
        <p:sp>
          <p:nvSpPr>
            <p:cNvPr id="48" name="Abgerundetes Rechteck 18"/>
            <p:cNvSpPr/>
            <p:nvPr/>
          </p:nvSpPr>
          <p:spPr>
            <a:xfrm>
              <a:off x="3978051" y="2517171"/>
              <a:ext cx="841717" cy="852416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osch Office Sans"/>
                </a:rPr>
                <a:t>Think</a:t>
              </a:r>
            </a:p>
          </p:txBody>
        </p:sp>
        <p:sp>
          <p:nvSpPr>
            <p:cNvPr id="51" name="Abgerundetes Rechteck 18"/>
            <p:cNvSpPr/>
            <p:nvPr/>
          </p:nvSpPr>
          <p:spPr>
            <a:xfrm>
              <a:off x="4984918" y="2517171"/>
              <a:ext cx="814882" cy="852416"/>
            </a:xfrm>
            <a:prstGeom prst="roundRect">
              <a:avLst/>
            </a:prstGeom>
            <a:solidFill>
              <a:srgbClr val="50237F">
                <a:lumMod val="60000"/>
                <a:lumOff val="40000"/>
              </a:srgbClr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osch Office Sans"/>
                </a:rPr>
                <a:t>Act</a:t>
              </a:r>
            </a:p>
          </p:txBody>
        </p:sp>
        <p:sp>
          <p:nvSpPr>
            <p:cNvPr id="52" name="Abgerundetes Rechteck 11"/>
            <p:cNvSpPr/>
            <p:nvPr/>
          </p:nvSpPr>
          <p:spPr>
            <a:xfrm>
              <a:off x="2716575" y="3483796"/>
              <a:ext cx="3083226" cy="787853"/>
            </a:xfrm>
            <a:prstGeom prst="roundRect">
              <a:avLst/>
            </a:prstGeom>
            <a:gradFill rotWithShape="1">
              <a:gsLst>
                <a:gs pos="0">
                  <a:srgbClr val="B2B3B5">
                    <a:satMod val="103000"/>
                    <a:lumMod val="102000"/>
                    <a:tint val="94000"/>
                  </a:srgbClr>
                </a:gs>
                <a:gs pos="50000">
                  <a:srgbClr val="B2B3B5">
                    <a:satMod val="110000"/>
                    <a:lumMod val="100000"/>
                    <a:shade val="100000"/>
                  </a:srgbClr>
                </a:gs>
                <a:gs pos="100000">
                  <a:srgbClr val="B2B3B5">
                    <a:lumMod val="99000"/>
                    <a:satMod val="120000"/>
                    <a:shade val="78000"/>
                  </a:srgb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p:spPr>
          <p:txBody>
            <a:bodyPr rtlCol="0" anchor="b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osch Office Sans"/>
                </a:rPr>
                <a:t>Automotive Middleware</a:t>
              </a:r>
            </a:p>
          </p:txBody>
        </p:sp>
        <p:sp>
          <p:nvSpPr>
            <p:cNvPr id="54" name="Abgerundetes Rechteck 24"/>
            <p:cNvSpPr/>
            <p:nvPr/>
          </p:nvSpPr>
          <p:spPr>
            <a:xfrm>
              <a:off x="2716575" y="2123154"/>
              <a:ext cx="3083225" cy="326325"/>
            </a:xfrm>
            <a:prstGeom prst="roundRect">
              <a:avLst/>
            </a:prstGeom>
            <a:gradFill rotWithShape="1">
              <a:gsLst>
                <a:gs pos="0">
                  <a:srgbClr val="0E78C5">
                    <a:satMod val="103000"/>
                    <a:lumMod val="102000"/>
                    <a:tint val="94000"/>
                  </a:srgbClr>
                </a:gs>
                <a:gs pos="50000">
                  <a:srgbClr val="0E78C5">
                    <a:satMod val="110000"/>
                    <a:lumMod val="100000"/>
                    <a:shade val="100000"/>
                  </a:srgbClr>
                </a:gs>
                <a:gs pos="100000">
                  <a:srgbClr val="0E78C5">
                    <a:lumMod val="99000"/>
                    <a:satMod val="120000"/>
                    <a:shade val="78000"/>
                  </a:srgb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osch Office Sans"/>
                </a:rPr>
                <a:t>(HAD) </a:t>
              </a:r>
              <a:r>
                <a:rPr kumimoji="0" lang="de-DE" sz="10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osch Office Sans"/>
                </a:rPr>
                <a:t>Functions</a:t>
              </a:r>
              <a:endParaRPr kumimoji="0" lang="de-DE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sch Office Sans"/>
              </a:endParaRPr>
            </a:p>
          </p:txBody>
        </p:sp>
        <p:sp>
          <p:nvSpPr>
            <p:cNvPr id="55" name="Abgerundetes Rechteck 18"/>
            <p:cNvSpPr/>
            <p:nvPr/>
          </p:nvSpPr>
          <p:spPr>
            <a:xfrm>
              <a:off x="4378265" y="3592556"/>
              <a:ext cx="1257819" cy="285166"/>
            </a:xfrm>
            <a:prstGeom prst="roundRect">
              <a:avLst/>
            </a:prstGeom>
            <a:solidFill>
              <a:srgbClr val="67B419"/>
            </a:solidFill>
            <a:ln w="9525" cap="flat" cmpd="sng" algn="ctr">
              <a:solidFill>
                <a:srgbClr val="67B419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osch Office Sans"/>
                </a:rPr>
                <a:t>Eclipse </a:t>
              </a:r>
              <a:r>
                <a:rPr kumimoji="0" lang="de-DE" sz="10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osch Office Sans"/>
                </a:rPr>
                <a:t>iceoryx</a:t>
              </a:r>
              <a:endParaRPr kumimoji="0" lang="de-DE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sch Office Sans"/>
              </a:endParaRPr>
            </a:p>
          </p:txBody>
        </p:sp>
      </p:grpSp>
      <p:pic>
        <p:nvPicPr>
          <p:cNvPr id="96" name="Grafik 95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2675" y="54090"/>
            <a:ext cx="1201800" cy="481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145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kt 6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5" name="think-cell Folie" r:id="rId6" imgW="360" imgH="360" progId="TCLayout.ActiveDocument.1">
                  <p:embed/>
                </p:oleObj>
              </mc:Choice>
              <mc:Fallback>
                <p:oleObj name="think-cell Folie" r:id="rId6" imgW="360" imgH="360" progId="TCLayout.ActiveDocument.1">
                  <p:embed/>
                  <p:pic>
                    <p:nvPicPr>
                      <p:cNvPr id="7" name="Objekt 6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hteck 1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de-DE" sz="2800" dirty="0" err="1">
              <a:solidFill>
                <a:schemeClr val="tx1"/>
              </a:solidFill>
              <a:latin typeface="Century Gothic" panose="020B0502020202020204" pitchFamily="34" charset="0"/>
              <a:ea typeface="+mj-ea"/>
              <a:cs typeface="+mj-cs"/>
              <a:sym typeface="Century Gothic" panose="020B0502020202020204" pitchFamily="34" charset="0"/>
            </a:endParaRP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OpenADx: </a:t>
            </a:r>
            <a:r>
              <a:rPr lang="de-DE" dirty="0" err="1"/>
              <a:t>Enabling</a:t>
            </a:r>
            <a:r>
              <a:rPr lang="de-DE" dirty="0"/>
              <a:t> </a:t>
            </a:r>
            <a:r>
              <a:rPr lang="de-DE" dirty="0" err="1"/>
              <a:t>interorganization</a:t>
            </a:r>
            <a:r>
              <a:rPr lang="de-DE" dirty="0"/>
              <a:t> </a:t>
            </a:r>
            <a:r>
              <a:rPr lang="de-DE" dirty="0" err="1"/>
              <a:t>collaboration</a:t>
            </a:r>
            <a:r>
              <a:rPr lang="de-DE" dirty="0"/>
              <a:t> …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6EE64A31-690A-48A3-AE6E-4679F42401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6000" y="1130799"/>
            <a:ext cx="11520000" cy="307777"/>
          </a:xfrm>
        </p:spPr>
        <p:txBody>
          <a:bodyPr/>
          <a:lstStyle/>
          <a:p>
            <a:r>
              <a:rPr lang="en-US" dirty="0"/>
              <a:t>Use Case: Leverage OpenADx to bring your toolchain to the cloud </a:t>
            </a: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ED1015E4-6695-4928-8F1B-B13A48DD6DDA}"/>
              </a:ext>
            </a:extLst>
          </p:cNvPr>
          <p:cNvGrpSpPr/>
          <p:nvPr/>
        </p:nvGrpSpPr>
        <p:grpSpPr>
          <a:xfrm>
            <a:off x="863600" y="1503680"/>
            <a:ext cx="11064697" cy="4897120"/>
            <a:chOff x="863600" y="914400"/>
            <a:chExt cx="11064697" cy="4897120"/>
          </a:xfrm>
        </p:grpSpPr>
        <p:sp>
          <p:nvSpPr>
            <p:cNvPr id="36" name="Wolke 35"/>
            <p:cNvSpPr/>
            <p:nvPr/>
          </p:nvSpPr>
          <p:spPr>
            <a:xfrm>
              <a:off x="863600" y="914400"/>
              <a:ext cx="11064697" cy="4897120"/>
            </a:xfrm>
            <a:prstGeom prst="cloud">
              <a:avLst/>
            </a:prstGeom>
            <a:solidFill>
              <a:srgbClr val="D0CECE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endParaRPr>
            </a:p>
          </p:txBody>
        </p:sp>
        <p:grpSp>
          <p:nvGrpSpPr>
            <p:cNvPr id="38" name="Gruppieren 37"/>
            <p:cNvGrpSpPr/>
            <p:nvPr/>
          </p:nvGrpSpPr>
          <p:grpSpPr>
            <a:xfrm>
              <a:off x="2544984" y="1764264"/>
              <a:ext cx="3394377" cy="2890052"/>
              <a:chOff x="2544984" y="1565423"/>
              <a:chExt cx="3394377" cy="2890052"/>
            </a:xfrm>
          </p:grpSpPr>
          <p:sp>
            <p:nvSpPr>
              <p:cNvPr id="41" name="Abgerundetes Rechteck 18"/>
              <p:cNvSpPr/>
              <p:nvPr/>
            </p:nvSpPr>
            <p:spPr>
              <a:xfrm>
                <a:off x="2544984" y="1565423"/>
                <a:ext cx="3394377" cy="2890052"/>
              </a:xfrm>
              <a:prstGeom prst="roundRect">
                <a:avLst/>
              </a:prstGeom>
              <a:solidFill>
                <a:sysClr val="window" lastClr="FFFFFF">
                  <a:lumMod val="50000"/>
                </a:sysClr>
              </a:solidFill>
              <a:ln w="12700" cap="flat" cmpd="sng" algn="ctr">
                <a:solidFill>
                  <a:srgbClr val="B2B3B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1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Bosch Office Sans"/>
                  </a:rPr>
                  <a:t>(HAD) SW Stack</a:t>
                </a:r>
              </a:p>
            </p:txBody>
          </p:sp>
          <p:sp>
            <p:nvSpPr>
              <p:cNvPr id="42" name="Abgerundetes Rechteck 18"/>
              <p:cNvSpPr/>
              <p:nvPr/>
            </p:nvSpPr>
            <p:spPr>
              <a:xfrm>
                <a:off x="2716576" y="3007211"/>
                <a:ext cx="1121914" cy="375831"/>
              </a:xfrm>
              <a:prstGeom prst="roundRect">
                <a:avLst/>
              </a:prstGeom>
              <a:gradFill rotWithShape="1">
                <a:gsLst>
                  <a:gs pos="0">
                    <a:srgbClr val="08427E">
                      <a:satMod val="103000"/>
                      <a:lumMod val="102000"/>
                      <a:tint val="94000"/>
                    </a:srgbClr>
                  </a:gs>
                  <a:gs pos="50000">
                    <a:srgbClr val="08427E">
                      <a:satMod val="110000"/>
                      <a:lumMod val="100000"/>
                      <a:shade val="100000"/>
                    </a:srgbClr>
                  </a:gs>
                  <a:gs pos="100000">
                    <a:srgbClr val="08427E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10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Bosch Office Sans"/>
                  </a:rPr>
                  <a:t>Locate</a:t>
                </a:r>
                <a:endParaRPr kumimoji="0" lang="de-DE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osch Office Sans"/>
                </a:endParaRPr>
              </a:p>
            </p:txBody>
          </p:sp>
          <p:sp>
            <p:nvSpPr>
              <p:cNvPr id="43" name="Abgerundetes Rechteck 18"/>
              <p:cNvSpPr/>
              <p:nvPr/>
            </p:nvSpPr>
            <p:spPr>
              <a:xfrm>
                <a:off x="2716576" y="2530626"/>
                <a:ext cx="1121914" cy="375831"/>
              </a:xfrm>
              <a:prstGeom prst="roundRect">
                <a:avLst/>
              </a:prstGeom>
              <a:gradFill rotWithShape="1">
                <a:gsLst>
                  <a:gs pos="0">
                    <a:srgbClr val="08427E">
                      <a:satMod val="103000"/>
                      <a:lumMod val="102000"/>
                      <a:tint val="94000"/>
                    </a:srgbClr>
                  </a:gs>
                  <a:gs pos="50000">
                    <a:srgbClr val="08427E">
                      <a:satMod val="110000"/>
                      <a:lumMod val="100000"/>
                      <a:shade val="100000"/>
                    </a:srgbClr>
                  </a:gs>
                  <a:gs pos="100000">
                    <a:srgbClr val="08427E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10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Bosch Office Sans"/>
                  </a:rPr>
                  <a:t>Perceive</a:t>
                </a:r>
                <a:endParaRPr kumimoji="0" lang="de-DE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osch Office Sans"/>
                </a:endParaRPr>
              </a:p>
            </p:txBody>
          </p:sp>
          <p:sp>
            <p:nvSpPr>
              <p:cNvPr id="48" name="Abgerundetes Rechteck 18"/>
              <p:cNvSpPr/>
              <p:nvPr/>
            </p:nvSpPr>
            <p:spPr>
              <a:xfrm>
                <a:off x="3978051" y="2517171"/>
                <a:ext cx="841717" cy="852416"/>
              </a:xfrm>
              <a:prstGeom prst="roundRect">
                <a:avLst/>
              </a:prstGeom>
              <a:solidFill>
                <a:srgbClr val="00B0F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1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Bosch Office Sans"/>
                  </a:rPr>
                  <a:t>Think</a:t>
                </a:r>
              </a:p>
            </p:txBody>
          </p:sp>
          <p:sp>
            <p:nvSpPr>
              <p:cNvPr id="51" name="Abgerundetes Rechteck 18"/>
              <p:cNvSpPr/>
              <p:nvPr/>
            </p:nvSpPr>
            <p:spPr>
              <a:xfrm>
                <a:off x="4984918" y="2517171"/>
                <a:ext cx="814882" cy="852416"/>
              </a:xfrm>
              <a:prstGeom prst="roundRect">
                <a:avLst/>
              </a:prstGeom>
              <a:solidFill>
                <a:srgbClr val="50237F">
                  <a:lumMod val="60000"/>
                  <a:lumOff val="40000"/>
                </a:srgb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1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Bosch Office Sans"/>
                  </a:rPr>
                  <a:t>Act</a:t>
                </a:r>
              </a:p>
            </p:txBody>
          </p:sp>
          <p:sp>
            <p:nvSpPr>
              <p:cNvPr id="52" name="Abgerundetes Rechteck 11"/>
              <p:cNvSpPr/>
              <p:nvPr/>
            </p:nvSpPr>
            <p:spPr>
              <a:xfrm>
                <a:off x="2716575" y="3483796"/>
                <a:ext cx="3083226" cy="787853"/>
              </a:xfrm>
              <a:prstGeom prst="roundRect">
                <a:avLst/>
              </a:prstGeom>
              <a:gradFill rotWithShape="1">
                <a:gsLst>
                  <a:gs pos="0">
                    <a:srgbClr val="B2B3B5">
                      <a:satMod val="103000"/>
                      <a:lumMod val="102000"/>
                      <a:tint val="94000"/>
                    </a:srgbClr>
                  </a:gs>
                  <a:gs pos="50000">
                    <a:srgbClr val="B2B3B5">
                      <a:satMod val="110000"/>
                      <a:lumMod val="100000"/>
                      <a:shade val="100000"/>
                    </a:srgbClr>
                  </a:gs>
                  <a:gs pos="100000">
                    <a:srgbClr val="B2B3B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b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1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Bosch Office Sans"/>
                  </a:rPr>
                  <a:t>Automotive Middleware</a:t>
                </a:r>
              </a:p>
            </p:txBody>
          </p:sp>
          <p:sp>
            <p:nvSpPr>
              <p:cNvPr id="54" name="Abgerundetes Rechteck 24"/>
              <p:cNvSpPr/>
              <p:nvPr/>
            </p:nvSpPr>
            <p:spPr>
              <a:xfrm>
                <a:off x="2716575" y="2123154"/>
                <a:ext cx="3083225" cy="326325"/>
              </a:xfrm>
              <a:prstGeom prst="roundRect">
                <a:avLst/>
              </a:prstGeom>
              <a:gradFill rotWithShape="1">
                <a:gsLst>
                  <a:gs pos="0">
                    <a:srgbClr val="0E78C5">
                      <a:satMod val="103000"/>
                      <a:lumMod val="102000"/>
                      <a:tint val="94000"/>
                    </a:srgbClr>
                  </a:gs>
                  <a:gs pos="50000">
                    <a:srgbClr val="0E78C5">
                      <a:satMod val="110000"/>
                      <a:lumMod val="100000"/>
                      <a:shade val="100000"/>
                    </a:srgbClr>
                  </a:gs>
                  <a:gs pos="100000">
                    <a:srgbClr val="0E78C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1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Bosch Office Sans"/>
                  </a:rPr>
                  <a:t>(HAD) </a:t>
                </a:r>
                <a:r>
                  <a:rPr kumimoji="0" lang="de-DE" sz="10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Bosch Office Sans"/>
                  </a:rPr>
                  <a:t>Functions</a:t>
                </a:r>
                <a:endParaRPr kumimoji="0" lang="de-DE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osch Office Sans"/>
                </a:endParaRPr>
              </a:p>
            </p:txBody>
          </p:sp>
          <p:sp>
            <p:nvSpPr>
              <p:cNvPr id="55" name="Abgerundetes Rechteck 18"/>
              <p:cNvSpPr/>
              <p:nvPr/>
            </p:nvSpPr>
            <p:spPr>
              <a:xfrm>
                <a:off x="4378265" y="3592556"/>
                <a:ext cx="1257819" cy="285166"/>
              </a:xfrm>
              <a:prstGeom prst="roundRect">
                <a:avLst/>
              </a:prstGeom>
              <a:solidFill>
                <a:srgbClr val="67B419"/>
              </a:solidFill>
              <a:ln w="9525" cap="flat" cmpd="sng" algn="ctr">
                <a:solidFill>
                  <a:srgbClr val="67B419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1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Bosch Office Sans"/>
                  </a:rPr>
                  <a:t>Eclipse </a:t>
                </a:r>
                <a:r>
                  <a:rPr kumimoji="0" lang="de-DE" sz="1000" b="1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Bosch Office Sans"/>
                  </a:rPr>
                  <a:t>iceoryx</a:t>
                </a:r>
                <a:endParaRPr kumimoji="0" lang="de-DE" sz="1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osch Office Sans"/>
                </a:endParaRPr>
              </a:p>
            </p:txBody>
          </p:sp>
        </p:grpSp>
        <p:pic>
          <p:nvPicPr>
            <p:cNvPr id="57" name="Picture 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132148" y="2922546"/>
              <a:ext cx="5276579" cy="760091"/>
            </a:xfrm>
            <a:prstGeom prst="rect">
              <a:avLst/>
            </a:prstGeom>
          </p:spPr>
        </p:pic>
        <p:pic>
          <p:nvPicPr>
            <p:cNvPr id="66" name="Grafik 65"/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100000" l="0" r="100000">
                          <a14:foregroundMark x1="24590" y1="34466" x2="24590" y2="34466"/>
                          <a14:foregroundMark x1="27459" y1="50000" x2="27459" y2="500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633699" y="1309728"/>
              <a:ext cx="1426663" cy="1204477"/>
            </a:xfrm>
            <a:prstGeom prst="rect">
              <a:avLst/>
            </a:prstGeom>
          </p:spPr>
        </p:pic>
      </p:grpSp>
      <p:pic>
        <p:nvPicPr>
          <p:cNvPr id="96" name="Grafik 95"/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2675" y="54090"/>
            <a:ext cx="1201800" cy="481249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0101A3B7-3D28-45F7-BCC3-ED05E5CCC0DE}"/>
              </a:ext>
            </a:extLst>
          </p:cNvPr>
          <p:cNvSpPr txBox="1"/>
          <p:nvPr/>
        </p:nvSpPr>
        <p:spPr>
          <a:xfrm>
            <a:off x="7698366" y="3099265"/>
            <a:ext cx="112370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400" dirty="0"/>
              <a:t>Marketplace</a:t>
            </a:r>
          </a:p>
        </p:txBody>
      </p:sp>
    </p:spTree>
    <p:extLst>
      <p:ext uri="{BB962C8B-B14F-4D97-AF65-F5344CB8AC3E}">
        <p14:creationId xmlns:p14="http://schemas.microsoft.com/office/powerpoint/2010/main" val="652501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81AD7B3B-DF52-4EB4-90FD-3BBD985416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OpenADx: </a:t>
            </a:r>
            <a:r>
              <a:rPr lang="de-DE" dirty="0" err="1"/>
              <a:t>Leading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holistic</a:t>
            </a:r>
            <a:r>
              <a:rPr lang="de-DE" dirty="0"/>
              <a:t> </a:t>
            </a:r>
            <a:r>
              <a:rPr lang="de-DE" dirty="0" err="1"/>
              <a:t>functional</a:t>
            </a:r>
            <a:r>
              <a:rPr lang="de-DE" dirty="0"/>
              <a:t> </a:t>
            </a:r>
            <a:r>
              <a:rPr lang="de-DE" dirty="0" err="1"/>
              <a:t>approaches</a:t>
            </a:r>
            <a:endParaRPr lang="en-US" dirty="0"/>
          </a:p>
        </p:txBody>
      </p:sp>
      <p:sp>
        <p:nvSpPr>
          <p:cNvPr id="35" name="Textplatzhalter 34">
            <a:extLst>
              <a:ext uri="{FF2B5EF4-FFF2-40B4-BE49-F238E27FC236}">
                <a16:creationId xmlns:a16="http://schemas.microsoft.com/office/drawing/2014/main" id="{0B5B7C6F-1F76-4D62-9CA2-5BEE5E0BB4E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Use Case: Leverage OpenADx to develop end-to-end solutions (with the community)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84F7C70E-BBF2-49BE-A390-6FCD6826FA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2471" y="1488820"/>
            <a:ext cx="7874099" cy="3819371"/>
          </a:xfrm>
          <a:prstGeom prst="rect">
            <a:avLst/>
          </a:prstGeom>
        </p:spPr>
      </p:pic>
      <p:pic>
        <p:nvPicPr>
          <p:cNvPr id="8" name="Picture 40" descr="Transport Cars icon">
            <a:extLst>
              <a:ext uri="{FF2B5EF4-FFF2-40B4-BE49-F238E27FC236}">
                <a16:creationId xmlns:a16="http://schemas.microsoft.com/office/drawing/2014/main" id="{F519A86F-E0E5-40BA-AF13-5A9B20BAD088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892779"/>
            <a:ext cx="2659377" cy="2567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Gerade Verbindung mit Pfeil 8">
            <a:extLst>
              <a:ext uri="{FF2B5EF4-FFF2-40B4-BE49-F238E27FC236}">
                <a16:creationId xmlns:a16="http://schemas.microsoft.com/office/drawing/2014/main" id="{7CF91AF9-EE0F-4ACB-AC26-95F3635A7602}"/>
              </a:ext>
            </a:extLst>
          </p:cNvPr>
          <p:cNvCxnSpPr>
            <a:cxnSpLocks/>
          </p:cNvCxnSpPr>
          <p:nvPr/>
        </p:nvCxnSpPr>
        <p:spPr>
          <a:xfrm flipH="1">
            <a:off x="2018386" y="4529108"/>
            <a:ext cx="257454" cy="374168"/>
          </a:xfrm>
          <a:prstGeom prst="straightConnector1">
            <a:avLst/>
          </a:prstGeom>
          <a:ln w="31750">
            <a:solidFill>
              <a:srgbClr val="FCA2EB"/>
            </a:solidFill>
            <a:prstDash val="dash"/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>
            <a:extLst>
              <a:ext uri="{FF2B5EF4-FFF2-40B4-BE49-F238E27FC236}">
                <a16:creationId xmlns:a16="http://schemas.microsoft.com/office/drawing/2014/main" id="{4B41A951-0705-466C-9CD9-28AC6670D5C5}"/>
              </a:ext>
            </a:extLst>
          </p:cNvPr>
          <p:cNvCxnSpPr>
            <a:cxnSpLocks/>
          </p:cNvCxnSpPr>
          <p:nvPr/>
        </p:nvCxnSpPr>
        <p:spPr>
          <a:xfrm flipV="1">
            <a:off x="2362200" y="4653280"/>
            <a:ext cx="238760" cy="380212"/>
          </a:xfrm>
          <a:prstGeom prst="straightConnector1">
            <a:avLst/>
          </a:prstGeom>
          <a:ln w="31750">
            <a:solidFill>
              <a:schemeClr val="accent1"/>
            </a:solidFill>
            <a:prstDash val="dash"/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95442539-BBDD-4D8F-8CE7-1D73EE618D2D}"/>
              </a:ext>
            </a:extLst>
          </p:cNvPr>
          <p:cNvGrpSpPr/>
          <p:nvPr/>
        </p:nvGrpSpPr>
        <p:grpSpPr>
          <a:xfrm>
            <a:off x="10682514" y="4386244"/>
            <a:ext cx="881652" cy="1094543"/>
            <a:chOff x="8056912" y="2861291"/>
            <a:chExt cx="881652" cy="1094544"/>
          </a:xfrm>
        </p:grpSpPr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03E47CBF-0D6A-48A2-BCA0-57A3CD02F53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56912" y="2861291"/>
              <a:ext cx="743776" cy="847417"/>
            </a:xfrm>
            <a:prstGeom prst="rect">
              <a:avLst/>
            </a:prstGeom>
          </p:spPr>
        </p:pic>
        <p:sp>
          <p:nvSpPr>
            <p:cNvPr id="13" name="Textfeld 12">
              <a:extLst>
                <a:ext uri="{FF2B5EF4-FFF2-40B4-BE49-F238E27FC236}">
                  <a16:creationId xmlns:a16="http://schemas.microsoft.com/office/drawing/2014/main" id="{F586AD36-4A6D-4D97-AB1E-93AEF7FB3ECB}"/>
                </a:ext>
              </a:extLst>
            </p:cNvPr>
            <p:cNvSpPr txBox="1"/>
            <p:nvPr/>
          </p:nvSpPr>
          <p:spPr>
            <a:xfrm>
              <a:off x="8056912" y="3747958"/>
              <a:ext cx="881652" cy="2078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de-DE" sz="1351" dirty="0"/>
                <a:t>Developer</a:t>
              </a:r>
            </a:p>
          </p:txBody>
        </p:sp>
      </p:grpSp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id="{CAE2D2C7-63B1-4EDA-A612-871C93A852C8}"/>
              </a:ext>
            </a:extLst>
          </p:cNvPr>
          <p:cNvCxnSpPr>
            <a:cxnSpLocks/>
          </p:cNvCxnSpPr>
          <p:nvPr/>
        </p:nvCxnSpPr>
        <p:spPr>
          <a:xfrm flipH="1" flipV="1">
            <a:off x="9306560" y="4062519"/>
            <a:ext cx="1317802" cy="466589"/>
          </a:xfrm>
          <a:prstGeom prst="straightConnector1">
            <a:avLst/>
          </a:prstGeom>
          <a:ln w="31750">
            <a:solidFill>
              <a:srgbClr val="FCA2EB"/>
            </a:solidFill>
            <a:prstDash val="dash"/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>
            <a:extLst>
              <a:ext uri="{FF2B5EF4-FFF2-40B4-BE49-F238E27FC236}">
                <a16:creationId xmlns:a16="http://schemas.microsoft.com/office/drawing/2014/main" id="{AD640453-BDFB-4288-8CE7-DECC07C2553B}"/>
              </a:ext>
            </a:extLst>
          </p:cNvPr>
          <p:cNvCxnSpPr>
            <a:cxnSpLocks/>
          </p:cNvCxnSpPr>
          <p:nvPr/>
        </p:nvCxnSpPr>
        <p:spPr>
          <a:xfrm>
            <a:off x="9164320" y="4386244"/>
            <a:ext cx="1396528" cy="513977"/>
          </a:xfrm>
          <a:prstGeom prst="straightConnector1">
            <a:avLst/>
          </a:prstGeom>
          <a:ln w="31750">
            <a:solidFill>
              <a:schemeClr val="accent1"/>
            </a:solidFill>
            <a:prstDash val="dash"/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feld 15">
            <a:extLst>
              <a:ext uri="{FF2B5EF4-FFF2-40B4-BE49-F238E27FC236}">
                <a16:creationId xmlns:a16="http://schemas.microsoft.com/office/drawing/2014/main" id="{A455A2D7-BDBB-44DA-A75B-92040762055C}"/>
              </a:ext>
            </a:extLst>
          </p:cNvPr>
          <p:cNvSpPr txBox="1"/>
          <p:nvPr/>
        </p:nvSpPr>
        <p:spPr>
          <a:xfrm>
            <a:off x="7652610" y="3597535"/>
            <a:ext cx="314189" cy="50783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de-DE" sz="1100" b="1" dirty="0"/>
              <a:t>0010</a:t>
            </a:r>
          </a:p>
          <a:p>
            <a:pPr algn="l"/>
            <a:r>
              <a:rPr lang="de-DE" sz="1100" b="1" dirty="0"/>
              <a:t>0011</a:t>
            </a:r>
          </a:p>
          <a:p>
            <a:pPr algn="l"/>
            <a:r>
              <a:rPr lang="de-DE" sz="1100" b="1" dirty="0"/>
              <a:t>0001</a:t>
            </a:r>
          </a:p>
        </p:txBody>
      </p: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48FCE4EA-FBE3-422B-A166-C6DADD01781D}"/>
              </a:ext>
            </a:extLst>
          </p:cNvPr>
          <p:cNvGrpSpPr/>
          <p:nvPr/>
        </p:nvGrpSpPr>
        <p:grpSpPr>
          <a:xfrm>
            <a:off x="6477000" y="3606800"/>
            <a:ext cx="614248" cy="462751"/>
            <a:chOff x="7479961" y="4891052"/>
            <a:chExt cx="901641" cy="710219"/>
          </a:xfrm>
        </p:grpSpPr>
        <p:cxnSp>
          <p:nvCxnSpPr>
            <p:cNvPr id="18" name="Gerader Verbinder 17">
              <a:extLst>
                <a:ext uri="{FF2B5EF4-FFF2-40B4-BE49-F238E27FC236}">
                  <a16:creationId xmlns:a16="http://schemas.microsoft.com/office/drawing/2014/main" id="{9BF060E8-FB29-4654-902D-BC5F216EE93E}"/>
                </a:ext>
              </a:extLst>
            </p:cNvPr>
            <p:cNvCxnSpPr/>
            <p:nvPr/>
          </p:nvCxnSpPr>
          <p:spPr>
            <a:xfrm>
              <a:off x="7479962" y="5590478"/>
              <a:ext cx="809111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r Verbinder 18">
              <a:extLst>
                <a:ext uri="{FF2B5EF4-FFF2-40B4-BE49-F238E27FC236}">
                  <a16:creationId xmlns:a16="http://schemas.microsoft.com/office/drawing/2014/main" id="{562221E1-E57C-41C3-93EF-8A6C0BDD0982}"/>
                </a:ext>
              </a:extLst>
            </p:cNvPr>
            <p:cNvCxnSpPr/>
            <p:nvPr/>
          </p:nvCxnSpPr>
          <p:spPr>
            <a:xfrm>
              <a:off x="7479962" y="5389756"/>
              <a:ext cx="809111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Gerader Verbinder 19">
              <a:extLst>
                <a:ext uri="{FF2B5EF4-FFF2-40B4-BE49-F238E27FC236}">
                  <a16:creationId xmlns:a16="http://schemas.microsoft.com/office/drawing/2014/main" id="{07EF7068-253F-4BB8-8537-946DE7E9B3E1}"/>
                </a:ext>
              </a:extLst>
            </p:cNvPr>
            <p:cNvCxnSpPr/>
            <p:nvPr/>
          </p:nvCxnSpPr>
          <p:spPr>
            <a:xfrm>
              <a:off x="7479961" y="5189034"/>
              <a:ext cx="809111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Gerader Verbinder 20">
              <a:extLst>
                <a:ext uri="{FF2B5EF4-FFF2-40B4-BE49-F238E27FC236}">
                  <a16:creationId xmlns:a16="http://schemas.microsoft.com/office/drawing/2014/main" id="{1898620E-27C1-4B62-A1EE-9C10DD371280}"/>
                </a:ext>
              </a:extLst>
            </p:cNvPr>
            <p:cNvCxnSpPr/>
            <p:nvPr/>
          </p:nvCxnSpPr>
          <p:spPr>
            <a:xfrm>
              <a:off x="7479962" y="4994516"/>
              <a:ext cx="809111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Gerader Verbinder 21">
              <a:extLst>
                <a:ext uri="{FF2B5EF4-FFF2-40B4-BE49-F238E27FC236}">
                  <a16:creationId xmlns:a16="http://schemas.microsoft.com/office/drawing/2014/main" id="{2DA86B8E-2451-4B16-8A96-4767806EB2A9}"/>
                </a:ext>
              </a:extLst>
            </p:cNvPr>
            <p:cNvCxnSpPr/>
            <p:nvPr/>
          </p:nvCxnSpPr>
          <p:spPr>
            <a:xfrm flipV="1">
              <a:off x="7479962" y="4994516"/>
              <a:ext cx="0" cy="59596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r Verbinder 22">
              <a:extLst>
                <a:ext uri="{FF2B5EF4-FFF2-40B4-BE49-F238E27FC236}">
                  <a16:creationId xmlns:a16="http://schemas.microsoft.com/office/drawing/2014/main" id="{D9A75279-28A4-44CA-A5AD-3A2574FD535A}"/>
                </a:ext>
              </a:extLst>
            </p:cNvPr>
            <p:cNvCxnSpPr/>
            <p:nvPr/>
          </p:nvCxnSpPr>
          <p:spPr>
            <a:xfrm flipV="1">
              <a:off x="8289072" y="4994516"/>
              <a:ext cx="0" cy="59596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Gerader Verbinder 23">
              <a:extLst>
                <a:ext uri="{FF2B5EF4-FFF2-40B4-BE49-F238E27FC236}">
                  <a16:creationId xmlns:a16="http://schemas.microsoft.com/office/drawing/2014/main" id="{FCECC1DF-7DF6-4ACA-957C-395F6D8A31B0}"/>
                </a:ext>
              </a:extLst>
            </p:cNvPr>
            <p:cNvCxnSpPr/>
            <p:nvPr/>
          </p:nvCxnSpPr>
          <p:spPr>
            <a:xfrm flipV="1">
              <a:off x="8381601" y="4891053"/>
              <a:ext cx="0" cy="59596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Gerader Verbinder 24">
              <a:extLst>
                <a:ext uri="{FF2B5EF4-FFF2-40B4-BE49-F238E27FC236}">
                  <a16:creationId xmlns:a16="http://schemas.microsoft.com/office/drawing/2014/main" id="{E8B9D11E-6F9D-419D-B64F-5370753C4A1D}"/>
                </a:ext>
              </a:extLst>
            </p:cNvPr>
            <p:cNvCxnSpPr/>
            <p:nvPr/>
          </p:nvCxnSpPr>
          <p:spPr>
            <a:xfrm>
              <a:off x="7572490" y="4891053"/>
              <a:ext cx="809111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Gerader Verbinder 25">
              <a:extLst>
                <a:ext uri="{FF2B5EF4-FFF2-40B4-BE49-F238E27FC236}">
                  <a16:creationId xmlns:a16="http://schemas.microsoft.com/office/drawing/2014/main" id="{3EF0FF66-CCA7-45A0-87D4-CC684D511034}"/>
                </a:ext>
              </a:extLst>
            </p:cNvPr>
            <p:cNvCxnSpPr/>
            <p:nvPr/>
          </p:nvCxnSpPr>
          <p:spPr>
            <a:xfrm flipV="1">
              <a:off x="7479961" y="4891052"/>
              <a:ext cx="92529" cy="103465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Gerader Verbinder 26">
              <a:extLst>
                <a:ext uri="{FF2B5EF4-FFF2-40B4-BE49-F238E27FC236}">
                  <a16:creationId xmlns:a16="http://schemas.microsoft.com/office/drawing/2014/main" id="{0F0F1B6A-1705-4889-A81F-C69810CF0B32}"/>
                </a:ext>
              </a:extLst>
            </p:cNvPr>
            <p:cNvCxnSpPr/>
            <p:nvPr/>
          </p:nvCxnSpPr>
          <p:spPr>
            <a:xfrm flipV="1">
              <a:off x="8289073" y="4901844"/>
              <a:ext cx="92529" cy="103465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Gerader Verbinder 27">
              <a:extLst>
                <a:ext uri="{FF2B5EF4-FFF2-40B4-BE49-F238E27FC236}">
                  <a16:creationId xmlns:a16="http://schemas.microsoft.com/office/drawing/2014/main" id="{4E4D42DE-1BBC-416C-9E6C-C5EC50D6FC12}"/>
                </a:ext>
              </a:extLst>
            </p:cNvPr>
            <p:cNvCxnSpPr/>
            <p:nvPr/>
          </p:nvCxnSpPr>
          <p:spPr>
            <a:xfrm flipV="1">
              <a:off x="8289073" y="5487013"/>
              <a:ext cx="92529" cy="114258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Gerader Verbinder 28">
              <a:extLst>
                <a:ext uri="{FF2B5EF4-FFF2-40B4-BE49-F238E27FC236}">
                  <a16:creationId xmlns:a16="http://schemas.microsoft.com/office/drawing/2014/main" id="{A2C3C9BA-6F7F-4704-BDAD-4FD110FD0207}"/>
                </a:ext>
              </a:extLst>
            </p:cNvPr>
            <p:cNvCxnSpPr/>
            <p:nvPr/>
          </p:nvCxnSpPr>
          <p:spPr>
            <a:xfrm>
              <a:off x="7848246" y="5095903"/>
              <a:ext cx="338165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r Verbinder 29">
              <a:extLst>
                <a:ext uri="{FF2B5EF4-FFF2-40B4-BE49-F238E27FC236}">
                  <a16:creationId xmlns:a16="http://schemas.microsoft.com/office/drawing/2014/main" id="{7D045F56-CD44-4695-A6CC-E05CFD29452A}"/>
                </a:ext>
              </a:extLst>
            </p:cNvPr>
            <p:cNvCxnSpPr/>
            <p:nvPr/>
          </p:nvCxnSpPr>
          <p:spPr>
            <a:xfrm>
              <a:off x="7848246" y="5292497"/>
              <a:ext cx="338165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r Verbinder 30">
              <a:extLst>
                <a:ext uri="{FF2B5EF4-FFF2-40B4-BE49-F238E27FC236}">
                  <a16:creationId xmlns:a16="http://schemas.microsoft.com/office/drawing/2014/main" id="{A1620BC2-5876-4C29-9952-FA559413533B}"/>
                </a:ext>
              </a:extLst>
            </p:cNvPr>
            <p:cNvCxnSpPr/>
            <p:nvPr/>
          </p:nvCxnSpPr>
          <p:spPr>
            <a:xfrm>
              <a:off x="7853689" y="5483610"/>
              <a:ext cx="338165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Ellipse 31">
              <a:extLst>
                <a:ext uri="{FF2B5EF4-FFF2-40B4-BE49-F238E27FC236}">
                  <a16:creationId xmlns:a16="http://schemas.microsoft.com/office/drawing/2014/main" id="{C4B3B881-908A-4CB4-A05A-FA34E76BEB2C}"/>
                </a:ext>
              </a:extLst>
            </p:cNvPr>
            <p:cNvSpPr/>
            <p:nvPr/>
          </p:nvSpPr>
          <p:spPr>
            <a:xfrm>
              <a:off x="7602217" y="5466476"/>
              <a:ext cx="45719" cy="4571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 sz="1351" dirty="0">
                <a:solidFill>
                  <a:schemeClr val="tx1"/>
                </a:solidFill>
              </a:endParaRPr>
            </a:p>
          </p:txBody>
        </p:sp>
        <p:sp>
          <p:nvSpPr>
            <p:cNvPr id="33" name="Ellipse 32">
              <a:extLst>
                <a:ext uri="{FF2B5EF4-FFF2-40B4-BE49-F238E27FC236}">
                  <a16:creationId xmlns:a16="http://schemas.microsoft.com/office/drawing/2014/main" id="{8AC1654B-91B6-40CE-A532-BBB5E557D4B7}"/>
                </a:ext>
              </a:extLst>
            </p:cNvPr>
            <p:cNvSpPr/>
            <p:nvPr/>
          </p:nvSpPr>
          <p:spPr>
            <a:xfrm>
              <a:off x="7602217" y="5266536"/>
              <a:ext cx="45719" cy="4571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 sz="1351" dirty="0">
                <a:solidFill>
                  <a:schemeClr val="tx1"/>
                </a:solidFill>
              </a:endParaRPr>
            </a:p>
          </p:txBody>
        </p:sp>
        <p:sp>
          <p:nvSpPr>
            <p:cNvPr id="34" name="Ellipse 33">
              <a:extLst>
                <a:ext uri="{FF2B5EF4-FFF2-40B4-BE49-F238E27FC236}">
                  <a16:creationId xmlns:a16="http://schemas.microsoft.com/office/drawing/2014/main" id="{A04A892E-DC2E-4F9E-BE3B-45B3E19409F2}"/>
                </a:ext>
              </a:extLst>
            </p:cNvPr>
            <p:cNvSpPr/>
            <p:nvPr/>
          </p:nvSpPr>
          <p:spPr>
            <a:xfrm>
              <a:off x="7602217" y="5068736"/>
              <a:ext cx="45719" cy="4571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 sz="1351" dirty="0">
                <a:solidFill>
                  <a:schemeClr val="tx1"/>
                </a:solidFill>
              </a:endParaRPr>
            </a:p>
          </p:txBody>
        </p:sp>
      </p:grpSp>
      <p:pic>
        <p:nvPicPr>
          <p:cNvPr id="36" name="Grafik 35">
            <a:extLst>
              <a:ext uri="{FF2B5EF4-FFF2-40B4-BE49-F238E27FC236}">
                <a16:creationId xmlns:a16="http://schemas.microsoft.com/office/drawing/2014/main" id="{5B5AF206-19B4-436C-AEF7-089A5402CBED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2675" y="54090"/>
            <a:ext cx="1201800" cy="481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779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 hidden="1">
            <a:extLst>
              <a:ext uri="{FF2B5EF4-FFF2-40B4-BE49-F238E27FC236}">
                <a16:creationId xmlns:a16="http://schemas.microsoft.com/office/drawing/2014/main" id="{D7C289BC-7011-4887-85F9-D227D8C671D4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19943522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9" name="think-cell Folie" r:id="rId4" imgW="383" imgH="384" progId="TCLayout.ActiveDocument.1">
                  <p:embed/>
                </p:oleObj>
              </mc:Choice>
              <mc:Fallback>
                <p:oleObj name="think-cell Folie" r:id="rId4" imgW="383" imgH="384" progId="TCLayout.ActiveDocument.1">
                  <p:embed/>
                  <p:pic>
                    <p:nvPicPr>
                      <p:cNvPr id="5" name="Objekt 4" hidden="1">
                        <a:extLst>
                          <a:ext uri="{FF2B5EF4-FFF2-40B4-BE49-F238E27FC236}">
                            <a16:creationId xmlns:a16="http://schemas.microsoft.com/office/drawing/2014/main" id="{D7C289BC-7011-4887-85F9-D227D8C671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5BC8CB2-0F8F-4921-A040-2A6E7EC334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6825" y="-7800"/>
            <a:ext cx="5255175" cy="720000"/>
          </a:xfrm>
        </p:spPr>
        <p:txBody>
          <a:bodyPr vert="horz"/>
          <a:lstStyle/>
          <a:p>
            <a:r>
              <a:rPr lang="en-US" dirty="0"/>
              <a:t>OpenADx – Big Picture – Draft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5D998AE3-0CC1-4C6B-991B-C2388CBDE8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94994" y="3176"/>
            <a:ext cx="8288753" cy="5845174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472A2D77-AAFE-4310-8FD2-B1B1E7E6D1B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468" y="3498574"/>
            <a:ext cx="4493342" cy="2931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794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2" name="Objekt 281" hidden="1">
            <a:extLst>
              <a:ext uri="{FF2B5EF4-FFF2-40B4-BE49-F238E27FC236}">
                <a16:creationId xmlns:a16="http://schemas.microsoft.com/office/drawing/2014/main" id="{3437D1E3-0420-45F8-82A1-FCB7776F64F1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13928973"/>
              </p:ext>
            </p:extLst>
          </p:nvPr>
        </p:nvGraphicFramePr>
        <p:xfrm>
          <a:off x="2118" y="2118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1" name="think-cell Folie" r:id="rId5" imgW="383" imgH="384" progId="TCLayout.ActiveDocument.1">
                  <p:embed/>
                </p:oleObj>
              </mc:Choice>
              <mc:Fallback>
                <p:oleObj name="think-cell Folie" r:id="rId5" imgW="383" imgH="384" progId="TCLayout.ActiveDocument.1">
                  <p:embed/>
                  <p:pic>
                    <p:nvPicPr>
                      <p:cNvPr id="282" name="Objekt 281" hidden="1">
                        <a:extLst>
                          <a:ext uri="{FF2B5EF4-FFF2-40B4-BE49-F238E27FC236}">
                            <a16:creationId xmlns:a16="http://schemas.microsoft.com/office/drawing/2014/main" id="{3437D1E3-0420-45F8-82A1-FCB7776F64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18" y="2118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6B49C65-9D93-0940-A2D2-FDC728ABEB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n-US" dirty="0"/>
              <a:t>OpenADx lays the foundation for safety and standardization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050AF99B-D3EA-4D4A-AB70-5182FBE4E876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2521" y="54201"/>
            <a:ext cx="1201761" cy="481233"/>
          </a:xfrm>
          <a:prstGeom prst="rect">
            <a:avLst/>
          </a:prstGeom>
        </p:spPr>
      </p:pic>
      <p:grpSp>
        <p:nvGrpSpPr>
          <p:cNvPr id="187" name="Gruppieren 186">
            <a:extLst>
              <a:ext uri="{FF2B5EF4-FFF2-40B4-BE49-F238E27FC236}">
                <a16:creationId xmlns:a16="http://schemas.microsoft.com/office/drawing/2014/main" id="{741FC1AC-DD9A-49DB-80CF-2B3CB553A8AB}"/>
              </a:ext>
            </a:extLst>
          </p:cNvPr>
          <p:cNvGrpSpPr/>
          <p:nvPr/>
        </p:nvGrpSpPr>
        <p:grpSpPr>
          <a:xfrm>
            <a:off x="9067624" y="2389532"/>
            <a:ext cx="1491001" cy="923503"/>
            <a:chOff x="6771502" y="1425600"/>
            <a:chExt cx="1491049" cy="923532"/>
          </a:xfrm>
        </p:grpSpPr>
        <p:grpSp>
          <p:nvGrpSpPr>
            <p:cNvPr id="188" name="Gruppieren 187">
              <a:extLst>
                <a:ext uri="{FF2B5EF4-FFF2-40B4-BE49-F238E27FC236}">
                  <a16:creationId xmlns:a16="http://schemas.microsoft.com/office/drawing/2014/main" id="{A003E738-2872-4F19-92FF-8DC7B8393E09}"/>
                </a:ext>
              </a:extLst>
            </p:cNvPr>
            <p:cNvGrpSpPr/>
            <p:nvPr/>
          </p:nvGrpSpPr>
          <p:grpSpPr>
            <a:xfrm>
              <a:off x="6771503" y="1425600"/>
              <a:ext cx="1491048" cy="659923"/>
              <a:chOff x="6771503" y="1425600"/>
              <a:chExt cx="1491048" cy="659923"/>
            </a:xfrm>
          </p:grpSpPr>
          <p:pic>
            <p:nvPicPr>
              <p:cNvPr id="190" name="Grafik 189">
                <a:extLst>
                  <a:ext uri="{FF2B5EF4-FFF2-40B4-BE49-F238E27FC236}">
                    <a16:creationId xmlns:a16="http://schemas.microsoft.com/office/drawing/2014/main" id="{18345EF7-FF75-460E-802E-A791920556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907427" y="1469811"/>
                <a:ext cx="1219200" cy="571500"/>
              </a:xfrm>
              <a:prstGeom prst="rect">
                <a:avLst/>
              </a:prstGeom>
              <a:ln>
                <a:noFill/>
              </a:ln>
            </p:spPr>
          </p:pic>
          <p:sp>
            <p:nvSpPr>
              <p:cNvPr id="191" name="Abgerundetes Rechteck 13">
                <a:extLst>
                  <a:ext uri="{FF2B5EF4-FFF2-40B4-BE49-F238E27FC236}">
                    <a16:creationId xmlns:a16="http://schemas.microsoft.com/office/drawing/2014/main" id="{2CBA11A5-0F4B-403A-A3F6-5509579EEDA2}"/>
                  </a:ext>
                </a:extLst>
              </p:cNvPr>
              <p:cNvSpPr/>
              <p:nvPr/>
            </p:nvSpPr>
            <p:spPr>
              <a:xfrm>
                <a:off x="6771503" y="1425600"/>
                <a:ext cx="1491048" cy="659923"/>
              </a:xfrm>
              <a:prstGeom prst="round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310">
                  <a:defRPr/>
                </a:pPr>
                <a:endParaRPr lang="de-DE" sz="1799" dirty="0"/>
              </a:p>
            </p:txBody>
          </p:sp>
        </p:grpSp>
        <p:sp>
          <p:nvSpPr>
            <p:cNvPr id="189" name="Abgerundetes Rechteck 11">
              <a:extLst>
                <a:ext uri="{FF2B5EF4-FFF2-40B4-BE49-F238E27FC236}">
                  <a16:creationId xmlns:a16="http://schemas.microsoft.com/office/drawing/2014/main" id="{283EA6DB-C82B-4B6E-BC0F-E3AE3FDEBA69}"/>
                </a:ext>
              </a:extLst>
            </p:cNvPr>
            <p:cNvSpPr/>
            <p:nvPr/>
          </p:nvSpPr>
          <p:spPr>
            <a:xfrm>
              <a:off x="6771502" y="2085522"/>
              <a:ext cx="1491049" cy="263610"/>
            </a:xfrm>
            <a:prstGeom prst="round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310">
                <a:defRPr/>
              </a:pPr>
              <a:r>
                <a:rPr lang="de-DE" sz="1200" dirty="0"/>
                <a:t>FMI Standard</a:t>
              </a:r>
            </a:p>
          </p:txBody>
        </p:sp>
      </p:grpSp>
      <p:cxnSp>
        <p:nvCxnSpPr>
          <p:cNvPr id="192" name="Gerade Verbindung mit Pfeil 191">
            <a:extLst>
              <a:ext uri="{FF2B5EF4-FFF2-40B4-BE49-F238E27FC236}">
                <a16:creationId xmlns:a16="http://schemas.microsoft.com/office/drawing/2014/main" id="{EB34B92F-12C7-4A4B-A96C-0406A7CDA63F}"/>
              </a:ext>
            </a:extLst>
          </p:cNvPr>
          <p:cNvCxnSpPr>
            <a:cxnSpLocks/>
            <a:stCxn id="191" idx="1"/>
            <a:endCxn id="215" idx="3"/>
          </p:cNvCxnSpPr>
          <p:nvPr/>
        </p:nvCxnSpPr>
        <p:spPr>
          <a:xfrm flipH="1">
            <a:off x="6069831" y="2719482"/>
            <a:ext cx="2997792" cy="806892"/>
          </a:xfrm>
          <a:prstGeom prst="straightConnector1">
            <a:avLst/>
          </a:prstGeom>
          <a:ln w="15875" cap="flat" cmpd="sng" algn="ctr">
            <a:solidFill>
              <a:schemeClr val="dk1"/>
            </a:solidFill>
            <a:prstDash val="solid"/>
            <a:round/>
            <a:headEnd type="triangle" w="lg" len="med"/>
            <a:tailEnd type="triangle" w="lg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pSp>
        <p:nvGrpSpPr>
          <p:cNvPr id="197" name="Gruppieren 196">
            <a:extLst>
              <a:ext uri="{FF2B5EF4-FFF2-40B4-BE49-F238E27FC236}">
                <a16:creationId xmlns:a16="http://schemas.microsoft.com/office/drawing/2014/main" id="{D40A0101-8FE6-462F-8859-CFD1D92EAA33}"/>
              </a:ext>
            </a:extLst>
          </p:cNvPr>
          <p:cNvGrpSpPr/>
          <p:nvPr/>
        </p:nvGrpSpPr>
        <p:grpSpPr>
          <a:xfrm>
            <a:off x="1288974" y="4968320"/>
            <a:ext cx="1491001" cy="923503"/>
            <a:chOff x="1231478" y="3908554"/>
            <a:chExt cx="1491049" cy="923532"/>
          </a:xfrm>
        </p:grpSpPr>
        <p:sp>
          <p:nvSpPr>
            <p:cNvPr id="198" name="Abgerundetes Rechteck 20">
              <a:extLst>
                <a:ext uri="{FF2B5EF4-FFF2-40B4-BE49-F238E27FC236}">
                  <a16:creationId xmlns:a16="http://schemas.microsoft.com/office/drawing/2014/main" id="{399BFE26-FC7D-439F-8048-41CCAA13B0B2}"/>
                </a:ext>
              </a:extLst>
            </p:cNvPr>
            <p:cNvSpPr/>
            <p:nvPr/>
          </p:nvSpPr>
          <p:spPr>
            <a:xfrm>
              <a:off x="1231479" y="3908554"/>
              <a:ext cx="1491048" cy="659923"/>
            </a:xfrm>
            <a:prstGeom prst="round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310">
                <a:defRPr/>
              </a:pPr>
              <a:endParaRPr lang="de-DE" sz="1400" dirty="0"/>
            </a:p>
          </p:txBody>
        </p:sp>
        <p:sp>
          <p:nvSpPr>
            <p:cNvPr id="199" name="Abgerundetes Rechteck 21">
              <a:extLst>
                <a:ext uri="{FF2B5EF4-FFF2-40B4-BE49-F238E27FC236}">
                  <a16:creationId xmlns:a16="http://schemas.microsoft.com/office/drawing/2014/main" id="{9B51AF41-545E-4980-A111-B939B387EAA2}"/>
                </a:ext>
              </a:extLst>
            </p:cNvPr>
            <p:cNvSpPr/>
            <p:nvPr/>
          </p:nvSpPr>
          <p:spPr>
            <a:xfrm>
              <a:off x="1231478" y="4568476"/>
              <a:ext cx="1491049" cy="263610"/>
            </a:xfrm>
            <a:prstGeom prst="round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310">
                <a:defRPr/>
              </a:pPr>
              <a:r>
                <a:rPr lang="de-DE" sz="1200" dirty="0"/>
                <a:t>Simulation</a:t>
              </a:r>
            </a:p>
          </p:txBody>
        </p:sp>
      </p:grpSp>
      <p:grpSp>
        <p:nvGrpSpPr>
          <p:cNvPr id="200" name="Gruppieren 199">
            <a:extLst>
              <a:ext uri="{FF2B5EF4-FFF2-40B4-BE49-F238E27FC236}">
                <a16:creationId xmlns:a16="http://schemas.microsoft.com/office/drawing/2014/main" id="{CE753104-75CB-4180-9EF7-B3FD09314794}"/>
              </a:ext>
            </a:extLst>
          </p:cNvPr>
          <p:cNvGrpSpPr/>
          <p:nvPr/>
        </p:nvGrpSpPr>
        <p:grpSpPr>
          <a:xfrm>
            <a:off x="1288974" y="3036824"/>
            <a:ext cx="1491001" cy="923503"/>
            <a:chOff x="1896762" y="2020428"/>
            <a:chExt cx="1491049" cy="923532"/>
          </a:xfrm>
        </p:grpSpPr>
        <p:sp>
          <p:nvSpPr>
            <p:cNvPr id="201" name="Abgerundetes Rechteck 26">
              <a:extLst>
                <a:ext uri="{FF2B5EF4-FFF2-40B4-BE49-F238E27FC236}">
                  <a16:creationId xmlns:a16="http://schemas.microsoft.com/office/drawing/2014/main" id="{2BF21CBF-88DF-448C-B423-F81759BECBE5}"/>
                </a:ext>
              </a:extLst>
            </p:cNvPr>
            <p:cNvSpPr/>
            <p:nvPr/>
          </p:nvSpPr>
          <p:spPr>
            <a:xfrm>
              <a:off x="1896763" y="2020428"/>
              <a:ext cx="1491048" cy="659923"/>
            </a:xfrm>
            <a:prstGeom prst="round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310">
                <a:defRPr/>
              </a:pPr>
              <a:endParaRPr lang="de-DE" sz="1400" dirty="0"/>
            </a:p>
          </p:txBody>
        </p:sp>
        <p:sp>
          <p:nvSpPr>
            <p:cNvPr id="202" name="Abgerundetes Rechteck 27">
              <a:extLst>
                <a:ext uri="{FF2B5EF4-FFF2-40B4-BE49-F238E27FC236}">
                  <a16:creationId xmlns:a16="http://schemas.microsoft.com/office/drawing/2014/main" id="{F37FE5E3-A8F3-4F1F-BE90-0B1C9EA8433A}"/>
                </a:ext>
              </a:extLst>
            </p:cNvPr>
            <p:cNvSpPr/>
            <p:nvPr/>
          </p:nvSpPr>
          <p:spPr>
            <a:xfrm>
              <a:off x="1896762" y="2680350"/>
              <a:ext cx="1491049" cy="263610"/>
            </a:xfrm>
            <a:prstGeom prst="round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310">
                <a:defRPr/>
              </a:pPr>
              <a:r>
                <a:rPr lang="de-DE" sz="900" dirty="0"/>
                <a:t>Urban Traffic Simulation</a:t>
              </a:r>
            </a:p>
          </p:txBody>
        </p:sp>
      </p:grpSp>
      <p:cxnSp>
        <p:nvCxnSpPr>
          <p:cNvPr id="203" name="Gerade Verbindung mit Pfeil 202">
            <a:extLst>
              <a:ext uri="{FF2B5EF4-FFF2-40B4-BE49-F238E27FC236}">
                <a16:creationId xmlns:a16="http://schemas.microsoft.com/office/drawing/2014/main" id="{3433A270-B9F1-4517-8765-8B7AF450C1CE}"/>
              </a:ext>
            </a:extLst>
          </p:cNvPr>
          <p:cNvCxnSpPr>
            <a:stCxn id="201" idx="3"/>
            <a:endCxn id="215" idx="1"/>
          </p:cNvCxnSpPr>
          <p:nvPr/>
        </p:nvCxnSpPr>
        <p:spPr>
          <a:xfrm>
            <a:off x="2779975" y="3366775"/>
            <a:ext cx="1438992" cy="159600"/>
          </a:xfrm>
          <a:prstGeom prst="straightConnector1">
            <a:avLst/>
          </a:prstGeom>
          <a:ln w="15875" cap="flat" cmpd="sng" algn="ctr">
            <a:solidFill>
              <a:schemeClr val="dk1"/>
            </a:solidFill>
            <a:prstDash val="solid"/>
            <a:round/>
            <a:headEnd type="triangle" w="lg" len="med"/>
            <a:tailEnd type="triangle" w="lg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04" name="Gerade Verbindung mit Pfeil 203">
            <a:extLst>
              <a:ext uri="{FF2B5EF4-FFF2-40B4-BE49-F238E27FC236}">
                <a16:creationId xmlns:a16="http://schemas.microsoft.com/office/drawing/2014/main" id="{06FDF308-FE25-4726-8347-8A716C638B1E}"/>
              </a:ext>
            </a:extLst>
          </p:cNvPr>
          <p:cNvCxnSpPr>
            <a:stCxn id="198" idx="3"/>
            <a:endCxn id="215" idx="1"/>
          </p:cNvCxnSpPr>
          <p:nvPr/>
        </p:nvCxnSpPr>
        <p:spPr>
          <a:xfrm flipV="1">
            <a:off x="2779975" y="3526374"/>
            <a:ext cx="1438992" cy="1771899"/>
          </a:xfrm>
          <a:prstGeom prst="straightConnector1">
            <a:avLst/>
          </a:prstGeom>
          <a:ln w="15875" cap="flat" cmpd="sng" algn="ctr">
            <a:solidFill>
              <a:schemeClr val="dk1"/>
            </a:solidFill>
            <a:prstDash val="solid"/>
            <a:round/>
            <a:headEnd type="triangle" w="lg" len="med"/>
            <a:tailEnd type="triangle" w="lg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pSp>
        <p:nvGrpSpPr>
          <p:cNvPr id="205" name="Gruppieren 204">
            <a:extLst>
              <a:ext uri="{FF2B5EF4-FFF2-40B4-BE49-F238E27FC236}">
                <a16:creationId xmlns:a16="http://schemas.microsoft.com/office/drawing/2014/main" id="{B3BDF98E-222C-4A57-A0E5-35714549971B}"/>
              </a:ext>
            </a:extLst>
          </p:cNvPr>
          <p:cNvGrpSpPr/>
          <p:nvPr/>
        </p:nvGrpSpPr>
        <p:grpSpPr>
          <a:xfrm>
            <a:off x="3882332" y="5229136"/>
            <a:ext cx="1491001" cy="923503"/>
            <a:chOff x="6771502" y="3762781"/>
            <a:chExt cx="1491049" cy="923533"/>
          </a:xfrm>
        </p:grpSpPr>
        <p:sp>
          <p:nvSpPr>
            <p:cNvPr id="206" name="Abgerundetes Rechteck 31">
              <a:extLst>
                <a:ext uri="{FF2B5EF4-FFF2-40B4-BE49-F238E27FC236}">
                  <a16:creationId xmlns:a16="http://schemas.microsoft.com/office/drawing/2014/main" id="{C3FA5529-FEA8-41F4-89FF-4002ECB615F7}"/>
                </a:ext>
              </a:extLst>
            </p:cNvPr>
            <p:cNvSpPr/>
            <p:nvPr/>
          </p:nvSpPr>
          <p:spPr>
            <a:xfrm>
              <a:off x="6771503" y="3762781"/>
              <a:ext cx="1491048" cy="659923"/>
            </a:xfrm>
            <a:prstGeom prst="round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310">
                <a:defRPr/>
              </a:pPr>
              <a:r>
                <a:rPr lang="de-DE" sz="1400" dirty="0"/>
                <a:t>Public </a:t>
              </a:r>
              <a:r>
                <a:rPr lang="de-DE" sz="1400" dirty="0" err="1"/>
                <a:t>funded</a:t>
              </a:r>
              <a:r>
                <a:rPr lang="de-DE" sz="1400" dirty="0"/>
                <a:t> </a:t>
              </a:r>
              <a:r>
                <a:rPr lang="de-DE" sz="1400" dirty="0" err="1"/>
                <a:t>projects</a:t>
              </a:r>
              <a:endParaRPr lang="de-DE" sz="1400" dirty="0"/>
            </a:p>
          </p:txBody>
        </p:sp>
        <p:sp>
          <p:nvSpPr>
            <p:cNvPr id="207" name="Abgerundetes Rechteck 32">
              <a:extLst>
                <a:ext uri="{FF2B5EF4-FFF2-40B4-BE49-F238E27FC236}">
                  <a16:creationId xmlns:a16="http://schemas.microsoft.com/office/drawing/2014/main" id="{D38D2EE5-5F23-4A03-A713-7325E6C46588}"/>
                </a:ext>
              </a:extLst>
            </p:cNvPr>
            <p:cNvSpPr/>
            <p:nvPr/>
          </p:nvSpPr>
          <p:spPr>
            <a:xfrm>
              <a:off x="6771502" y="4422704"/>
              <a:ext cx="1491049" cy="263610"/>
            </a:xfrm>
            <a:prstGeom prst="round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310">
                <a:defRPr/>
              </a:pPr>
              <a:r>
                <a:rPr lang="de-DE" sz="1200" dirty="0"/>
                <a:t>e.g. Simulation</a:t>
              </a:r>
            </a:p>
          </p:txBody>
        </p:sp>
      </p:grpSp>
      <p:cxnSp>
        <p:nvCxnSpPr>
          <p:cNvPr id="208" name="Gerade Verbindung mit Pfeil 207">
            <a:extLst>
              <a:ext uri="{FF2B5EF4-FFF2-40B4-BE49-F238E27FC236}">
                <a16:creationId xmlns:a16="http://schemas.microsoft.com/office/drawing/2014/main" id="{F684BC79-F99B-4CFF-9069-4A873E2A3AC2}"/>
              </a:ext>
            </a:extLst>
          </p:cNvPr>
          <p:cNvCxnSpPr>
            <a:cxnSpLocks/>
            <a:stCxn id="242" idx="3"/>
            <a:endCxn id="215" idx="1"/>
          </p:cNvCxnSpPr>
          <p:nvPr/>
        </p:nvCxnSpPr>
        <p:spPr>
          <a:xfrm>
            <a:off x="2779975" y="1433535"/>
            <a:ext cx="1438992" cy="2092841"/>
          </a:xfrm>
          <a:prstGeom prst="straightConnector1">
            <a:avLst/>
          </a:prstGeom>
          <a:ln w="15875" cap="flat" cmpd="sng" algn="ctr">
            <a:solidFill>
              <a:schemeClr val="dk1"/>
            </a:solidFill>
            <a:prstDash val="solid"/>
            <a:round/>
            <a:headEnd type="triangle" w="lg" len="med"/>
            <a:tailEnd type="triangle" w="lg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pSp>
        <p:nvGrpSpPr>
          <p:cNvPr id="209" name="Gruppieren 208">
            <a:extLst>
              <a:ext uri="{FF2B5EF4-FFF2-40B4-BE49-F238E27FC236}">
                <a16:creationId xmlns:a16="http://schemas.microsoft.com/office/drawing/2014/main" id="{1F239DB1-AAB6-4839-B92D-BCCF3D96018E}"/>
              </a:ext>
            </a:extLst>
          </p:cNvPr>
          <p:cNvGrpSpPr/>
          <p:nvPr/>
        </p:nvGrpSpPr>
        <p:grpSpPr>
          <a:xfrm>
            <a:off x="4218967" y="3148749"/>
            <a:ext cx="1850864" cy="1187053"/>
            <a:chOff x="4143955" y="4785033"/>
            <a:chExt cx="1850923" cy="1187091"/>
          </a:xfrm>
        </p:grpSpPr>
        <p:pic>
          <p:nvPicPr>
            <p:cNvPr id="210" name="Grafik 209">
              <a:extLst>
                <a:ext uri="{FF2B5EF4-FFF2-40B4-BE49-F238E27FC236}">
                  <a16:creationId xmlns:a16="http://schemas.microsoft.com/office/drawing/2014/main" id="{19CC6F0B-EADC-41DF-9241-FB07B752730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422718" y="5533863"/>
              <a:ext cx="438261" cy="438261"/>
            </a:xfrm>
            <a:prstGeom prst="rect">
              <a:avLst/>
            </a:prstGeom>
            <a:ln>
              <a:noFill/>
            </a:ln>
          </p:spPr>
        </p:pic>
        <p:grpSp>
          <p:nvGrpSpPr>
            <p:cNvPr id="211" name="Gruppieren 210">
              <a:extLst>
                <a:ext uri="{FF2B5EF4-FFF2-40B4-BE49-F238E27FC236}">
                  <a16:creationId xmlns:a16="http://schemas.microsoft.com/office/drawing/2014/main" id="{38C02D0A-6669-4E8D-9B22-8D4C53F471ED}"/>
                </a:ext>
              </a:extLst>
            </p:cNvPr>
            <p:cNvGrpSpPr/>
            <p:nvPr/>
          </p:nvGrpSpPr>
          <p:grpSpPr>
            <a:xfrm>
              <a:off x="4143955" y="4785033"/>
              <a:ext cx="1850923" cy="755276"/>
              <a:chOff x="4201297" y="2482194"/>
              <a:chExt cx="1680519" cy="755276"/>
            </a:xfrm>
          </p:grpSpPr>
          <p:pic>
            <p:nvPicPr>
              <p:cNvPr id="214" name="Grafik 213">
                <a:extLst>
                  <a:ext uri="{FF2B5EF4-FFF2-40B4-BE49-F238E27FC236}">
                    <a16:creationId xmlns:a16="http://schemas.microsoft.com/office/drawing/2014/main" id="{42AC4FC5-5B10-4A47-8909-6AA41FF99A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18139" y="2570147"/>
                <a:ext cx="1446833" cy="579370"/>
              </a:xfrm>
              <a:prstGeom prst="rect">
                <a:avLst/>
              </a:prstGeom>
              <a:ln>
                <a:noFill/>
              </a:ln>
            </p:spPr>
          </p:pic>
          <p:sp>
            <p:nvSpPr>
              <p:cNvPr id="215" name="Abgerundetes Rechteck 8">
                <a:extLst>
                  <a:ext uri="{FF2B5EF4-FFF2-40B4-BE49-F238E27FC236}">
                    <a16:creationId xmlns:a16="http://schemas.microsoft.com/office/drawing/2014/main" id="{5ECF7366-72BB-4C54-AEE3-533D1C6010D8}"/>
                  </a:ext>
                </a:extLst>
              </p:cNvPr>
              <p:cNvSpPr/>
              <p:nvPr/>
            </p:nvSpPr>
            <p:spPr>
              <a:xfrm>
                <a:off x="4201297" y="2482194"/>
                <a:ext cx="1680519" cy="755276"/>
              </a:xfrm>
              <a:prstGeom prst="round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310">
                  <a:defRPr/>
                </a:pPr>
                <a:endParaRPr lang="de-DE" sz="1799" dirty="0"/>
              </a:p>
            </p:txBody>
          </p:sp>
        </p:grpSp>
        <p:sp>
          <p:nvSpPr>
            <p:cNvPr id="212" name="Abgerundetes Rechteck 34">
              <a:extLst>
                <a:ext uri="{FF2B5EF4-FFF2-40B4-BE49-F238E27FC236}">
                  <a16:creationId xmlns:a16="http://schemas.microsoft.com/office/drawing/2014/main" id="{FB12AE50-6762-4C26-B472-C5B877589606}"/>
                </a:ext>
              </a:extLst>
            </p:cNvPr>
            <p:cNvSpPr/>
            <p:nvPr/>
          </p:nvSpPr>
          <p:spPr>
            <a:xfrm>
              <a:off x="4143955" y="5540309"/>
              <a:ext cx="911536" cy="392753"/>
            </a:xfrm>
            <a:prstGeom prst="round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310">
                <a:defRPr/>
              </a:pPr>
              <a:endParaRPr lang="de-DE" sz="1400" dirty="0"/>
            </a:p>
          </p:txBody>
        </p:sp>
        <p:sp>
          <p:nvSpPr>
            <p:cNvPr id="213" name="Abgerundetes Rechteck 35">
              <a:extLst>
                <a:ext uri="{FF2B5EF4-FFF2-40B4-BE49-F238E27FC236}">
                  <a16:creationId xmlns:a16="http://schemas.microsoft.com/office/drawing/2014/main" id="{839B0FC0-34E5-44C8-96E1-6B0B11229C77}"/>
                </a:ext>
              </a:extLst>
            </p:cNvPr>
            <p:cNvSpPr/>
            <p:nvPr/>
          </p:nvSpPr>
          <p:spPr>
            <a:xfrm>
              <a:off x="5055491" y="5540309"/>
              <a:ext cx="911536" cy="392753"/>
            </a:xfrm>
            <a:prstGeom prst="round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310">
                <a:defRPr/>
              </a:pPr>
              <a:endParaRPr lang="de-DE" sz="1400" dirty="0"/>
            </a:p>
          </p:txBody>
        </p:sp>
      </p:grpSp>
      <p:cxnSp>
        <p:nvCxnSpPr>
          <p:cNvPr id="216" name="Gerade Verbindung mit Pfeil 215">
            <a:extLst>
              <a:ext uri="{FF2B5EF4-FFF2-40B4-BE49-F238E27FC236}">
                <a16:creationId xmlns:a16="http://schemas.microsoft.com/office/drawing/2014/main" id="{84C9FB3C-438E-46FE-9728-D2ECBA580EAB}"/>
              </a:ext>
            </a:extLst>
          </p:cNvPr>
          <p:cNvCxnSpPr>
            <a:cxnSpLocks/>
            <a:stCxn id="206" idx="0"/>
            <a:endCxn id="215" idx="2"/>
          </p:cNvCxnSpPr>
          <p:nvPr/>
        </p:nvCxnSpPr>
        <p:spPr>
          <a:xfrm flipV="1">
            <a:off x="4627831" y="3904000"/>
            <a:ext cx="516568" cy="1325135"/>
          </a:xfrm>
          <a:prstGeom prst="straightConnector1">
            <a:avLst/>
          </a:prstGeom>
          <a:ln w="15875" cap="flat" cmpd="sng" algn="ctr">
            <a:solidFill>
              <a:schemeClr val="dk1"/>
            </a:solidFill>
            <a:prstDash val="solid"/>
            <a:round/>
            <a:headEnd type="triangle" w="lg" len="med"/>
            <a:tailEnd type="triangle" w="lg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17" name="Gerade Verbindung mit Pfeil 216">
            <a:extLst>
              <a:ext uri="{FF2B5EF4-FFF2-40B4-BE49-F238E27FC236}">
                <a16:creationId xmlns:a16="http://schemas.microsoft.com/office/drawing/2014/main" id="{A645F94B-6D53-499A-90BC-B4884D61BE1F}"/>
              </a:ext>
            </a:extLst>
          </p:cNvPr>
          <p:cNvCxnSpPr>
            <a:stCxn id="215" idx="0"/>
            <a:endCxn id="253" idx="2"/>
          </p:cNvCxnSpPr>
          <p:nvPr/>
        </p:nvCxnSpPr>
        <p:spPr>
          <a:xfrm flipH="1" flipV="1">
            <a:off x="4544237" y="1998518"/>
            <a:ext cx="600163" cy="1150231"/>
          </a:xfrm>
          <a:prstGeom prst="straightConnector1">
            <a:avLst/>
          </a:prstGeom>
          <a:ln w="15875" cap="flat" cmpd="sng" algn="ctr">
            <a:solidFill>
              <a:schemeClr val="dk1"/>
            </a:solidFill>
            <a:prstDash val="solid"/>
            <a:round/>
            <a:headEnd type="triangle" w="lg" len="med"/>
            <a:tailEnd type="triangle" w="lg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18" name="Gerade Verbindung mit Pfeil 217">
            <a:extLst>
              <a:ext uri="{FF2B5EF4-FFF2-40B4-BE49-F238E27FC236}">
                <a16:creationId xmlns:a16="http://schemas.microsoft.com/office/drawing/2014/main" id="{32E1CC43-5C90-4676-AEF5-8D18A7672AA7}"/>
              </a:ext>
            </a:extLst>
          </p:cNvPr>
          <p:cNvCxnSpPr>
            <a:stCxn id="225" idx="1"/>
            <a:endCxn id="215" idx="3"/>
          </p:cNvCxnSpPr>
          <p:nvPr/>
        </p:nvCxnSpPr>
        <p:spPr>
          <a:xfrm flipH="1" flipV="1">
            <a:off x="6069831" y="3526375"/>
            <a:ext cx="567635" cy="1705691"/>
          </a:xfrm>
          <a:prstGeom prst="straightConnector1">
            <a:avLst/>
          </a:prstGeom>
          <a:ln w="15875" cap="flat" cmpd="sng" algn="ctr">
            <a:solidFill>
              <a:schemeClr val="dk1"/>
            </a:solidFill>
            <a:prstDash val="solid"/>
            <a:round/>
            <a:headEnd type="triangle" w="lg" len="med"/>
            <a:tailEnd type="triangle" w="lg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pSp>
        <p:nvGrpSpPr>
          <p:cNvPr id="219" name="Gruppieren 218">
            <a:extLst>
              <a:ext uri="{FF2B5EF4-FFF2-40B4-BE49-F238E27FC236}">
                <a16:creationId xmlns:a16="http://schemas.microsoft.com/office/drawing/2014/main" id="{34FF8A44-6E89-4B12-9A53-DFB8AF2DD78A}"/>
              </a:ext>
            </a:extLst>
          </p:cNvPr>
          <p:cNvGrpSpPr/>
          <p:nvPr/>
        </p:nvGrpSpPr>
        <p:grpSpPr>
          <a:xfrm>
            <a:off x="5780616" y="893464"/>
            <a:ext cx="1491001" cy="923503"/>
            <a:chOff x="6771502" y="3762781"/>
            <a:chExt cx="1491049" cy="923533"/>
          </a:xfrm>
        </p:grpSpPr>
        <p:sp>
          <p:nvSpPr>
            <p:cNvPr id="220" name="Abgerundetes Rechteck 55">
              <a:extLst>
                <a:ext uri="{FF2B5EF4-FFF2-40B4-BE49-F238E27FC236}">
                  <a16:creationId xmlns:a16="http://schemas.microsoft.com/office/drawing/2014/main" id="{D21C8145-9483-45CD-ABAC-65E60265BAA1}"/>
                </a:ext>
              </a:extLst>
            </p:cNvPr>
            <p:cNvSpPr/>
            <p:nvPr/>
          </p:nvSpPr>
          <p:spPr>
            <a:xfrm>
              <a:off x="6771503" y="3762781"/>
              <a:ext cx="1491048" cy="659923"/>
            </a:xfrm>
            <a:prstGeom prst="round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310">
                <a:defRPr/>
              </a:pPr>
              <a:r>
                <a:rPr lang="de-DE" sz="1400" dirty="0"/>
                <a:t>…</a:t>
              </a:r>
            </a:p>
          </p:txBody>
        </p:sp>
        <p:sp>
          <p:nvSpPr>
            <p:cNvPr id="221" name="Abgerundetes Rechteck 56">
              <a:extLst>
                <a:ext uri="{FF2B5EF4-FFF2-40B4-BE49-F238E27FC236}">
                  <a16:creationId xmlns:a16="http://schemas.microsoft.com/office/drawing/2014/main" id="{49AB6132-AFB0-41F9-9CAB-5D5D392412D6}"/>
                </a:ext>
              </a:extLst>
            </p:cNvPr>
            <p:cNvSpPr/>
            <p:nvPr/>
          </p:nvSpPr>
          <p:spPr>
            <a:xfrm>
              <a:off x="6771502" y="4422704"/>
              <a:ext cx="1491049" cy="263610"/>
            </a:xfrm>
            <a:prstGeom prst="round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310">
                <a:defRPr/>
              </a:pPr>
              <a:r>
                <a:rPr lang="de-DE" sz="1200" dirty="0"/>
                <a:t>…</a:t>
              </a:r>
            </a:p>
          </p:txBody>
        </p:sp>
      </p:grpSp>
      <p:grpSp>
        <p:nvGrpSpPr>
          <p:cNvPr id="222" name="Gruppieren 221">
            <a:extLst>
              <a:ext uri="{FF2B5EF4-FFF2-40B4-BE49-F238E27FC236}">
                <a16:creationId xmlns:a16="http://schemas.microsoft.com/office/drawing/2014/main" id="{8E9515C1-DFF5-49A1-9EA4-A01D422C435F}"/>
              </a:ext>
            </a:extLst>
          </p:cNvPr>
          <p:cNvGrpSpPr/>
          <p:nvPr/>
        </p:nvGrpSpPr>
        <p:grpSpPr>
          <a:xfrm>
            <a:off x="6637465" y="4902115"/>
            <a:ext cx="1491001" cy="1570131"/>
            <a:chOff x="9084806" y="3882175"/>
            <a:chExt cx="1491049" cy="1570181"/>
          </a:xfrm>
        </p:grpSpPr>
        <p:grpSp>
          <p:nvGrpSpPr>
            <p:cNvPr id="223" name="Gruppieren 222">
              <a:extLst>
                <a:ext uri="{FF2B5EF4-FFF2-40B4-BE49-F238E27FC236}">
                  <a16:creationId xmlns:a16="http://schemas.microsoft.com/office/drawing/2014/main" id="{92ED3E2A-7CE6-4C55-B02F-491E9C4E6550}"/>
                </a:ext>
              </a:extLst>
            </p:cNvPr>
            <p:cNvGrpSpPr/>
            <p:nvPr/>
          </p:nvGrpSpPr>
          <p:grpSpPr>
            <a:xfrm>
              <a:off x="9084806" y="3882175"/>
              <a:ext cx="1491049" cy="1570181"/>
              <a:chOff x="6771502" y="3762781"/>
              <a:chExt cx="1491049" cy="1570181"/>
            </a:xfrm>
          </p:grpSpPr>
          <p:sp>
            <p:nvSpPr>
              <p:cNvPr id="225" name="Abgerundetes Rechteck 51">
                <a:extLst>
                  <a:ext uri="{FF2B5EF4-FFF2-40B4-BE49-F238E27FC236}">
                    <a16:creationId xmlns:a16="http://schemas.microsoft.com/office/drawing/2014/main" id="{CD185E8C-3A2A-41F0-90DA-761B2F130876}"/>
                  </a:ext>
                </a:extLst>
              </p:cNvPr>
              <p:cNvSpPr/>
              <p:nvPr/>
            </p:nvSpPr>
            <p:spPr>
              <a:xfrm>
                <a:off x="6771503" y="3762781"/>
                <a:ext cx="1491048" cy="659923"/>
              </a:xfrm>
              <a:prstGeom prst="round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310">
                  <a:defRPr/>
                </a:pPr>
                <a:endParaRPr lang="de-DE" sz="1400" dirty="0"/>
              </a:p>
            </p:txBody>
          </p:sp>
          <p:sp>
            <p:nvSpPr>
              <p:cNvPr id="226" name="Abgerundetes Rechteck 52">
                <a:extLst>
                  <a:ext uri="{FF2B5EF4-FFF2-40B4-BE49-F238E27FC236}">
                    <a16:creationId xmlns:a16="http://schemas.microsoft.com/office/drawing/2014/main" id="{6DD17461-6712-49EF-A8C9-978B5E5A4DAB}"/>
                  </a:ext>
                </a:extLst>
              </p:cNvPr>
              <p:cNvSpPr/>
              <p:nvPr/>
            </p:nvSpPr>
            <p:spPr>
              <a:xfrm>
                <a:off x="6771502" y="4422703"/>
                <a:ext cx="1491049" cy="910259"/>
              </a:xfrm>
              <a:prstGeom prst="round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310">
                  <a:defRPr/>
                </a:pPr>
                <a:r>
                  <a:rPr lang="de-DE" sz="1200" dirty="0"/>
                  <a:t>Exchange-</a:t>
                </a:r>
                <a:r>
                  <a:rPr lang="de-DE" sz="1200" dirty="0" err="1"/>
                  <a:t>platform</a:t>
                </a:r>
                <a:r>
                  <a:rPr lang="de-DE" sz="1200" dirty="0"/>
                  <a:t> </a:t>
                </a:r>
                <a:r>
                  <a:rPr lang="de-DE" sz="1200" dirty="0" err="1"/>
                  <a:t>for</a:t>
                </a:r>
                <a:r>
                  <a:rPr lang="de-DE" sz="1200" dirty="0"/>
                  <a:t> </a:t>
                </a:r>
                <a:r>
                  <a:rPr lang="de-DE" sz="1200" dirty="0" err="1"/>
                  <a:t>timing</a:t>
                </a:r>
                <a:r>
                  <a:rPr lang="de-DE" sz="1200" dirty="0"/>
                  <a:t> / </a:t>
                </a:r>
                <a:r>
                  <a:rPr lang="de-DE" sz="1200" dirty="0" err="1"/>
                  <a:t>performance</a:t>
                </a:r>
                <a:r>
                  <a:rPr lang="de-DE" sz="1200" dirty="0"/>
                  <a:t> </a:t>
                </a:r>
                <a:r>
                  <a:rPr lang="de-DE" sz="1200" dirty="0" err="1"/>
                  <a:t>simulation</a:t>
                </a:r>
                <a:endParaRPr lang="de-DE" sz="1200" dirty="0"/>
              </a:p>
            </p:txBody>
          </p:sp>
        </p:grpSp>
        <p:pic>
          <p:nvPicPr>
            <p:cNvPr id="224" name="Grafik 223">
              <a:extLst>
                <a:ext uri="{FF2B5EF4-FFF2-40B4-BE49-F238E27FC236}">
                  <a16:creationId xmlns:a16="http://schemas.microsoft.com/office/drawing/2014/main" id="{ABC91917-3B4B-430C-8596-7621B0CBDC1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9350235" y="4018717"/>
              <a:ext cx="956853" cy="382740"/>
            </a:xfrm>
            <a:prstGeom prst="rect">
              <a:avLst/>
            </a:prstGeom>
          </p:spPr>
        </p:pic>
      </p:grpSp>
      <p:grpSp>
        <p:nvGrpSpPr>
          <p:cNvPr id="227" name="Gruppieren 226">
            <a:extLst>
              <a:ext uri="{FF2B5EF4-FFF2-40B4-BE49-F238E27FC236}">
                <a16:creationId xmlns:a16="http://schemas.microsoft.com/office/drawing/2014/main" id="{200DFB98-44D7-4C6A-95B0-22E888F08BA6}"/>
              </a:ext>
            </a:extLst>
          </p:cNvPr>
          <p:cNvGrpSpPr/>
          <p:nvPr/>
        </p:nvGrpSpPr>
        <p:grpSpPr>
          <a:xfrm>
            <a:off x="8591325" y="4665988"/>
            <a:ext cx="1491001" cy="923503"/>
            <a:chOff x="9924775" y="2752090"/>
            <a:chExt cx="1491049" cy="923533"/>
          </a:xfrm>
        </p:grpSpPr>
        <p:grpSp>
          <p:nvGrpSpPr>
            <p:cNvPr id="228" name="Gruppieren 227">
              <a:extLst>
                <a:ext uri="{FF2B5EF4-FFF2-40B4-BE49-F238E27FC236}">
                  <a16:creationId xmlns:a16="http://schemas.microsoft.com/office/drawing/2014/main" id="{83C0706F-DFE5-4D1B-AD38-440FF4A5D996}"/>
                </a:ext>
              </a:extLst>
            </p:cNvPr>
            <p:cNvGrpSpPr/>
            <p:nvPr/>
          </p:nvGrpSpPr>
          <p:grpSpPr>
            <a:xfrm>
              <a:off x="9924775" y="2752090"/>
              <a:ext cx="1491049" cy="923533"/>
              <a:chOff x="6771502" y="3762781"/>
              <a:chExt cx="1491049" cy="923533"/>
            </a:xfrm>
          </p:grpSpPr>
          <p:sp>
            <p:nvSpPr>
              <p:cNvPr id="230" name="Abgerundetes Rechteck 58">
                <a:extLst>
                  <a:ext uri="{FF2B5EF4-FFF2-40B4-BE49-F238E27FC236}">
                    <a16:creationId xmlns:a16="http://schemas.microsoft.com/office/drawing/2014/main" id="{5DAB57B9-5F31-49B2-A05F-73C6155D60A8}"/>
                  </a:ext>
                </a:extLst>
              </p:cNvPr>
              <p:cNvSpPr/>
              <p:nvPr/>
            </p:nvSpPr>
            <p:spPr>
              <a:xfrm>
                <a:off x="6771503" y="3762781"/>
                <a:ext cx="1491048" cy="659923"/>
              </a:xfrm>
              <a:prstGeom prst="round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310">
                  <a:defRPr/>
                </a:pPr>
                <a:endParaRPr lang="de-DE" sz="1400" dirty="0"/>
              </a:p>
            </p:txBody>
          </p:sp>
          <p:sp>
            <p:nvSpPr>
              <p:cNvPr id="231" name="Abgerundetes Rechteck 60">
                <a:extLst>
                  <a:ext uri="{FF2B5EF4-FFF2-40B4-BE49-F238E27FC236}">
                    <a16:creationId xmlns:a16="http://schemas.microsoft.com/office/drawing/2014/main" id="{ED44D186-E5C5-4059-BF6E-462AA1E6FCE3}"/>
                  </a:ext>
                </a:extLst>
              </p:cNvPr>
              <p:cNvSpPr/>
              <p:nvPr/>
            </p:nvSpPr>
            <p:spPr>
              <a:xfrm>
                <a:off x="6771502" y="4422704"/>
                <a:ext cx="1491049" cy="263610"/>
              </a:xfrm>
              <a:prstGeom prst="round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310">
                  <a:defRPr/>
                </a:pPr>
                <a:r>
                  <a:rPr lang="de-DE" sz="1200" dirty="0"/>
                  <a:t>Design </a:t>
                </a:r>
                <a:r>
                  <a:rPr lang="de-DE" sz="1200" dirty="0" err="1"/>
                  <a:t>efficiency</a:t>
                </a:r>
                <a:endParaRPr lang="de-DE" sz="1200" dirty="0"/>
              </a:p>
            </p:txBody>
          </p:sp>
        </p:grpSp>
        <p:pic>
          <p:nvPicPr>
            <p:cNvPr id="229" name="Grafik 228">
              <a:extLst>
                <a:ext uri="{FF2B5EF4-FFF2-40B4-BE49-F238E27FC236}">
                  <a16:creationId xmlns:a16="http://schemas.microsoft.com/office/drawing/2014/main" id="{99435D5B-8F0D-456D-AB16-09EC230B15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0013152" y="2817786"/>
              <a:ext cx="1278152" cy="554741"/>
            </a:xfrm>
            <a:prstGeom prst="rect">
              <a:avLst/>
            </a:prstGeom>
          </p:spPr>
        </p:pic>
      </p:grpSp>
      <p:cxnSp>
        <p:nvCxnSpPr>
          <p:cNvPr id="232" name="Gerade Verbindung mit Pfeil 231">
            <a:extLst>
              <a:ext uri="{FF2B5EF4-FFF2-40B4-BE49-F238E27FC236}">
                <a16:creationId xmlns:a16="http://schemas.microsoft.com/office/drawing/2014/main" id="{33628CF5-B59D-4A47-9078-A64DBAFE7841}"/>
              </a:ext>
            </a:extLst>
          </p:cNvPr>
          <p:cNvCxnSpPr>
            <a:stCxn id="230" idx="1"/>
            <a:endCxn id="215" idx="3"/>
          </p:cNvCxnSpPr>
          <p:nvPr/>
        </p:nvCxnSpPr>
        <p:spPr>
          <a:xfrm flipH="1" flipV="1">
            <a:off x="6069831" y="3526375"/>
            <a:ext cx="2521495" cy="1469563"/>
          </a:xfrm>
          <a:prstGeom prst="straightConnector1">
            <a:avLst/>
          </a:prstGeom>
          <a:ln w="15875" cap="flat" cmpd="sng" algn="ctr">
            <a:solidFill>
              <a:schemeClr val="dk1"/>
            </a:solidFill>
            <a:prstDash val="solid"/>
            <a:round/>
            <a:headEnd type="triangle" w="lg" len="med"/>
            <a:tailEnd type="triangle" w="lg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33" name="Gerade Verbindung mit Pfeil 232">
            <a:extLst>
              <a:ext uri="{FF2B5EF4-FFF2-40B4-BE49-F238E27FC236}">
                <a16:creationId xmlns:a16="http://schemas.microsoft.com/office/drawing/2014/main" id="{C49F318A-C5ED-4F0E-9FAC-A2B7BBD8DBC2}"/>
              </a:ext>
            </a:extLst>
          </p:cNvPr>
          <p:cNvCxnSpPr>
            <a:cxnSpLocks/>
            <a:stCxn id="225" idx="3"/>
            <a:endCxn id="230" idx="1"/>
          </p:cNvCxnSpPr>
          <p:nvPr/>
        </p:nvCxnSpPr>
        <p:spPr>
          <a:xfrm flipV="1">
            <a:off x="8128466" y="4995936"/>
            <a:ext cx="462860" cy="236128"/>
          </a:xfrm>
          <a:prstGeom prst="straightConnector1">
            <a:avLst/>
          </a:prstGeom>
          <a:ln w="15875" cap="flat" cmpd="sng" algn="ctr">
            <a:solidFill>
              <a:schemeClr val="dk1"/>
            </a:solidFill>
            <a:prstDash val="solid"/>
            <a:round/>
            <a:headEnd type="triangle" w="lg" len="med"/>
            <a:tailEnd type="triangle" w="lg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pSp>
        <p:nvGrpSpPr>
          <p:cNvPr id="234" name="Gruppieren 233">
            <a:extLst>
              <a:ext uri="{FF2B5EF4-FFF2-40B4-BE49-F238E27FC236}">
                <a16:creationId xmlns:a16="http://schemas.microsoft.com/office/drawing/2014/main" id="{F6D7B16B-3B4D-4D5B-9BB3-366F8F7AB818}"/>
              </a:ext>
            </a:extLst>
          </p:cNvPr>
          <p:cNvGrpSpPr/>
          <p:nvPr/>
        </p:nvGrpSpPr>
        <p:grpSpPr>
          <a:xfrm>
            <a:off x="9010850" y="3502728"/>
            <a:ext cx="1491001" cy="923503"/>
            <a:chOff x="10564190" y="1367909"/>
            <a:chExt cx="1491049" cy="923533"/>
          </a:xfrm>
        </p:grpSpPr>
        <p:pic>
          <p:nvPicPr>
            <p:cNvPr id="235" name="Grafik 234">
              <a:extLst>
                <a:ext uri="{FF2B5EF4-FFF2-40B4-BE49-F238E27FC236}">
                  <a16:creationId xmlns:a16="http://schemas.microsoft.com/office/drawing/2014/main" id="{8893B4D5-FACB-4564-A600-14EFB7A3083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1022825" y="1460426"/>
              <a:ext cx="496822" cy="479433"/>
            </a:xfrm>
            <a:prstGeom prst="rect">
              <a:avLst/>
            </a:prstGeom>
          </p:spPr>
        </p:pic>
        <p:grpSp>
          <p:nvGrpSpPr>
            <p:cNvPr id="236" name="Gruppieren 235">
              <a:extLst>
                <a:ext uri="{FF2B5EF4-FFF2-40B4-BE49-F238E27FC236}">
                  <a16:creationId xmlns:a16="http://schemas.microsoft.com/office/drawing/2014/main" id="{42F1E909-20AA-481F-83E5-F03D9F0B1474}"/>
                </a:ext>
              </a:extLst>
            </p:cNvPr>
            <p:cNvGrpSpPr/>
            <p:nvPr/>
          </p:nvGrpSpPr>
          <p:grpSpPr>
            <a:xfrm>
              <a:off x="10564190" y="1367909"/>
              <a:ext cx="1491049" cy="923533"/>
              <a:chOff x="6771502" y="3762781"/>
              <a:chExt cx="1491049" cy="923533"/>
            </a:xfrm>
          </p:grpSpPr>
          <p:sp>
            <p:nvSpPr>
              <p:cNvPr id="237" name="Abgerundetes Rechteck 78">
                <a:extLst>
                  <a:ext uri="{FF2B5EF4-FFF2-40B4-BE49-F238E27FC236}">
                    <a16:creationId xmlns:a16="http://schemas.microsoft.com/office/drawing/2014/main" id="{5F1CC1C7-3CD9-494B-9B4A-75F57D478271}"/>
                  </a:ext>
                </a:extLst>
              </p:cNvPr>
              <p:cNvSpPr/>
              <p:nvPr/>
            </p:nvSpPr>
            <p:spPr>
              <a:xfrm>
                <a:off x="6771503" y="3762781"/>
                <a:ext cx="1491048" cy="659923"/>
              </a:xfrm>
              <a:prstGeom prst="round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310">
                  <a:defRPr/>
                </a:pPr>
                <a:endParaRPr lang="de-DE" sz="1400" dirty="0"/>
              </a:p>
            </p:txBody>
          </p:sp>
          <p:sp>
            <p:nvSpPr>
              <p:cNvPr id="238" name="Abgerundetes Rechteck 79">
                <a:extLst>
                  <a:ext uri="{FF2B5EF4-FFF2-40B4-BE49-F238E27FC236}">
                    <a16:creationId xmlns:a16="http://schemas.microsoft.com/office/drawing/2014/main" id="{EFA20B16-74D1-4D13-B3AF-6EF7DB46763B}"/>
                  </a:ext>
                </a:extLst>
              </p:cNvPr>
              <p:cNvSpPr/>
              <p:nvPr/>
            </p:nvSpPr>
            <p:spPr>
              <a:xfrm>
                <a:off x="6771502" y="4422704"/>
                <a:ext cx="1491049" cy="263610"/>
              </a:xfrm>
              <a:prstGeom prst="round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310">
                  <a:defRPr/>
                </a:pPr>
                <a:r>
                  <a:rPr lang="de-DE" sz="1100" dirty="0"/>
                  <a:t>Automotive </a:t>
                </a:r>
                <a:r>
                  <a:rPr lang="de-DE" sz="1100" dirty="0" err="1"/>
                  <a:t>platform</a:t>
                </a:r>
                <a:endParaRPr lang="de-DE" sz="1100" dirty="0"/>
              </a:p>
            </p:txBody>
          </p:sp>
        </p:grpSp>
      </p:grpSp>
      <p:grpSp>
        <p:nvGrpSpPr>
          <p:cNvPr id="239" name="Gruppieren 238">
            <a:extLst>
              <a:ext uri="{FF2B5EF4-FFF2-40B4-BE49-F238E27FC236}">
                <a16:creationId xmlns:a16="http://schemas.microsoft.com/office/drawing/2014/main" id="{92CFE1FC-69D8-48CA-8E99-66FF945DBD8F}"/>
              </a:ext>
            </a:extLst>
          </p:cNvPr>
          <p:cNvGrpSpPr/>
          <p:nvPr/>
        </p:nvGrpSpPr>
        <p:grpSpPr>
          <a:xfrm>
            <a:off x="1288974" y="1103584"/>
            <a:ext cx="1494655" cy="925247"/>
            <a:chOff x="6151441" y="658023"/>
            <a:chExt cx="1494702" cy="925277"/>
          </a:xfrm>
        </p:grpSpPr>
        <p:grpSp>
          <p:nvGrpSpPr>
            <p:cNvPr id="240" name="Gruppieren 239">
              <a:extLst>
                <a:ext uri="{FF2B5EF4-FFF2-40B4-BE49-F238E27FC236}">
                  <a16:creationId xmlns:a16="http://schemas.microsoft.com/office/drawing/2014/main" id="{8165DFE4-B34E-4440-AE9F-5D580F27F46B}"/>
                </a:ext>
              </a:extLst>
            </p:cNvPr>
            <p:cNvGrpSpPr/>
            <p:nvPr/>
          </p:nvGrpSpPr>
          <p:grpSpPr>
            <a:xfrm>
              <a:off x="6151441" y="658023"/>
              <a:ext cx="1494702" cy="925277"/>
              <a:chOff x="6151441" y="658023"/>
              <a:chExt cx="1494702" cy="925277"/>
            </a:xfrm>
          </p:grpSpPr>
          <p:sp>
            <p:nvSpPr>
              <p:cNvPr id="242" name="Abgerundetes Rechteck 23">
                <a:extLst>
                  <a:ext uri="{FF2B5EF4-FFF2-40B4-BE49-F238E27FC236}">
                    <a16:creationId xmlns:a16="http://schemas.microsoft.com/office/drawing/2014/main" id="{65B3D4CA-A868-4979-A508-E04696CF27B9}"/>
                  </a:ext>
                </a:extLst>
              </p:cNvPr>
              <p:cNvSpPr/>
              <p:nvPr/>
            </p:nvSpPr>
            <p:spPr>
              <a:xfrm>
                <a:off x="6151441" y="658023"/>
                <a:ext cx="1491048" cy="659923"/>
              </a:xfrm>
              <a:prstGeom prst="round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</a:ln>
              <a:effectLst/>
            </p:spPr>
            <p:txBody>
              <a:bodyPr rtlCol="0" anchor="b"/>
              <a:lstStyle/>
              <a:p>
                <a:pPr algn="ctr" defTabSz="914310">
                  <a:defRPr/>
                </a:pPr>
                <a:endParaRPr lang="de-DE" sz="1400" dirty="0"/>
              </a:p>
            </p:txBody>
          </p:sp>
          <p:sp>
            <p:nvSpPr>
              <p:cNvPr id="243" name="Abgerundetes Rechteck 83">
                <a:extLst>
                  <a:ext uri="{FF2B5EF4-FFF2-40B4-BE49-F238E27FC236}">
                    <a16:creationId xmlns:a16="http://schemas.microsoft.com/office/drawing/2014/main" id="{C5BEA99B-D6B0-4E80-AA0D-2E8EF25A8946}"/>
                  </a:ext>
                </a:extLst>
              </p:cNvPr>
              <p:cNvSpPr/>
              <p:nvPr/>
            </p:nvSpPr>
            <p:spPr>
              <a:xfrm>
                <a:off x="6155094" y="1319690"/>
                <a:ext cx="1491049" cy="263610"/>
              </a:xfrm>
              <a:prstGeom prst="round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310">
                  <a:defRPr/>
                </a:pPr>
                <a:r>
                  <a:rPr lang="de-DE" sz="1200" dirty="0"/>
                  <a:t>Measurement </a:t>
                </a:r>
                <a:r>
                  <a:rPr lang="de-DE" sz="1200" dirty="0" err="1"/>
                  <a:t>data</a:t>
                </a:r>
                <a:endParaRPr lang="de-DE" sz="1200" dirty="0"/>
              </a:p>
            </p:txBody>
          </p:sp>
        </p:grpSp>
        <p:pic>
          <p:nvPicPr>
            <p:cNvPr id="241" name="Grafik 240">
              <a:extLst>
                <a:ext uri="{FF2B5EF4-FFF2-40B4-BE49-F238E27FC236}">
                  <a16:creationId xmlns:a16="http://schemas.microsoft.com/office/drawing/2014/main" id="{D8883518-230C-44CD-A531-DD553487DD1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6448253" y="715496"/>
              <a:ext cx="904731" cy="548464"/>
            </a:xfrm>
            <a:prstGeom prst="rect">
              <a:avLst/>
            </a:prstGeom>
          </p:spPr>
        </p:pic>
      </p:grpSp>
      <p:pic>
        <p:nvPicPr>
          <p:cNvPr id="244" name="Grafik 243">
            <a:extLst>
              <a:ext uri="{FF2B5EF4-FFF2-40B4-BE49-F238E27FC236}">
                <a16:creationId xmlns:a16="http://schemas.microsoft.com/office/drawing/2014/main" id="{03677CDE-8680-413B-9DB7-0D20575849A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346" y="5091187"/>
            <a:ext cx="1241941" cy="419499"/>
          </a:xfrm>
          <a:prstGeom prst="rect">
            <a:avLst/>
          </a:prstGeom>
        </p:spPr>
      </p:pic>
      <p:pic>
        <p:nvPicPr>
          <p:cNvPr id="245" name="Grafik 244">
            <a:extLst>
              <a:ext uri="{FF2B5EF4-FFF2-40B4-BE49-F238E27FC236}">
                <a16:creationId xmlns:a16="http://schemas.microsoft.com/office/drawing/2014/main" id="{9CC5C444-7C6B-47AF-B421-F20E5B810F5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338639" y="3223500"/>
            <a:ext cx="1398975" cy="312851"/>
          </a:xfrm>
          <a:prstGeom prst="rect">
            <a:avLst/>
          </a:prstGeom>
        </p:spPr>
      </p:pic>
      <p:cxnSp>
        <p:nvCxnSpPr>
          <p:cNvPr id="246" name="Gerade Verbindung mit Pfeil 245">
            <a:extLst>
              <a:ext uri="{FF2B5EF4-FFF2-40B4-BE49-F238E27FC236}">
                <a16:creationId xmlns:a16="http://schemas.microsoft.com/office/drawing/2014/main" id="{FEE6E762-A9A7-4EC4-B7F5-BAE1D1439169}"/>
              </a:ext>
            </a:extLst>
          </p:cNvPr>
          <p:cNvCxnSpPr>
            <a:stCxn id="237" idx="1"/>
            <a:endCxn id="215" idx="3"/>
          </p:cNvCxnSpPr>
          <p:nvPr/>
        </p:nvCxnSpPr>
        <p:spPr>
          <a:xfrm flipH="1" flipV="1">
            <a:off x="6069832" y="3526374"/>
            <a:ext cx="2941019" cy="306304"/>
          </a:xfrm>
          <a:prstGeom prst="straightConnector1">
            <a:avLst/>
          </a:prstGeom>
          <a:ln w="15875" cap="flat" cmpd="sng" algn="ctr">
            <a:solidFill>
              <a:schemeClr val="dk1"/>
            </a:solidFill>
            <a:prstDash val="solid"/>
            <a:round/>
            <a:headEnd type="triangle" w="lg" len="med"/>
            <a:tailEnd type="triangle" w="lg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47" name="Gerade Verbindung mit Pfeil 246">
            <a:extLst>
              <a:ext uri="{FF2B5EF4-FFF2-40B4-BE49-F238E27FC236}">
                <a16:creationId xmlns:a16="http://schemas.microsoft.com/office/drawing/2014/main" id="{81EE3D70-CB63-45EF-AC56-F8B5FC654764}"/>
              </a:ext>
            </a:extLst>
          </p:cNvPr>
          <p:cNvCxnSpPr>
            <a:stCxn id="230" idx="0"/>
            <a:endCxn id="238" idx="2"/>
          </p:cNvCxnSpPr>
          <p:nvPr/>
        </p:nvCxnSpPr>
        <p:spPr>
          <a:xfrm flipV="1">
            <a:off x="9336826" y="4426230"/>
            <a:ext cx="419525" cy="239756"/>
          </a:xfrm>
          <a:prstGeom prst="straightConnector1">
            <a:avLst/>
          </a:prstGeom>
          <a:ln w="15875" cap="flat" cmpd="sng" algn="ctr">
            <a:solidFill>
              <a:schemeClr val="dk1"/>
            </a:solidFill>
            <a:prstDash val="solid"/>
            <a:round/>
            <a:headEnd type="triangle" w="lg" len="med"/>
            <a:tailEnd type="triangle" w="lg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pSp>
        <p:nvGrpSpPr>
          <p:cNvPr id="248" name="Gruppieren 247">
            <a:extLst>
              <a:ext uri="{FF2B5EF4-FFF2-40B4-BE49-F238E27FC236}">
                <a16:creationId xmlns:a16="http://schemas.microsoft.com/office/drawing/2014/main" id="{8E8E1B88-40AE-4474-9C90-B80C4158D9ED}"/>
              </a:ext>
            </a:extLst>
          </p:cNvPr>
          <p:cNvGrpSpPr/>
          <p:nvPr/>
        </p:nvGrpSpPr>
        <p:grpSpPr>
          <a:xfrm>
            <a:off x="3798737" y="923491"/>
            <a:ext cx="1491001" cy="1075027"/>
            <a:chOff x="3808733" y="1091598"/>
            <a:chExt cx="1491049" cy="1075061"/>
          </a:xfrm>
        </p:grpSpPr>
        <p:grpSp>
          <p:nvGrpSpPr>
            <p:cNvPr id="249" name="Gruppieren 248">
              <a:extLst>
                <a:ext uri="{FF2B5EF4-FFF2-40B4-BE49-F238E27FC236}">
                  <a16:creationId xmlns:a16="http://schemas.microsoft.com/office/drawing/2014/main" id="{8F40C64D-200F-46AA-80D4-8B6D85BF9DD6}"/>
                </a:ext>
              </a:extLst>
            </p:cNvPr>
            <p:cNvGrpSpPr/>
            <p:nvPr/>
          </p:nvGrpSpPr>
          <p:grpSpPr>
            <a:xfrm>
              <a:off x="3808733" y="1091598"/>
              <a:ext cx="1491049" cy="1075061"/>
              <a:chOff x="6771502" y="3762781"/>
              <a:chExt cx="1491049" cy="1075061"/>
            </a:xfrm>
          </p:grpSpPr>
          <p:sp>
            <p:nvSpPr>
              <p:cNvPr id="252" name="Abgerundetes Rechteck 45">
                <a:extLst>
                  <a:ext uri="{FF2B5EF4-FFF2-40B4-BE49-F238E27FC236}">
                    <a16:creationId xmlns:a16="http://schemas.microsoft.com/office/drawing/2014/main" id="{EE394787-9E8D-4E2A-9EA6-09CB9C48DAA0}"/>
                  </a:ext>
                </a:extLst>
              </p:cNvPr>
              <p:cNvSpPr/>
              <p:nvPr/>
            </p:nvSpPr>
            <p:spPr>
              <a:xfrm>
                <a:off x="6771503" y="3762781"/>
                <a:ext cx="1491048" cy="659923"/>
              </a:xfrm>
              <a:prstGeom prst="round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310">
                  <a:defRPr/>
                </a:pPr>
                <a:endParaRPr lang="de-DE" sz="1400" dirty="0"/>
              </a:p>
            </p:txBody>
          </p:sp>
          <p:sp>
            <p:nvSpPr>
              <p:cNvPr id="253" name="Abgerundetes Rechteck 46">
                <a:extLst>
                  <a:ext uri="{FF2B5EF4-FFF2-40B4-BE49-F238E27FC236}">
                    <a16:creationId xmlns:a16="http://schemas.microsoft.com/office/drawing/2014/main" id="{21585EB6-869E-4D7E-A2D2-BDFE297DDB7A}"/>
                  </a:ext>
                </a:extLst>
              </p:cNvPr>
              <p:cNvSpPr/>
              <p:nvPr/>
            </p:nvSpPr>
            <p:spPr>
              <a:xfrm>
                <a:off x="6771502" y="4422704"/>
                <a:ext cx="1491049" cy="415138"/>
              </a:xfrm>
              <a:prstGeom prst="round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310">
                  <a:defRPr/>
                </a:pPr>
                <a:endParaRPr lang="de-DE" sz="1200" dirty="0"/>
              </a:p>
            </p:txBody>
          </p:sp>
        </p:grpSp>
        <p:pic>
          <p:nvPicPr>
            <p:cNvPr id="250" name="Grafik 249">
              <a:extLst>
                <a:ext uri="{FF2B5EF4-FFF2-40B4-BE49-F238E27FC236}">
                  <a16:creationId xmlns:a16="http://schemas.microsoft.com/office/drawing/2014/main" id="{7F9D289B-0B50-4C52-A96E-C8CBA41F11FD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4016813" y="1137041"/>
              <a:ext cx="1098739" cy="577724"/>
            </a:xfrm>
            <a:prstGeom prst="rect">
              <a:avLst/>
            </a:prstGeom>
          </p:spPr>
        </p:pic>
        <p:pic>
          <p:nvPicPr>
            <p:cNvPr id="251" name="Grafik 250">
              <a:extLst>
                <a:ext uri="{FF2B5EF4-FFF2-40B4-BE49-F238E27FC236}">
                  <a16:creationId xmlns:a16="http://schemas.microsoft.com/office/drawing/2014/main" id="{F5653148-2203-40B6-8B94-5E946C7FC485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4361847" y="1784843"/>
              <a:ext cx="408670" cy="324341"/>
            </a:xfrm>
            <a:prstGeom prst="rect">
              <a:avLst/>
            </a:prstGeom>
          </p:spPr>
        </p:pic>
      </p:grpSp>
      <p:cxnSp>
        <p:nvCxnSpPr>
          <p:cNvPr id="254" name="Gerade Verbindung mit Pfeil 253">
            <a:extLst>
              <a:ext uri="{FF2B5EF4-FFF2-40B4-BE49-F238E27FC236}">
                <a16:creationId xmlns:a16="http://schemas.microsoft.com/office/drawing/2014/main" id="{AABF599B-0D72-4CC3-8EB1-7863AA2343B3}"/>
              </a:ext>
            </a:extLst>
          </p:cNvPr>
          <p:cNvCxnSpPr>
            <a:stCxn id="215" idx="0"/>
            <a:endCxn id="221" idx="2"/>
          </p:cNvCxnSpPr>
          <p:nvPr/>
        </p:nvCxnSpPr>
        <p:spPr>
          <a:xfrm flipV="1">
            <a:off x="5144399" y="1816966"/>
            <a:ext cx="1381716" cy="1331783"/>
          </a:xfrm>
          <a:prstGeom prst="straightConnector1">
            <a:avLst/>
          </a:prstGeom>
          <a:ln w="15875" cap="flat" cmpd="sng" algn="ctr">
            <a:solidFill>
              <a:schemeClr val="dk1"/>
            </a:solidFill>
            <a:prstDash val="solid"/>
            <a:round/>
            <a:headEnd type="triangle" w="lg" len="med"/>
            <a:tailEnd type="triangle" w="lg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57" name="Gerade Verbindung mit Pfeil 256">
            <a:extLst>
              <a:ext uri="{FF2B5EF4-FFF2-40B4-BE49-F238E27FC236}">
                <a16:creationId xmlns:a16="http://schemas.microsoft.com/office/drawing/2014/main" id="{F2FBB97B-71A4-4253-B6A3-8EE4CDAA8D4B}"/>
              </a:ext>
            </a:extLst>
          </p:cNvPr>
          <p:cNvCxnSpPr>
            <a:cxnSpLocks/>
            <a:stCxn id="259" idx="2"/>
            <a:endCxn id="215" idx="0"/>
          </p:cNvCxnSpPr>
          <p:nvPr/>
        </p:nvCxnSpPr>
        <p:spPr>
          <a:xfrm flipH="1">
            <a:off x="5144399" y="1819823"/>
            <a:ext cx="3276072" cy="1328925"/>
          </a:xfrm>
          <a:prstGeom prst="straightConnector1">
            <a:avLst/>
          </a:prstGeom>
          <a:ln w="15875" cap="flat" cmpd="sng" algn="ctr">
            <a:solidFill>
              <a:schemeClr val="dk1"/>
            </a:solidFill>
            <a:prstDash val="solid"/>
            <a:round/>
            <a:headEnd type="triangle" w="lg" len="med"/>
            <a:tailEnd type="triangle" w="lg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pSp>
        <p:nvGrpSpPr>
          <p:cNvPr id="258" name="Gruppieren 257">
            <a:extLst>
              <a:ext uri="{FF2B5EF4-FFF2-40B4-BE49-F238E27FC236}">
                <a16:creationId xmlns:a16="http://schemas.microsoft.com/office/drawing/2014/main" id="{2B73E958-8B00-4686-B653-E82D70A74A9E}"/>
              </a:ext>
            </a:extLst>
          </p:cNvPr>
          <p:cNvGrpSpPr/>
          <p:nvPr/>
        </p:nvGrpSpPr>
        <p:grpSpPr>
          <a:xfrm>
            <a:off x="7674972" y="896321"/>
            <a:ext cx="1491001" cy="923503"/>
            <a:chOff x="5350499" y="5288122"/>
            <a:chExt cx="1491001" cy="923502"/>
          </a:xfrm>
        </p:grpSpPr>
        <p:sp>
          <p:nvSpPr>
            <p:cNvPr id="259" name="Abgerundetes Rechteck 11">
              <a:extLst>
                <a:ext uri="{FF2B5EF4-FFF2-40B4-BE49-F238E27FC236}">
                  <a16:creationId xmlns:a16="http://schemas.microsoft.com/office/drawing/2014/main" id="{37FA336E-53E8-4D40-B16A-3D2068E234F8}"/>
                </a:ext>
              </a:extLst>
            </p:cNvPr>
            <p:cNvSpPr/>
            <p:nvPr/>
          </p:nvSpPr>
          <p:spPr>
            <a:xfrm>
              <a:off x="5350499" y="5948023"/>
              <a:ext cx="1491001" cy="263601"/>
            </a:xfrm>
            <a:prstGeom prst="round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310">
                <a:defRPr/>
              </a:pPr>
              <a:r>
                <a:rPr lang="de-DE" sz="1200" dirty="0" err="1"/>
                <a:t>Standardization</a:t>
              </a:r>
              <a:endParaRPr lang="de-DE" sz="1200" dirty="0"/>
            </a:p>
          </p:txBody>
        </p:sp>
        <p:grpSp>
          <p:nvGrpSpPr>
            <p:cNvPr id="260" name="Gruppieren 259">
              <a:extLst>
                <a:ext uri="{FF2B5EF4-FFF2-40B4-BE49-F238E27FC236}">
                  <a16:creationId xmlns:a16="http://schemas.microsoft.com/office/drawing/2014/main" id="{69D8AF18-2128-42BC-BCE3-A5E54A6F1F40}"/>
                </a:ext>
              </a:extLst>
            </p:cNvPr>
            <p:cNvGrpSpPr/>
            <p:nvPr/>
          </p:nvGrpSpPr>
          <p:grpSpPr>
            <a:xfrm>
              <a:off x="5350500" y="5288122"/>
              <a:ext cx="1491000" cy="659902"/>
              <a:chOff x="5350500" y="5288122"/>
              <a:chExt cx="1491000" cy="659902"/>
            </a:xfrm>
          </p:grpSpPr>
          <p:sp>
            <p:nvSpPr>
              <p:cNvPr id="261" name="Abgerundetes Rechteck 13">
                <a:extLst>
                  <a:ext uri="{FF2B5EF4-FFF2-40B4-BE49-F238E27FC236}">
                    <a16:creationId xmlns:a16="http://schemas.microsoft.com/office/drawing/2014/main" id="{B6C3B6EC-313C-492A-A839-BA510A2D5864}"/>
                  </a:ext>
                </a:extLst>
              </p:cNvPr>
              <p:cNvSpPr/>
              <p:nvPr/>
            </p:nvSpPr>
            <p:spPr>
              <a:xfrm>
                <a:off x="5350500" y="5288122"/>
                <a:ext cx="1491000" cy="659902"/>
              </a:xfrm>
              <a:prstGeom prst="round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310">
                  <a:defRPr/>
                </a:pPr>
                <a:endParaRPr lang="de-DE" sz="1799" dirty="0"/>
              </a:p>
            </p:txBody>
          </p:sp>
          <p:pic>
            <p:nvPicPr>
              <p:cNvPr id="262" name="Grafik 261">
                <a:extLst>
                  <a:ext uri="{FF2B5EF4-FFF2-40B4-BE49-F238E27FC236}">
                    <a16:creationId xmlns:a16="http://schemas.microsoft.com/office/drawing/2014/main" id="{CE2F23D5-00E3-41CE-88B9-4CA9D31985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5450151" y="5467615"/>
                <a:ext cx="1183660" cy="293906"/>
              </a:xfrm>
              <a:prstGeom prst="rect">
                <a:avLst/>
              </a:prstGeom>
            </p:spPr>
          </p:pic>
        </p:grpSp>
      </p:grpSp>
      <p:grpSp>
        <p:nvGrpSpPr>
          <p:cNvPr id="263" name="Gruppieren 262">
            <a:extLst>
              <a:ext uri="{FF2B5EF4-FFF2-40B4-BE49-F238E27FC236}">
                <a16:creationId xmlns:a16="http://schemas.microsoft.com/office/drawing/2014/main" id="{F75A69A8-A540-488D-9EF2-CF202CF006AF}"/>
              </a:ext>
            </a:extLst>
          </p:cNvPr>
          <p:cNvGrpSpPr/>
          <p:nvPr/>
        </p:nvGrpSpPr>
        <p:grpSpPr>
          <a:xfrm>
            <a:off x="990601" y="921152"/>
            <a:ext cx="5535515" cy="5231487"/>
            <a:chOff x="990600" y="907496"/>
            <a:chExt cx="5535515" cy="5231487"/>
          </a:xfrm>
        </p:grpSpPr>
        <p:cxnSp>
          <p:nvCxnSpPr>
            <p:cNvPr id="264" name="Gerader Verbinder 263">
              <a:extLst>
                <a:ext uri="{FF2B5EF4-FFF2-40B4-BE49-F238E27FC236}">
                  <a16:creationId xmlns:a16="http://schemas.microsoft.com/office/drawing/2014/main" id="{9BB2B764-6D82-4281-9D0A-9A70273496CF}"/>
                </a:ext>
              </a:extLst>
            </p:cNvPr>
            <p:cNvCxnSpPr/>
            <p:nvPr/>
          </p:nvCxnSpPr>
          <p:spPr>
            <a:xfrm>
              <a:off x="990600" y="917521"/>
              <a:ext cx="0" cy="5221462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Gerader Verbinder 264">
              <a:extLst>
                <a:ext uri="{FF2B5EF4-FFF2-40B4-BE49-F238E27FC236}">
                  <a16:creationId xmlns:a16="http://schemas.microsoft.com/office/drawing/2014/main" id="{BE60F220-8146-40C9-9EDC-AD22A5E7B7E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90600" y="907496"/>
              <a:ext cx="2035429" cy="2341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Gerader Verbinder 265">
              <a:extLst>
                <a:ext uri="{FF2B5EF4-FFF2-40B4-BE49-F238E27FC236}">
                  <a16:creationId xmlns:a16="http://schemas.microsoft.com/office/drawing/2014/main" id="{9FE07F43-6099-41B9-A546-42CC80C28EE7}"/>
                </a:ext>
              </a:extLst>
            </p:cNvPr>
            <p:cNvCxnSpPr>
              <a:cxnSpLocks/>
            </p:cNvCxnSpPr>
            <p:nvPr/>
          </p:nvCxnSpPr>
          <p:spPr>
            <a:xfrm>
              <a:off x="990600" y="6138983"/>
              <a:ext cx="2035429" cy="0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Gerader Verbinder 266">
              <a:extLst>
                <a:ext uri="{FF2B5EF4-FFF2-40B4-BE49-F238E27FC236}">
                  <a16:creationId xmlns:a16="http://schemas.microsoft.com/office/drawing/2014/main" id="{C8824B63-2FB9-4E4A-A3A7-D392D30DADA4}"/>
                </a:ext>
              </a:extLst>
            </p:cNvPr>
            <p:cNvCxnSpPr>
              <a:cxnSpLocks/>
            </p:cNvCxnSpPr>
            <p:nvPr/>
          </p:nvCxnSpPr>
          <p:spPr>
            <a:xfrm>
              <a:off x="3026029" y="923967"/>
              <a:ext cx="856301" cy="1921451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Gerader Verbinder 267">
              <a:extLst>
                <a:ext uri="{FF2B5EF4-FFF2-40B4-BE49-F238E27FC236}">
                  <a16:creationId xmlns:a16="http://schemas.microsoft.com/office/drawing/2014/main" id="{385A3D2D-3A15-4956-8D52-8A82757279F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026029" y="4516956"/>
              <a:ext cx="842379" cy="1622027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Gerader Verbinder 268">
              <a:extLst>
                <a:ext uri="{FF2B5EF4-FFF2-40B4-BE49-F238E27FC236}">
                  <a16:creationId xmlns:a16="http://schemas.microsoft.com/office/drawing/2014/main" id="{2393D7BD-21E1-4A30-95D1-93C64AC7235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95448" y="2838542"/>
              <a:ext cx="2560131" cy="4963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Gerader Verbinder 269">
              <a:extLst>
                <a:ext uri="{FF2B5EF4-FFF2-40B4-BE49-F238E27FC236}">
                  <a16:creationId xmlns:a16="http://schemas.microsoft.com/office/drawing/2014/main" id="{EEC837F3-8B32-4A26-B8EF-BF6072D6B15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72806" y="4514960"/>
              <a:ext cx="2653309" cy="7390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Gerader Verbinder 270">
              <a:extLst>
                <a:ext uri="{FF2B5EF4-FFF2-40B4-BE49-F238E27FC236}">
                  <a16:creationId xmlns:a16="http://schemas.microsoft.com/office/drawing/2014/main" id="{D353418E-EA33-4D3A-B554-66F7EDC7EC60}"/>
                </a:ext>
              </a:extLst>
            </p:cNvPr>
            <p:cNvCxnSpPr>
              <a:cxnSpLocks/>
            </p:cNvCxnSpPr>
            <p:nvPr/>
          </p:nvCxnSpPr>
          <p:spPr>
            <a:xfrm>
              <a:off x="6455579" y="2838542"/>
              <a:ext cx="61332" cy="1683808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2" name="Textfeld 271">
            <a:extLst>
              <a:ext uri="{FF2B5EF4-FFF2-40B4-BE49-F238E27FC236}">
                <a16:creationId xmlns:a16="http://schemas.microsoft.com/office/drawing/2014/main" id="{068174A7-E930-4157-AF82-ADBDF96FBAE0}"/>
              </a:ext>
            </a:extLst>
          </p:cNvPr>
          <p:cNvSpPr txBox="1"/>
          <p:nvPr/>
        </p:nvSpPr>
        <p:spPr>
          <a:xfrm rot="16200000">
            <a:off x="-1222635" y="3304155"/>
            <a:ext cx="3977051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377"/>
            <a:r>
              <a:rPr lang="en-US" dirty="0">
                <a:solidFill>
                  <a:prstClr val="black"/>
                </a:solidFill>
                <a:cs typeface="Calibri" panose="020F0502020204030204" pitchFamily="34" charset="0"/>
              </a:rPr>
              <a:t>Eclipse Automotive Working Groups</a:t>
            </a:r>
          </a:p>
        </p:txBody>
      </p:sp>
      <p:grpSp>
        <p:nvGrpSpPr>
          <p:cNvPr id="273" name="Gruppieren 272">
            <a:extLst>
              <a:ext uri="{FF2B5EF4-FFF2-40B4-BE49-F238E27FC236}">
                <a16:creationId xmlns:a16="http://schemas.microsoft.com/office/drawing/2014/main" id="{BA88A5CA-05E4-42F8-AC9A-AFDEDF7301B6}"/>
              </a:ext>
            </a:extLst>
          </p:cNvPr>
          <p:cNvGrpSpPr/>
          <p:nvPr/>
        </p:nvGrpSpPr>
        <p:grpSpPr>
          <a:xfrm>
            <a:off x="9691985" y="907107"/>
            <a:ext cx="1491001" cy="1394453"/>
            <a:chOff x="9691983" y="893453"/>
            <a:chExt cx="1491001" cy="1394453"/>
          </a:xfrm>
        </p:grpSpPr>
        <p:sp>
          <p:nvSpPr>
            <p:cNvPr id="274" name="Abgerundetes Rechteck 11">
              <a:extLst>
                <a:ext uri="{FF2B5EF4-FFF2-40B4-BE49-F238E27FC236}">
                  <a16:creationId xmlns:a16="http://schemas.microsoft.com/office/drawing/2014/main" id="{EDCD214B-723E-4AC7-9DBF-B82481BD66AE}"/>
                </a:ext>
              </a:extLst>
            </p:cNvPr>
            <p:cNvSpPr/>
            <p:nvPr/>
          </p:nvSpPr>
          <p:spPr>
            <a:xfrm>
              <a:off x="9691983" y="1553354"/>
              <a:ext cx="1491001" cy="734552"/>
            </a:xfrm>
            <a:custGeom>
              <a:avLst/>
              <a:gdLst>
                <a:gd name="connsiteX0" fmla="*/ 0 w 1491001"/>
                <a:gd name="connsiteY0" fmla="*/ 122428 h 734552"/>
                <a:gd name="connsiteX1" fmla="*/ 122428 w 1491001"/>
                <a:gd name="connsiteY1" fmla="*/ 0 h 734552"/>
                <a:gd name="connsiteX2" fmla="*/ 512887 w 1491001"/>
                <a:gd name="connsiteY2" fmla="*/ 0 h 734552"/>
                <a:gd name="connsiteX3" fmla="*/ 915807 w 1491001"/>
                <a:gd name="connsiteY3" fmla="*/ 0 h 734552"/>
                <a:gd name="connsiteX4" fmla="*/ 1368573 w 1491001"/>
                <a:gd name="connsiteY4" fmla="*/ 0 h 734552"/>
                <a:gd name="connsiteX5" fmla="*/ 1491001 w 1491001"/>
                <a:gd name="connsiteY5" fmla="*/ 122428 h 734552"/>
                <a:gd name="connsiteX6" fmla="*/ 1491001 w 1491001"/>
                <a:gd name="connsiteY6" fmla="*/ 612124 h 734552"/>
                <a:gd name="connsiteX7" fmla="*/ 1368573 w 1491001"/>
                <a:gd name="connsiteY7" fmla="*/ 734552 h 734552"/>
                <a:gd name="connsiteX8" fmla="*/ 940730 w 1491001"/>
                <a:gd name="connsiteY8" fmla="*/ 734552 h 734552"/>
                <a:gd name="connsiteX9" fmla="*/ 537810 w 1491001"/>
                <a:gd name="connsiteY9" fmla="*/ 734552 h 734552"/>
                <a:gd name="connsiteX10" fmla="*/ 122428 w 1491001"/>
                <a:gd name="connsiteY10" fmla="*/ 734552 h 734552"/>
                <a:gd name="connsiteX11" fmla="*/ 0 w 1491001"/>
                <a:gd name="connsiteY11" fmla="*/ 612124 h 734552"/>
                <a:gd name="connsiteX12" fmla="*/ 0 w 1491001"/>
                <a:gd name="connsiteY12" fmla="*/ 122428 h 734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91001" h="734552" extrusionOk="0">
                  <a:moveTo>
                    <a:pt x="0" y="122428"/>
                  </a:moveTo>
                  <a:cubicBezTo>
                    <a:pt x="5921" y="55516"/>
                    <a:pt x="44603" y="-13737"/>
                    <a:pt x="122428" y="0"/>
                  </a:cubicBezTo>
                  <a:cubicBezTo>
                    <a:pt x="204539" y="-33589"/>
                    <a:pt x="432971" y="4095"/>
                    <a:pt x="512887" y="0"/>
                  </a:cubicBezTo>
                  <a:cubicBezTo>
                    <a:pt x="592803" y="-4095"/>
                    <a:pt x="749823" y="30147"/>
                    <a:pt x="915807" y="0"/>
                  </a:cubicBezTo>
                  <a:cubicBezTo>
                    <a:pt x="1081791" y="-30147"/>
                    <a:pt x="1224273" y="52028"/>
                    <a:pt x="1368573" y="0"/>
                  </a:cubicBezTo>
                  <a:cubicBezTo>
                    <a:pt x="1438757" y="7816"/>
                    <a:pt x="1491200" y="60700"/>
                    <a:pt x="1491001" y="122428"/>
                  </a:cubicBezTo>
                  <a:cubicBezTo>
                    <a:pt x="1547334" y="307311"/>
                    <a:pt x="1452905" y="404518"/>
                    <a:pt x="1491001" y="612124"/>
                  </a:cubicBezTo>
                  <a:cubicBezTo>
                    <a:pt x="1503456" y="691418"/>
                    <a:pt x="1428659" y="726879"/>
                    <a:pt x="1368573" y="734552"/>
                  </a:cubicBezTo>
                  <a:cubicBezTo>
                    <a:pt x="1207641" y="738690"/>
                    <a:pt x="1063403" y="689166"/>
                    <a:pt x="940730" y="734552"/>
                  </a:cubicBezTo>
                  <a:cubicBezTo>
                    <a:pt x="818057" y="779938"/>
                    <a:pt x="668121" y="729143"/>
                    <a:pt x="537810" y="734552"/>
                  </a:cubicBezTo>
                  <a:cubicBezTo>
                    <a:pt x="407499" y="739961"/>
                    <a:pt x="281538" y="693216"/>
                    <a:pt x="122428" y="734552"/>
                  </a:cubicBezTo>
                  <a:cubicBezTo>
                    <a:pt x="58216" y="751165"/>
                    <a:pt x="10400" y="691968"/>
                    <a:pt x="0" y="612124"/>
                  </a:cubicBezTo>
                  <a:cubicBezTo>
                    <a:pt x="-35848" y="442785"/>
                    <a:pt x="8133" y="320357"/>
                    <a:pt x="0" y="122428"/>
                  </a:cubicBezTo>
                  <a:close/>
                </a:path>
              </a:pathLst>
            </a:custGeom>
            <a:noFill/>
            <a:ln w="9525" cap="flat" cmpd="sng" algn="ctr">
              <a:solidFill>
                <a:schemeClr val="tx1"/>
              </a:solidFill>
              <a:prstDash val="dash"/>
              <a:extLst>
                <a:ext uri="{C807C97D-BFC1-408E-A445-0C87EB9F89A2}">
                  <ask:lineSketchStyleProps xmlns:ask="http://schemas.microsoft.com/office/drawing/2018/sketchyshapes" sd="2214188587">
                    <a:prstGeom prst="round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/>
          </p:spPr>
          <p:txBody>
            <a:bodyPr rtlCol="0" anchor="ctr"/>
            <a:lstStyle/>
            <a:p>
              <a:pPr algn="ctr" defTabSz="914310">
                <a:defRPr/>
              </a:pPr>
              <a:r>
                <a:rPr lang="en-US" sz="1200" dirty="0"/>
                <a:t>open, Linux-based in-vehicle infotainment (IVI) platform</a:t>
              </a:r>
              <a:endParaRPr lang="de-DE" sz="1200" dirty="0"/>
            </a:p>
          </p:txBody>
        </p:sp>
        <p:sp>
          <p:nvSpPr>
            <p:cNvPr id="275" name="Abgerundetes Rechteck 13">
              <a:extLst>
                <a:ext uri="{FF2B5EF4-FFF2-40B4-BE49-F238E27FC236}">
                  <a16:creationId xmlns:a16="http://schemas.microsoft.com/office/drawing/2014/main" id="{DCBE9CC1-9742-40BE-BB90-9AB9A68A9018}"/>
                </a:ext>
              </a:extLst>
            </p:cNvPr>
            <p:cNvSpPr/>
            <p:nvPr/>
          </p:nvSpPr>
          <p:spPr>
            <a:xfrm>
              <a:off x="9691984" y="893453"/>
              <a:ext cx="1491000" cy="659902"/>
            </a:xfrm>
            <a:custGeom>
              <a:avLst/>
              <a:gdLst>
                <a:gd name="connsiteX0" fmla="*/ 0 w 1491000"/>
                <a:gd name="connsiteY0" fmla="*/ 109986 h 659902"/>
                <a:gd name="connsiteX1" fmla="*/ 109986 w 1491000"/>
                <a:gd name="connsiteY1" fmla="*/ 0 h 659902"/>
                <a:gd name="connsiteX2" fmla="*/ 559083 w 1491000"/>
                <a:gd name="connsiteY2" fmla="*/ 0 h 659902"/>
                <a:gd name="connsiteX3" fmla="*/ 970048 w 1491000"/>
                <a:gd name="connsiteY3" fmla="*/ 0 h 659902"/>
                <a:gd name="connsiteX4" fmla="*/ 1381014 w 1491000"/>
                <a:gd name="connsiteY4" fmla="*/ 0 h 659902"/>
                <a:gd name="connsiteX5" fmla="*/ 1491000 w 1491000"/>
                <a:gd name="connsiteY5" fmla="*/ 109986 h 659902"/>
                <a:gd name="connsiteX6" fmla="*/ 1491000 w 1491000"/>
                <a:gd name="connsiteY6" fmla="*/ 549916 h 659902"/>
                <a:gd name="connsiteX7" fmla="*/ 1381014 w 1491000"/>
                <a:gd name="connsiteY7" fmla="*/ 659902 h 659902"/>
                <a:gd name="connsiteX8" fmla="*/ 982759 w 1491000"/>
                <a:gd name="connsiteY8" fmla="*/ 659902 h 659902"/>
                <a:gd name="connsiteX9" fmla="*/ 559083 w 1491000"/>
                <a:gd name="connsiteY9" fmla="*/ 659902 h 659902"/>
                <a:gd name="connsiteX10" fmla="*/ 109986 w 1491000"/>
                <a:gd name="connsiteY10" fmla="*/ 659902 h 659902"/>
                <a:gd name="connsiteX11" fmla="*/ 0 w 1491000"/>
                <a:gd name="connsiteY11" fmla="*/ 549916 h 659902"/>
                <a:gd name="connsiteX12" fmla="*/ 0 w 1491000"/>
                <a:gd name="connsiteY12" fmla="*/ 109986 h 659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91000" h="659902" extrusionOk="0">
                  <a:moveTo>
                    <a:pt x="0" y="109986"/>
                  </a:moveTo>
                  <a:cubicBezTo>
                    <a:pt x="-14595" y="40239"/>
                    <a:pt x="38360" y="4084"/>
                    <a:pt x="109986" y="0"/>
                  </a:cubicBezTo>
                  <a:cubicBezTo>
                    <a:pt x="225591" y="-30415"/>
                    <a:pt x="406057" y="38588"/>
                    <a:pt x="559083" y="0"/>
                  </a:cubicBezTo>
                  <a:cubicBezTo>
                    <a:pt x="712109" y="-38588"/>
                    <a:pt x="797779" y="36879"/>
                    <a:pt x="970048" y="0"/>
                  </a:cubicBezTo>
                  <a:cubicBezTo>
                    <a:pt x="1142318" y="-36879"/>
                    <a:pt x="1262335" y="40534"/>
                    <a:pt x="1381014" y="0"/>
                  </a:cubicBezTo>
                  <a:cubicBezTo>
                    <a:pt x="1438503" y="-10485"/>
                    <a:pt x="1491668" y="46772"/>
                    <a:pt x="1491000" y="109986"/>
                  </a:cubicBezTo>
                  <a:cubicBezTo>
                    <a:pt x="1539757" y="288775"/>
                    <a:pt x="1463924" y="449018"/>
                    <a:pt x="1491000" y="549916"/>
                  </a:cubicBezTo>
                  <a:cubicBezTo>
                    <a:pt x="1489916" y="600324"/>
                    <a:pt x="1433741" y="671044"/>
                    <a:pt x="1381014" y="659902"/>
                  </a:cubicBezTo>
                  <a:cubicBezTo>
                    <a:pt x="1277312" y="704153"/>
                    <a:pt x="1158051" y="656491"/>
                    <a:pt x="982759" y="659902"/>
                  </a:cubicBezTo>
                  <a:cubicBezTo>
                    <a:pt x="807468" y="663313"/>
                    <a:pt x="719888" y="647771"/>
                    <a:pt x="559083" y="659902"/>
                  </a:cubicBezTo>
                  <a:cubicBezTo>
                    <a:pt x="398278" y="672033"/>
                    <a:pt x="229589" y="610059"/>
                    <a:pt x="109986" y="659902"/>
                  </a:cubicBezTo>
                  <a:cubicBezTo>
                    <a:pt x="51064" y="658101"/>
                    <a:pt x="10334" y="603996"/>
                    <a:pt x="0" y="549916"/>
                  </a:cubicBezTo>
                  <a:cubicBezTo>
                    <a:pt x="-22926" y="453526"/>
                    <a:pt x="26770" y="320112"/>
                    <a:pt x="0" y="109986"/>
                  </a:cubicBezTo>
                  <a:close/>
                </a:path>
              </a:pathLst>
            </a:custGeom>
            <a:noFill/>
            <a:ln w="9525" cap="flat" cmpd="sng" algn="ctr">
              <a:solidFill>
                <a:schemeClr val="tx1"/>
              </a:solidFill>
              <a:prstDash val="dash"/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/>
          </p:spPr>
          <p:txBody>
            <a:bodyPr rtlCol="0" anchor="ctr"/>
            <a:lstStyle/>
            <a:p>
              <a:pPr algn="ctr" defTabSz="914310">
                <a:defRPr/>
              </a:pPr>
              <a:endParaRPr lang="de-DE" sz="1799" dirty="0"/>
            </a:p>
          </p:txBody>
        </p:sp>
        <p:pic>
          <p:nvPicPr>
            <p:cNvPr id="276" name="Grafik 275">
              <a:extLst>
                <a:ext uri="{FF2B5EF4-FFF2-40B4-BE49-F238E27FC236}">
                  <a16:creationId xmlns:a16="http://schemas.microsoft.com/office/drawing/2014/main" id="{D5677350-E394-4CD2-A015-8C72A33DCD01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10151987" y="942131"/>
              <a:ext cx="624196" cy="547848"/>
            </a:xfrm>
            <a:prstGeom prst="rect">
              <a:avLst/>
            </a:prstGeom>
          </p:spPr>
        </p:pic>
      </p:grpSp>
      <p:cxnSp>
        <p:nvCxnSpPr>
          <p:cNvPr id="277" name="Gerade Verbindung mit Pfeil 276">
            <a:extLst>
              <a:ext uri="{FF2B5EF4-FFF2-40B4-BE49-F238E27FC236}">
                <a16:creationId xmlns:a16="http://schemas.microsoft.com/office/drawing/2014/main" id="{950F9D57-9FB8-432B-B9AA-B4563F07FA02}"/>
              </a:ext>
            </a:extLst>
          </p:cNvPr>
          <p:cNvCxnSpPr>
            <a:cxnSpLocks/>
            <a:stCxn id="274" idx="1"/>
            <a:endCxn id="215" idx="3"/>
          </p:cNvCxnSpPr>
          <p:nvPr/>
        </p:nvCxnSpPr>
        <p:spPr>
          <a:xfrm flipH="1">
            <a:off x="6069831" y="1934283"/>
            <a:ext cx="3622152" cy="1592091"/>
          </a:xfrm>
          <a:prstGeom prst="straightConnector1">
            <a:avLst/>
          </a:prstGeom>
          <a:ln w="15875" cap="flat" cmpd="sng" algn="ctr">
            <a:solidFill>
              <a:schemeClr val="dk1"/>
            </a:solidFill>
            <a:prstDash val="dash"/>
            <a:round/>
            <a:headEnd type="triangle" w="lg" len="med"/>
            <a:tailEnd type="triangle" w="lg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78" name="Textfeld 277">
            <a:extLst>
              <a:ext uri="{FF2B5EF4-FFF2-40B4-BE49-F238E27FC236}">
                <a16:creationId xmlns:a16="http://schemas.microsoft.com/office/drawing/2014/main" id="{EB29A974-A74E-4BF0-9C96-F780FDA4C643}"/>
              </a:ext>
            </a:extLst>
          </p:cNvPr>
          <p:cNvSpPr txBox="1"/>
          <p:nvPr/>
        </p:nvSpPr>
        <p:spPr>
          <a:xfrm rot="20168609">
            <a:off x="7555163" y="2435636"/>
            <a:ext cx="1053173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377"/>
            <a:r>
              <a:rPr lang="en-US" sz="1200" dirty="0">
                <a:solidFill>
                  <a:prstClr val="black"/>
                </a:solidFill>
              </a:rPr>
              <a:t>Cooperation?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A452A0C1-9CD1-4013-831F-FC51CCF1DE89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226144" y="3779076"/>
            <a:ext cx="693691" cy="693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410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STYLE_ID" val="ed71857f-bb8a-4f8d-9605-a0cbdcde921d"/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KhiaOT5ScuYWJUpmbHtrA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nO5._9tRnm5uaf.H9GOHg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ngsaylQQKe8JU__hKn.PQ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rTSOSGMSrayNF8RzrxLbQ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fNIJcOpSomFDZ1cap5_z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5u1iKqLSjCbv9Kjm9j0dA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BsqphACSO.DNlJWPLdMIg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ZWnPvu.TPSS2DQZ_JcV7w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G7POWmtRrGxQQOOebHk_A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L2TvbZCSFGCtjeKQwIMs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uoEUTN4Q7yeOe5rHMhk2g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YPNv5pXTaqAL.qOcK9oUg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LightBlue;-1;-2;-2;-1;-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2;-2;-2;-2;-1;-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2;-2;-2;-2;-1;-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2;-2;-2;-2;-1;-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2;-2;-2;-2;-1;-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2;-2;-1;-1;-1;-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lXjwwJgRGOODc6fVz_cAw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2;-2;LightGray2;-1;-1;-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2;-2;-2;-2;-1;-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Black;-1;-2;-2;-1;-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Black;-1;-2;-2;-1;-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-2;-2;-1;-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-2;-2;-1;-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2;-2;-2;-2;DarkBlue;-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2;-2;-2;-2;-1;-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2;-2;-2;-2;-1;-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2;-2;-2;-2;DarkBlue;-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2;-2;-2;-2;-1;-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LightGray;-1;-1;-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LightGray;-1;-2;-2;Primary;-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DarkBlue;Primary;-2;-2;-1;-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2;-2;-2;-2;-1;-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2;-2;-1;-1;-1;-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nQauWqSQ7KsNcnohjlz9Q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rvZcmBwTIilraU3t_7qpQ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nQauWqSQ7KsNcnohjlz9Q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2;-2;-2;-2;-1;-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RrFamtPSk6yBzlYxF5wwg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.NVjUE8ah3H3lma.EH75w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yu00O34SQqNWBF6oJGFyA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4JyCWOcS02e2feyEpNsqw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2VFqCF0RrSTQM5vBcProA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2VFqCF0RrSTQM5vBcProA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puKABiASxarDa1ohkU9Kw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RrFamtPSk6yBzlYxF5wwg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2VFqCF0RrSTQM5vBcPro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pen ADx">
  <a:themeElements>
    <a:clrScheme name="Open ADx">
      <a:dk1>
        <a:sysClr val="windowText" lastClr="000000"/>
      </a:dk1>
      <a:lt1>
        <a:sysClr val="window" lastClr="FFFFFF"/>
      </a:lt1>
      <a:dk2>
        <a:srgbClr val="44546A"/>
      </a:dk2>
      <a:lt2>
        <a:srgbClr val="D0CECE"/>
      </a:lt2>
      <a:accent1>
        <a:srgbClr val="008ECF"/>
      </a:accent1>
      <a:accent2>
        <a:srgbClr val="005A82"/>
      </a:accent2>
      <a:accent3>
        <a:srgbClr val="A7CEE0"/>
      </a:accent3>
      <a:accent4>
        <a:srgbClr val="00A8B0"/>
      </a:accent4>
      <a:accent5>
        <a:srgbClr val="50237F"/>
      </a:accent5>
      <a:accent6>
        <a:srgbClr val="78BE20"/>
      </a:accent6>
      <a:hlink>
        <a:srgbClr val="008ECF"/>
      </a:hlink>
      <a:folHlink>
        <a:srgbClr val="A7CEE0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ot="0" spcFirstLastPara="0" vertOverflow="overflow" horzOverflow="overflow" vert="horz" wrap="square" lIns="0" tIns="0" rIns="0" bIns="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pen ADx">
  <a:themeElements>
    <a:clrScheme name="Open ADx">
      <a:dk1>
        <a:sysClr val="windowText" lastClr="000000"/>
      </a:dk1>
      <a:lt1>
        <a:sysClr val="window" lastClr="FFFFFF"/>
      </a:lt1>
      <a:dk2>
        <a:srgbClr val="44546A"/>
      </a:dk2>
      <a:lt2>
        <a:srgbClr val="D0CECE"/>
      </a:lt2>
      <a:accent1>
        <a:srgbClr val="008ECF"/>
      </a:accent1>
      <a:accent2>
        <a:srgbClr val="005A82"/>
      </a:accent2>
      <a:accent3>
        <a:srgbClr val="A7CEE0"/>
      </a:accent3>
      <a:accent4>
        <a:srgbClr val="00A8B0"/>
      </a:accent4>
      <a:accent5>
        <a:srgbClr val="50237F"/>
      </a:accent5>
      <a:accent6>
        <a:srgbClr val="78BE20"/>
      </a:accent6>
      <a:hlink>
        <a:srgbClr val="008ECF"/>
      </a:hlink>
      <a:folHlink>
        <a:srgbClr val="A7CEE0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ot="0" spcFirstLastPara="0" vertOverflow="overflow" horzOverflow="overflow" vert="horz" wrap="square" lIns="0" tIns="0" rIns="0" bIns="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kesCount xmlns="http://schemas.microsoft.com/sharepoint/v3" xsi:nil="true"/>
    <_Version xmlns="http://schemas.microsoft.com/sharepoint/v3/fields" xsi:nil="true"/>
    <fc4227ebc3c34772898e19f7434ec49d xmlns="564e53d6-167a-4b89-b25e-97a6e594de7e">
      <Terms xmlns="http://schemas.microsoft.com/office/infopath/2007/PartnerControls"/>
    </fc4227ebc3c34772898e19f7434ec49d>
    <LikedBy xmlns="http://schemas.microsoft.com/sharepoint/v3">
      <UserInfo>
        <DisplayName/>
        <AccountId xsi:nil="true"/>
        <AccountType/>
      </UserInfo>
    </LikedBy>
    <TaxCatchAll xmlns="564e53d6-167a-4b89-b25e-97a6e594de7e"/>
    <_dlc_DocId xmlns="564e53d6-167a-4b89-b25e-97a6e594de7e">P01S047987-574272393-714</_dlc_DocId>
    <_dlc_DocIdUrl xmlns="564e53d6-167a-4b89-b25e-97a6e594de7e">
      <Url>https://sites.inside-share.bosch.com/sites/047987/_layouts/15/DocIdRedir.aspx?ID=P01S047987-574272393-714</Url>
      <Description>P01S047987-574272393-714</Description>
    </_dlc_DocIdUrl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Bosch Document Non-ILM" ma:contentTypeID="0x0101006E2DD7C699F64945BF436A1EABBB26C1003D0288DFCD4CAD4EB9D824E9B29D058C" ma:contentTypeVersion="5" ma:contentTypeDescription="Create a new document." ma:contentTypeScope="" ma:versionID="d517803253b9c88568b8d1cbf5c738c6">
  <xsd:schema xmlns:xsd="http://www.w3.org/2001/XMLSchema" xmlns:xs="http://www.w3.org/2001/XMLSchema" xmlns:p="http://schemas.microsoft.com/office/2006/metadata/properties" xmlns:ns1="http://schemas.microsoft.com/sharepoint/v3" xmlns:ns2="564e53d6-167a-4b89-b25e-97a6e594de7e" xmlns:ns3="http://schemas.microsoft.com/sharepoint/v3/fields" targetNamespace="http://schemas.microsoft.com/office/2006/metadata/properties" ma:root="true" ma:fieldsID="f61e5c609e2a91c42e60cad95c7bdf07" ns1:_="" ns2:_="" ns3:_="">
    <xsd:import namespace="http://schemas.microsoft.com/sharepoint/v3"/>
    <xsd:import namespace="564e53d6-167a-4b89-b25e-97a6e594de7e"/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fc4227ebc3c34772898e19f7434ec49d" minOccurs="0"/>
                <xsd:element ref="ns2:TaxCatchAll" minOccurs="0"/>
                <xsd:element ref="ns2:TaxCatchAllLabel" minOccurs="0"/>
                <xsd:element ref="ns1:LikesCount" minOccurs="0"/>
                <xsd:element ref="ns1:LikedBy" minOccurs="0"/>
                <xsd:element ref="ns3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LikesCount" ma:index="15" nillable="true" ma:displayName="Number of Likes" ma:internalName="LikesCount">
      <xsd:simpleType>
        <xsd:restriction base="dms:Unknown"/>
      </xsd:simpleType>
    </xsd:element>
    <xsd:element name="LikedBy" ma:index="16" nillable="true" ma:displayName="Liked By" ma:hidden="true" ma:list="UserInfo" ma:internalName="Lik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4e53d6-167a-4b89-b25e-97a6e594de7e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fc4227ebc3c34772898e19f7434ec49d" ma:index="11" nillable="true" ma:taxonomy="true" ma:internalName="fc4227ebc3c34772898e19f7434ec49d" ma:taxonomyFieldName="DMSKeywords" ma:displayName="Keywords" ma:fieldId="{fc4227eb-c3c3-4772-898e-19f7434ec49d}" ma:sspId="b81b984e-7d9a-4f77-a40b-67f8485df2c3" ma:termSetId="ba14fa0f-6678-4136-ad39-3f12bc8b7cf0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TaxCatchAll" ma:index="12" nillable="true" ma:displayName="Taxonomy Catch All Column" ma:hidden="true" ma:list="{7ed51c13-ff18-4522-9e4e-dce9ec8bb979}" ma:internalName="TaxCatchAll" ma:showField="CatchAllData" ma:web="564e53d6-167a-4b89-b25e-97a6e594de7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3" nillable="true" ma:displayName="Taxonomy Catch All Column1" ma:hidden="true" ma:list="{7ed51c13-ff18-4522-9e4e-dce9ec8bb979}" ma:internalName="TaxCatchAllLabel" ma:readOnly="true" ma:showField="CatchAllDataLabel" ma:web="564e53d6-167a-4b89-b25e-97a6e594de7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Version" ma:index="17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D8774FE-5D71-427A-9F5E-8887FB5EE82C}">
  <ds:schemaRefs>
    <ds:schemaRef ds:uri="http://purl.org/dc/dcmitype/"/>
    <ds:schemaRef ds:uri="564e53d6-167a-4b89-b25e-97a6e594de7e"/>
    <ds:schemaRef ds:uri="http://schemas.microsoft.com/office/infopath/2007/PartnerControls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purl.org/dc/terms/"/>
    <ds:schemaRef ds:uri="http://www.w3.org/XML/1998/namespace"/>
    <ds:schemaRef ds:uri="http://schemas.openxmlformats.org/package/2006/metadata/core-properties"/>
    <ds:schemaRef ds:uri="http://schemas.microsoft.com/sharepoint/v3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853300D1-23AA-438F-8DFB-38FCC2CDE29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0C26253-0B2B-46FB-A6A3-67E02F8580B3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DC528048-2BE1-4038-9F1F-B3B8529A993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564e53d6-167a-4b89-b25e-97a6e594de7e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1993</Words>
  <Application>Microsoft Office PowerPoint</Application>
  <PresentationFormat>Breitbild</PresentationFormat>
  <Paragraphs>280</Paragraphs>
  <Slides>21</Slides>
  <Notes>19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2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21</vt:i4>
      </vt:variant>
    </vt:vector>
  </HeadingPairs>
  <TitlesOfParts>
    <vt:vector size="31" baseType="lpstr">
      <vt:lpstr>Arial</vt:lpstr>
      <vt:lpstr>Bosch Office Sans</vt:lpstr>
      <vt:lpstr>Bosch Script</vt:lpstr>
      <vt:lpstr>Calibri</vt:lpstr>
      <vt:lpstr>Century Gothic</vt:lpstr>
      <vt:lpstr>Symbol</vt:lpstr>
      <vt:lpstr>Wingdings 3</vt:lpstr>
      <vt:lpstr>Open ADx</vt:lpstr>
      <vt:lpstr>1_Open ADx</vt:lpstr>
      <vt:lpstr>think-cell Folie</vt:lpstr>
      <vt:lpstr>OpenADx – xcelerate your Autonomous Driving development</vt:lpstr>
      <vt:lpstr>Open Source has arrived in automotive</vt:lpstr>
      <vt:lpstr>The OpenADx community provides a platform which …</vt:lpstr>
      <vt:lpstr>OpenADx targets reference architecture and …</vt:lpstr>
      <vt:lpstr>OpenADx: A business enabling ecosystem …</vt:lpstr>
      <vt:lpstr>OpenADx: Enabling interorganization collaboration …</vt:lpstr>
      <vt:lpstr>OpenADx: Leading to holistic functional approaches</vt:lpstr>
      <vt:lpstr>OpenADx – Big Picture – Draft</vt:lpstr>
      <vt:lpstr>OpenADx lays the foundation for safety and standardization</vt:lpstr>
      <vt:lpstr>OpenADx: e.g. two major initiatives to address requirements for  simulation and data transfer in real time (Cloe and iceoryx)</vt:lpstr>
      <vt:lpstr>OpenADx: hosted projects</vt:lpstr>
      <vt:lpstr>OpenADx – THE Portal for Autonomous Driving</vt:lpstr>
      <vt:lpstr>OpenADx in action</vt:lpstr>
      <vt:lpstr>OpenADx – Outlook</vt:lpstr>
      <vt:lpstr>Summary</vt:lpstr>
      <vt:lpstr>Useful Links</vt:lpstr>
      <vt:lpstr>PowerPoint-Präsentation</vt:lpstr>
      <vt:lpstr>Eclipse Cloe – Simulation Middleware</vt:lpstr>
      <vt:lpstr>Eclipse iceoryx – Shared Memory</vt:lpstr>
      <vt:lpstr>Eclipse Cyclone DDS – platform independent device to device data share</vt:lpstr>
      <vt:lpstr>Eclipse Cyclone DDS – Open Source DDS Implementation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Christina Dildey</dc:creator>
  <cp:lastModifiedBy>Riexinger Andreas (XC-AD/PAS1)</cp:lastModifiedBy>
  <cp:revision>243</cp:revision>
  <cp:lastPrinted>2017-10-13T08:24:02Z</cp:lastPrinted>
  <dcterms:created xsi:type="dcterms:W3CDTF">2017-10-12T07:17:42Z</dcterms:created>
  <dcterms:modified xsi:type="dcterms:W3CDTF">2021-08-31T14:52:27Z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0x0101006E2DD7C699F64945BF436A1EABBB26C1003D0288DFCD4CAD4EB9D824E9B29D058C</vt:lpwstr>
  </property>
  <property fmtid="{D5CDD505-2E9C-101B-9397-08002B2CF9AE}" pid="3" name="_dlc_DocIdItemGuid">
    <vt:lpwstr>6eadb667-0cce-4a05-be28-c8a11a26637e</vt:lpwstr>
  </property>
  <property fmtid="{D5CDD505-2E9C-101B-9397-08002B2CF9AE}" pid="4" name="DMSKeywords">
    <vt:lpwstr/>
  </property>
</Properties>
</file>