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15"/>
  </p:notesMasterIdLst>
  <p:handoutMasterIdLst>
    <p:handoutMasterId r:id="rId16"/>
  </p:handoutMasterIdLst>
  <p:sldIdLst>
    <p:sldId id="398" r:id="rId2"/>
    <p:sldId id="400" r:id="rId3"/>
    <p:sldId id="474" r:id="rId4"/>
    <p:sldId id="461" r:id="rId5"/>
    <p:sldId id="462" r:id="rId6"/>
    <p:sldId id="463" r:id="rId7"/>
    <p:sldId id="475" r:id="rId8"/>
    <p:sldId id="477" r:id="rId9"/>
    <p:sldId id="468" r:id="rId10"/>
    <p:sldId id="470" r:id="rId11"/>
    <p:sldId id="471" r:id="rId12"/>
    <p:sldId id="472" r:id="rId13"/>
    <p:sldId id="473" r:id="rId14"/>
  </p:sldIdLst>
  <p:sldSz cx="12192000" cy="6858000"/>
  <p:notesSz cx="6884988" cy="100187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85A"/>
    <a:srgbClr val="7F7F7F"/>
    <a:srgbClr val="000000"/>
    <a:srgbClr val="06A9BA"/>
    <a:srgbClr val="89BA17"/>
    <a:srgbClr val="FABB00"/>
    <a:srgbClr val="9FB7D3"/>
    <a:srgbClr val="8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95" autoAdjust="0"/>
  </p:normalViewPr>
  <p:slideViewPr>
    <p:cSldViewPr snapToGrid="0" snapToObjects="1">
      <p:cViewPr varScale="1">
        <p:scale>
          <a:sx n="117" d="100"/>
          <a:sy n="117" d="100"/>
        </p:scale>
        <p:origin x="-128" y="-248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6625"/>
        <p:guide pos="2588"/>
        <p:guide pos="5091"/>
        <p:guide pos="4969"/>
        <p:guide pos="3779"/>
        <p:guide pos="3901"/>
        <p:guide pos="331"/>
        <p:guide pos="27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008"/>
    </p:cViewPr>
  </p:sorterViewPr>
  <p:notesViewPr>
    <p:cSldViewPr snapToGrid="0" snapToObjects="1">
      <p:cViewPr varScale="1">
        <p:scale>
          <a:sx n="86" d="100"/>
          <a:sy n="86" d="100"/>
        </p:scale>
        <p:origin x="-4040" y="-96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5475"/>
            <a:ext cx="29829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515475"/>
            <a:ext cx="298291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FD536A3-5B5A-7C45-AFF7-34D151D22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4191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2982913" y="9651997"/>
            <a:ext cx="2387377" cy="3618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spcBef>
                <a:spcPct val="5000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5370290" y="9655299"/>
            <a:ext cx="1513109" cy="3618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50000"/>
              </a:spcBef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103188" y="750888"/>
            <a:ext cx="667861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655299"/>
            <a:ext cx="2982913" cy="361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50000"/>
              </a:spcBef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4754978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84778" indent="-301838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351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291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232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300" smtClean="0"/>
              <a:t>Papyrus Industry Consortium - Notes</a:t>
            </a:r>
            <a:endParaRPr lang="en-US" sz="13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2835212" y="9717800"/>
            <a:ext cx="1833178" cy="30274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84778" indent="-301838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351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291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232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fr-CA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Dec 2015 v2.1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9714377"/>
            <a:ext cx="2835211" cy="30274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84778" indent="-301838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351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291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232" indent="-241470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Papyrus Industry Consortium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84778" indent="-301838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207351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0291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173232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300" smtClean="0"/>
              <a:t>Papyrus Industry Consortium - Notes</a:t>
            </a:r>
            <a:endParaRPr lang="en-US" sz="130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84778" indent="-301838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207351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0291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173232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r-CA" sz="1300" smtClean="0"/>
              <a:t>Dec 2015 v2.1</a:t>
            </a:r>
            <a:endParaRPr lang="en-US" sz="1300"/>
          </a:p>
        </p:txBody>
      </p:sp>
      <p:sp>
        <p:nvSpPr>
          <p:cNvPr id="727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84778" indent="-301838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207351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90291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173232" indent="-241470" eaLnBrk="0" hangingPunct="0"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300" smtClean="0"/>
              <a:t>Papyrus Industry Consortium</a:t>
            </a:r>
            <a:endParaRPr lang="en-US" sz="1300"/>
          </a:p>
        </p:txBody>
      </p:sp>
      <p:sp>
        <p:nvSpPr>
          <p:cNvPr id="727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50182" name="Footer Placeholder 6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cs typeface="MS PGothic" charset="0"/>
              </a:rPr>
              <a:t>Papyrus Industry Consortium</a:t>
            </a:r>
            <a:endParaRPr lang="en-US" sz="1200">
              <a:cs typeface="MS PGothic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CA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4695" indent="-301806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222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111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000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5889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877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166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556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1200" smtClean="0"/>
              <a:t>Papyrus Industry Consortium</a:t>
            </a:r>
            <a:endParaRPr lang="en-US" sz="12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CA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4695" indent="-301806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222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111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000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5889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877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166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556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1200" smtClean="0"/>
              <a:t>Papyrus Industry Consortium</a:t>
            </a:r>
            <a:endParaRPr lang="en-US" sz="12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CA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4695" indent="-301806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222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111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000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5889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877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166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556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1200" smtClean="0"/>
              <a:t>Papyrus Industry Consortium</a:t>
            </a:r>
            <a:endParaRPr lang="en-US" sz="12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4778" indent="-301838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351" indent="-241470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291" indent="-241470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232" indent="-241470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1200" smtClean="0"/>
              <a:t>Papyrus Industry Consortium</a:t>
            </a:r>
            <a:endParaRPr lang="en-US" sz="12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</a:t>
            </a:r>
            <a:endParaRPr lang="en-US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en-US" dirty="0" smtClean="0">
                <a:cs typeface="+mn-cs"/>
              </a:rPr>
              <a:t>The</a:t>
            </a:r>
            <a:r>
              <a:rPr lang="en-US" baseline="0" dirty="0" smtClean="0">
                <a:cs typeface="+mn-cs"/>
              </a:rPr>
              <a:t> Papyrus Industry Consortium brings together all the players interested in developing a complete, open-source model-based engineering solution based on Eclipse Papyrus.</a:t>
            </a:r>
          </a:p>
          <a:p>
            <a:pPr marL="0" indent="0">
              <a:buFont typeface="Arial"/>
              <a:buNone/>
              <a:defRPr/>
            </a:pPr>
            <a:endParaRPr lang="en-US" baseline="0" dirty="0" smtClean="0">
              <a:cs typeface="+mn-cs"/>
            </a:endParaRPr>
          </a:p>
          <a:p>
            <a:pPr marL="0" indent="0">
              <a:buFont typeface="Arial"/>
              <a:buNone/>
              <a:defRPr/>
            </a:pPr>
            <a:r>
              <a:rPr lang="en-US" baseline="0" dirty="0" smtClean="0">
                <a:cs typeface="+mn-cs"/>
              </a:rPr>
              <a:t>To create a truly universal solution, members of the Papyrus IC should come from tool users and providers, and also from research and academia.</a:t>
            </a:r>
          </a:p>
          <a:p>
            <a:pPr marL="0" indent="0">
              <a:buFont typeface="Arial"/>
              <a:buNone/>
              <a:defRPr/>
            </a:pPr>
            <a:endParaRPr lang="en-US" baseline="0" dirty="0" smtClean="0">
              <a:cs typeface="+mn-cs"/>
            </a:endParaRPr>
          </a:p>
          <a:p>
            <a:pPr marL="0" indent="0">
              <a:buFont typeface="Arial"/>
              <a:buNone/>
              <a:defRPr/>
            </a:pPr>
            <a:r>
              <a:rPr lang="en-US" baseline="0" dirty="0" smtClean="0">
                <a:cs typeface="+mn-cs"/>
              </a:rPr>
              <a:t>Of course, Papyrus alone will not be enough, many other components and tools are needed to achieve the objective of providing a complete system development lifecycle, from team support through PLM, and all the disciplines in-between. So not only do we need (and have) members who are users, tool providers, researchers, and academics, we also need (and have) experts in many engineering domains.</a:t>
            </a:r>
          </a:p>
          <a:p>
            <a:pPr marL="0" indent="0">
              <a:buFont typeface="Arial"/>
              <a:buNone/>
              <a:defRPr/>
            </a:pPr>
            <a:endParaRPr lang="en-US" baseline="0" dirty="0" smtClean="0">
              <a:cs typeface="+mn-cs"/>
            </a:endParaRPr>
          </a:p>
          <a:p>
            <a:pPr marL="0" indent="0">
              <a:buFont typeface="Arial"/>
              <a:buNone/>
              <a:defRPr/>
            </a:pPr>
            <a:r>
              <a:rPr lang="en-US" baseline="0" dirty="0" smtClean="0">
                <a:cs typeface="+mn-cs"/>
              </a:rPr>
              <a:t>With such a focus and the dedication of the Papyrus- IC members, how could we fail?</a:t>
            </a:r>
            <a:endParaRPr lang="en-US" dirty="0"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CA" baseline="0" dirty="0" smtClean="0"/>
              <a:t>This is a highlight of the mission of the Papyrus Industry Consortium. More details are available in the </a:t>
            </a:r>
            <a:r>
              <a:rPr lang="en-CA" baseline="0" smtClean="0"/>
              <a:t>consortium charter at </a:t>
            </a:r>
            <a:endParaRPr lang="en-CA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4695" indent="-301806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222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111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000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5889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877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166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556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1200" smtClean="0"/>
              <a:t>Papyrus Industry Consortium</a:t>
            </a:r>
            <a:endParaRPr lang="en-US" sz="12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CA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4695" indent="-301806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222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111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000" indent="-241445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5889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877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1667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556" indent="-241445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1200" smtClean="0"/>
              <a:t>Papyrus Industry Consortium</a:t>
            </a:r>
            <a:endParaRPr lang="en-US" sz="12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68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4778" indent="-301838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7351" indent="-241470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0291" indent="-241470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3232" indent="-241470" algn="ctr" eaLnBrk="0" hangingPunct="0"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617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39112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205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4993" indent="-241470" algn="ctr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defRPr/>
            </a:pPr>
            <a:r>
              <a:rPr lang="en-US" sz="1200" smtClean="0"/>
              <a:t>Papyrus Industry Consortium</a:t>
            </a:r>
            <a:endParaRPr lang="en-US" sz="12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3188" y="750888"/>
            <a:ext cx="6678612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fr-CA" smtClean="0"/>
              <a:t>Dec 2015 v2.1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Papyrus Industry Consortium - Notes</a:t>
            </a:r>
            <a:endParaRPr lang="en-US" dirty="0"/>
          </a:p>
        </p:txBody>
      </p:sp>
      <p:sp>
        <p:nvSpPr>
          <p:cNvPr id="50182" name="Footer Placeholder 6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smtClean="0">
                <a:cs typeface="MS PGothic" charset="0"/>
              </a:rPr>
              <a:t>Papyrus Industry Consortium</a:t>
            </a:r>
            <a:endParaRPr lang="en-US" sz="1200">
              <a:cs typeface="MS PGothic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375956-C332-D540-9C97-834EFA78826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ubTitle_TM"/>
          <p:cNvSpPr>
            <a:spLocks noGrp="1" noChangeArrowheads="1"/>
          </p:cNvSpPr>
          <p:nvPr>
            <p:ph type="subTitle" idx="1"/>
          </p:nvPr>
        </p:nvSpPr>
        <p:spPr>
          <a:xfrm>
            <a:off x="528639" y="4777515"/>
            <a:ext cx="7665043" cy="1193363"/>
          </a:xfrm>
        </p:spPr>
        <p:txBody>
          <a:bodyPr anchor="b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/>
          </p:nvPr>
        </p:nvSpPr>
        <p:spPr>
          <a:xfrm>
            <a:off x="524937" y="2644995"/>
            <a:ext cx="11140014" cy="2003209"/>
          </a:xfrm>
        </p:spPr>
        <p:txBody>
          <a:bodyPr anchor="t" anchorCtr="0">
            <a:normAutofit/>
          </a:bodyPr>
          <a:lstStyle>
            <a:lvl1pPr>
              <a:lnSpc>
                <a:spcPct val="75000"/>
              </a:lnSpc>
              <a:defRPr sz="7000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4673600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94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3423925"/>
            <a:ext cx="5473700" cy="297878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191251" y="1675609"/>
            <a:ext cx="54737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/>
          </p:nvPr>
        </p:nvSpPr>
        <p:spPr>
          <a:xfrm>
            <a:off x="524937" y="4010025"/>
            <a:ext cx="11140017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/>
          </p:nvPr>
        </p:nvSpPr>
        <p:spPr>
          <a:xfrm>
            <a:off x="524935" y="1795463"/>
            <a:ext cx="11140016" cy="20701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86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6193367" y="4010025"/>
            <a:ext cx="5471584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/>
          </p:nvPr>
        </p:nvSpPr>
        <p:spPr>
          <a:xfrm>
            <a:off x="524935" y="4010025"/>
            <a:ext cx="5473700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7" y="1795463"/>
            <a:ext cx="11135784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94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524937" y="4010025"/>
            <a:ext cx="11140017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/>
          </p:nvPr>
        </p:nvSpPr>
        <p:spPr>
          <a:xfrm>
            <a:off x="6193367" y="1795463"/>
            <a:ext cx="5471584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68" y="1795463"/>
            <a:ext cx="5469467" cy="2070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14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70" y="4013205"/>
            <a:ext cx="5467351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3370" y="1795468"/>
            <a:ext cx="5467351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7" y="1795463"/>
            <a:ext cx="5465233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011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6197602" y="1795463"/>
            <a:ext cx="5467351" cy="4284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529170" y="4013205"/>
            <a:ext cx="546523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70" y="1795468"/>
            <a:ext cx="5465233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6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6197602" y="4022729"/>
            <a:ext cx="5467351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529170" y="4022729"/>
            <a:ext cx="5465233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6197602" y="1804993"/>
            <a:ext cx="5467351" cy="2065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529170" y="1804993"/>
            <a:ext cx="5465233" cy="20653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6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11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1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>
            <a:off x="4673600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529170" y="1800000"/>
            <a:ext cx="11135785" cy="385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>
            <a:off x="5074054" y="6437216"/>
            <a:ext cx="2043893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3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6193370" y="1795464"/>
            <a:ext cx="5467351" cy="42846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524937" y="1795463"/>
            <a:ext cx="5465233" cy="428466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254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8081435" y="1668145"/>
            <a:ext cx="3583517" cy="4724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/>
          </p:nvPr>
        </p:nvSpPr>
        <p:spPr>
          <a:xfrm>
            <a:off x="4305300" y="1668145"/>
            <a:ext cx="3583517" cy="472439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5" y="1668145"/>
            <a:ext cx="3583517" cy="472439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2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5" y="1678305"/>
            <a:ext cx="5473700" cy="4724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8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5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524934" y="1668145"/>
            <a:ext cx="5139267" cy="4724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8" y="239718"/>
            <a:ext cx="5139265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>
            <a:off x="4673600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1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668145"/>
            <a:ext cx="5473700" cy="4724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8"/>
            <a:ext cx="9619200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8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/>
          </p:nvPr>
        </p:nvSpPr>
        <p:spPr>
          <a:xfrm>
            <a:off x="6191251" y="1668145"/>
            <a:ext cx="5473700" cy="4724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815903" y="239718"/>
            <a:ext cx="4324351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2"/>
          </p:nvPr>
        </p:nvSpPr>
        <p:spPr>
          <a:xfrm>
            <a:off x="4389439" y="6437216"/>
            <a:ext cx="284480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9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pyrusBanner_128x128_TransparentBckgrd.gif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268" y="-219413"/>
            <a:ext cx="1589605" cy="1589605"/>
          </a:xfrm>
          <a:prstGeom prst="rect">
            <a:avLst/>
          </a:prstGeom>
        </p:spPr>
      </p:pic>
      <p:sp>
        <p:nvSpPr>
          <p:cNvPr id="1029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8639" y="1800227"/>
            <a:ext cx="11136312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525465" y="239713"/>
            <a:ext cx="9620898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Header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639" y="6437216"/>
            <a:ext cx="2479153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761210" y="6437216"/>
            <a:ext cx="903741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Page </a:t>
            </a:r>
            <a:fld id="{73FA018A-EC04-9441-B8E1-C240186653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5223695" y="6437216"/>
            <a:ext cx="1744610" cy="2575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smtClean="0"/>
              <a:t>February 2016  v2.2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68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  <p:sldLayoutId id="2147483862" r:id="rId13"/>
    <p:sldLayoutId id="2147483863" r:id="rId14"/>
    <p:sldLayoutId id="2147483864" r:id="rId15"/>
    <p:sldLayoutId id="2147483865" r:id="rId16"/>
    <p:sldLayoutId id="2147483866" r:id="rId17"/>
    <p:sldLayoutId id="2147483867" r:id="rId1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 pitchFamily="2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533400" indent="-177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892175" indent="-179388" algn="l" rtl="0" eaLnBrk="0" fontAlgn="base" hangingPunct="0">
        <a:spcBef>
          <a:spcPct val="20000"/>
        </a:spcBef>
        <a:spcAft>
          <a:spcPct val="0"/>
        </a:spcAft>
        <a:buClr>
          <a:srgbClr val="92CCE5"/>
        </a:buClr>
        <a:buFont typeface="Ericsson Capital TT" charset="0"/>
        <a:buChar char="›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25253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charset="0"/>
        <a:buChar char="-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14488" indent="-1809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Ericsson Capital TT" charset="0"/>
        <a:buChar char="›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emf"/><Relationship Id="rId5" Type="http://schemas.openxmlformats.org/officeDocument/2006/relationships/image" Target="../media/image1.gi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lipse.org/org/workinggroups/papyrusic_charter.php" TargetMode="External"/><Relationship Id="rId4" Type="http://schemas.openxmlformats.org/officeDocument/2006/relationships/hyperlink" Target="https://polarsys.org/wiki/Papyrus_IC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polarsys.org/ic/papyrus" TargetMode="External"/><Relationship Id="rId4" Type="http://schemas.openxmlformats.org/officeDocument/2006/relationships/hyperlink" Target="https://www.polarsys.org/ic/papyrushttps://www.polarsys.org/ic/papyrus" TargetMode="Externa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20" Type="http://schemas.openxmlformats.org/officeDocument/2006/relationships/image" Target="../media/image31.png"/><Relationship Id="rId10" Type="http://schemas.openxmlformats.org/officeDocument/2006/relationships/image" Target="../media/image22.png"/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4" Type="http://schemas.openxmlformats.org/officeDocument/2006/relationships/image" Target="../media/image26.png"/><Relationship Id="rId15" Type="http://schemas.openxmlformats.org/officeDocument/2006/relationships/image" Target="../media/image27.png"/><Relationship Id="rId16" Type="http://schemas.openxmlformats.org/officeDocument/2006/relationships/image" Target="../media/image28.png"/><Relationship Id="rId17" Type="http://schemas.openxmlformats.org/officeDocument/2006/relationships/image" Target="../media/image29.jpeg"/><Relationship Id="rId18" Type="http://schemas.openxmlformats.org/officeDocument/2006/relationships/image" Target="../media/image30.png"/><Relationship Id="rId19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hyperlink" Target="http://www.eclipse.org/cd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24937" y="2753895"/>
            <a:ext cx="10878326" cy="1894309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Papyrus Industry Consortium</a:t>
            </a:r>
            <a:endParaRPr lang="en-US" sz="4800" dirty="0"/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24933" y="4812632"/>
            <a:ext cx="11140019" cy="1166284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&lt;Enter Presenter Name&gt;</a:t>
            </a:r>
          </a:p>
          <a:p>
            <a:endParaRPr lang="en-US" sz="2400" dirty="0" smtClean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&lt;Enter Presentation Date&gt;</a:t>
            </a:r>
          </a:p>
        </p:txBody>
      </p:sp>
      <p:pic>
        <p:nvPicPr>
          <p:cNvPr id="6" name="Picture 5" descr="PolarSys Logo + symbols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6" y="4982943"/>
            <a:ext cx="3384946" cy="1454273"/>
          </a:xfrm>
          <a:prstGeom prst="rect">
            <a:avLst/>
          </a:prstGeom>
        </p:spPr>
      </p:pic>
      <p:pic>
        <p:nvPicPr>
          <p:cNvPr id="9" name="Picture 8" descr="PapyrusBanner_128x128_TransparentBckgrd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976" y="-422455"/>
            <a:ext cx="3447177" cy="344717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8826070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Thank you very much!</a:t>
            </a:r>
            <a:endParaRPr lang="en-US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1" y="4841525"/>
            <a:ext cx="10999788" cy="1506888"/>
          </a:xfrm>
        </p:spPr>
        <p:txBody>
          <a:bodyPr/>
          <a:lstStyle/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</a:endParaRPr>
          </a:p>
          <a:p>
            <a:pPr eaLnBrk="1" hangingPunct="1">
              <a:defRPr/>
            </a:pPr>
            <a:r>
              <a:rPr lang="en-US" sz="2000" dirty="0">
                <a:solidFill>
                  <a:srgbClr val="58585A"/>
                </a:solidFill>
              </a:rPr>
              <a:t>Papyrus IC charter: </a:t>
            </a:r>
            <a:r>
              <a:rPr lang="en-GB" sz="2000" u="sng" dirty="0">
                <a:hlinkClick r:id="rId3"/>
              </a:rPr>
              <a:t>https://www.eclipse.org/org/workinggroups/papyrusic_charter.php</a:t>
            </a:r>
            <a:endParaRPr lang="en-CA" sz="2000" dirty="0"/>
          </a:p>
          <a:p>
            <a:pPr eaLnBrk="1" hangingPunct="1">
              <a:defRPr/>
            </a:pPr>
            <a:r>
              <a:rPr lang="en-CA" sz="2000" dirty="0"/>
              <a:t>Papyrus IC wiki: </a:t>
            </a:r>
            <a:r>
              <a:rPr lang="en-US" sz="2000" dirty="0">
                <a:solidFill>
                  <a:srgbClr val="58585A"/>
                </a:solidFill>
                <a:hlinkClick r:id="rId4"/>
              </a:rPr>
              <a:t>https://polarsys.org/wiki/Papyrus_IC</a:t>
            </a:r>
            <a:endParaRPr lang="en-US" sz="1400" dirty="0">
              <a:solidFill>
                <a:srgbClr val="58585A"/>
              </a:solidFill>
            </a:endParaRPr>
          </a:p>
          <a:p>
            <a:pPr eaLnBrk="1" hangingPunct="1">
              <a:defRPr/>
            </a:pPr>
            <a:endParaRPr lang="en-US" sz="2000" dirty="0">
              <a:solidFill>
                <a:srgbClr val="58585A"/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000" b="1" dirty="0" smtClean="0">
                <a:solidFill>
                  <a:srgbClr val="58585A"/>
                </a:solidFill>
              </a:rPr>
              <a:t>	</a:t>
            </a:r>
            <a:endParaRPr lang="en-US" sz="2800" b="1" dirty="0">
              <a:solidFill>
                <a:srgbClr val="58585A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034208" y="1451196"/>
            <a:ext cx="3109065" cy="3216637"/>
            <a:chOff x="3209287" y="1692416"/>
            <a:chExt cx="3109065" cy="3216637"/>
          </a:xfrm>
        </p:grpSpPr>
        <p:grpSp>
          <p:nvGrpSpPr>
            <p:cNvPr id="9" name="Group 8"/>
            <p:cNvGrpSpPr/>
            <p:nvPr/>
          </p:nvGrpSpPr>
          <p:grpSpPr>
            <a:xfrm>
              <a:off x="3209287" y="1728841"/>
              <a:ext cx="3109065" cy="3180212"/>
              <a:chOff x="3209287" y="1728841"/>
              <a:chExt cx="3109065" cy="3180212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5432502" y="3991273"/>
                <a:ext cx="885850" cy="917780"/>
              </a:xfrm>
              <a:prstGeom prst="line">
                <a:avLst/>
              </a:prstGeom>
              <a:ln w="571500" cap="rnd">
                <a:solidFill>
                  <a:srgbClr val="1387A9"/>
                </a:solidFill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>
                <a:spLocks noChangeAspect="1"/>
              </p:cNvSpPr>
              <p:nvPr/>
            </p:nvSpPr>
            <p:spPr>
              <a:xfrm>
                <a:off x="3209287" y="1728841"/>
                <a:ext cx="2614604" cy="2614604"/>
              </a:xfrm>
              <a:prstGeom prst="ellipse">
                <a:avLst/>
              </a:prstGeom>
              <a:solidFill>
                <a:schemeClr val="bg1"/>
              </a:solidFill>
              <a:ln w="190500">
                <a:solidFill>
                  <a:srgbClr val="85B30B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559537" y="1692416"/>
              <a:ext cx="1879832" cy="2660542"/>
              <a:chOff x="3559537" y="1692416"/>
              <a:chExt cx="1879832" cy="2660542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559537" y="1692416"/>
                <a:ext cx="1171101" cy="26468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16600" b="1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solidFill>
                      <a:srgbClr val="1387A9"/>
                    </a:solidFill>
                  </a:rPr>
                  <a:t>?</a:t>
                </a:r>
                <a:endParaRPr lang="en-US" sz="166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1387A9"/>
                  </a:solidFill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561392" y="1706080"/>
                <a:ext cx="877977" cy="26468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16600" b="1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solidFill>
                      <a:srgbClr val="85B30B"/>
                    </a:solidFill>
                  </a:rPr>
                  <a:t>!</a:t>
                </a:r>
                <a:endParaRPr lang="en-US" sz="166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85B30B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4997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609601" y="1438275"/>
            <a:ext cx="10999788" cy="4910138"/>
          </a:xfrm>
        </p:spPr>
        <p:txBody>
          <a:bodyPr/>
          <a:lstStyle/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</a:endParaRPr>
          </a:p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</a:endParaRPr>
          </a:p>
          <a:p>
            <a:pPr eaLnBrk="1" hangingPunct="1">
              <a:defRPr/>
            </a:pPr>
            <a:endParaRPr lang="en-US" sz="2000" dirty="0">
              <a:solidFill>
                <a:srgbClr val="58585A"/>
              </a:solidFill>
            </a:endParaRPr>
          </a:p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</a:endParaRPr>
          </a:p>
          <a:p>
            <a:pPr eaLnBrk="1" hangingPunct="1">
              <a:defRPr/>
            </a:pPr>
            <a:endParaRPr lang="en-US" sz="2000" dirty="0">
              <a:solidFill>
                <a:srgbClr val="58585A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sz="6600" dirty="0" smtClean="0">
                <a:solidFill>
                  <a:srgbClr val="58585A"/>
                </a:solidFill>
              </a:rPr>
              <a:t>Backup Slides</a:t>
            </a:r>
            <a:endParaRPr lang="en-US" sz="7200" dirty="0">
              <a:solidFill>
                <a:srgbClr val="58585A"/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2000" dirty="0" smtClean="0">
                <a:solidFill>
                  <a:srgbClr val="58585A"/>
                </a:solidFill>
              </a:rPr>
              <a:t>	</a:t>
            </a:r>
            <a:endParaRPr lang="en-US" sz="2800" dirty="0">
              <a:solidFill>
                <a:srgbClr val="58585A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958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793751" y="303213"/>
            <a:ext cx="10058400" cy="83820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sz="3600" dirty="0" smtClean="0">
                <a:solidFill>
                  <a:srgbClr val="58585A"/>
                </a:solidFill>
                <a:latin typeface="+mn-lt"/>
              </a:rPr>
              <a:t>Membership Commitment</a:t>
            </a:r>
            <a:endParaRPr lang="en-US" sz="3600" dirty="0">
              <a:solidFill>
                <a:srgbClr val="58585A"/>
              </a:solidFill>
              <a:latin typeface="+mn-lt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2" y="1662700"/>
            <a:ext cx="10999788" cy="490456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Membership commitment is defined in terms of three main elements – Annual commitment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Membership </a:t>
            </a:r>
            <a:r>
              <a:rPr lang="en-US" dirty="0"/>
              <a:t>Fees</a:t>
            </a:r>
            <a:endParaRPr lang="en-CA" dirty="0"/>
          </a:p>
          <a:p>
            <a:pPr lvl="2">
              <a:lnSpc>
                <a:spcPct val="90000"/>
              </a:lnSpc>
            </a:pPr>
            <a:r>
              <a:rPr lang="en-US" sz="1800" b="1" dirty="0" smtClean="0"/>
              <a:t>Eclipse </a:t>
            </a:r>
            <a:r>
              <a:rPr lang="en-US" sz="1800" dirty="0" smtClean="0"/>
              <a:t>+ </a:t>
            </a:r>
            <a:r>
              <a:rPr lang="en-US" sz="1800" b="1" dirty="0" err="1" smtClean="0"/>
              <a:t>Polarsys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Resource allocation  </a:t>
            </a:r>
            <a:endParaRPr lang="en-CA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Time dedicated to consortium activities </a:t>
            </a:r>
            <a:r>
              <a:rPr lang="en-US" sz="1800" dirty="0"/>
              <a:t>as required by the different committees</a:t>
            </a:r>
            <a:endParaRPr lang="en-CA" sz="1800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Technical contributions</a:t>
            </a:r>
            <a:endParaRPr lang="en-CA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Technical contributions can take the form of</a:t>
            </a:r>
          </a:p>
          <a:p>
            <a:pPr lvl="3">
              <a:lnSpc>
                <a:spcPct val="90000"/>
              </a:lnSpc>
            </a:pPr>
            <a:r>
              <a:rPr lang="en-US" sz="1800" dirty="0" smtClean="0"/>
              <a:t>Financial commitment to invest in the development of specific technical aspects</a:t>
            </a:r>
          </a:p>
          <a:p>
            <a:pPr lvl="3">
              <a:lnSpc>
                <a:spcPct val="90000"/>
              </a:lnSpc>
            </a:pPr>
            <a:r>
              <a:rPr lang="en-US" sz="1800" dirty="0" smtClean="0"/>
              <a:t>SW engineers (e.g. developers, architects) dedicated to the development</a:t>
            </a:r>
          </a:p>
          <a:p>
            <a:pPr lvl="3">
              <a:lnSpc>
                <a:spcPct val="90000"/>
              </a:lnSpc>
            </a:pPr>
            <a:r>
              <a:rPr lang="en-US" sz="1800" dirty="0" smtClean="0"/>
              <a:t>Proprietary technology </a:t>
            </a:r>
            <a:r>
              <a:rPr lang="en-US" sz="1800" dirty="0"/>
              <a:t>components contributed </a:t>
            </a:r>
            <a:r>
              <a:rPr lang="en-US" sz="1800" dirty="0" smtClean="0"/>
              <a:t>to </a:t>
            </a:r>
            <a:r>
              <a:rPr lang="en-US" sz="1800" dirty="0"/>
              <a:t>the consortium </a:t>
            </a:r>
            <a:r>
              <a:rPr lang="en-US" sz="1800" dirty="0" smtClean="0"/>
              <a:t>as new open source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In all cases, the contributions need to be approved by the </a:t>
            </a:r>
            <a:r>
              <a:rPr lang="en-US" sz="1800" dirty="0"/>
              <a:t>Steering </a:t>
            </a:r>
            <a:r>
              <a:rPr lang="en-US" sz="1800" dirty="0" smtClean="0"/>
              <a:t>Committee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958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793751" y="303213"/>
            <a:ext cx="10058400" cy="83820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sz="3600" dirty="0" smtClean="0">
                <a:solidFill>
                  <a:srgbClr val="58585A"/>
                </a:solidFill>
                <a:latin typeface="+mn-lt"/>
              </a:rPr>
              <a:t>Papyrus IC committees</a:t>
            </a:r>
            <a:endParaRPr lang="en-US" sz="3600" dirty="0">
              <a:solidFill>
                <a:srgbClr val="58585A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042" y="1511339"/>
            <a:ext cx="10026942" cy="4346443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37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793751" y="303213"/>
            <a:ext cx="10058400" cy="83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609602" y="1930850"/>
            <a:ext cx="10999788" cy="4340091"/>
          </a:xfrm>
        </p:spPr>
        <p:txBody>
          <a:bodyPr/>
          <a:lstStyle/>
          <a:p>
            <a:pPr lvl="0" eaLnBrk="1" hangingPunct="1">
              <a:defRPr/>
            </a:pPr>
            <a:r>
              <a:rPr lang="en-US" sz="2000" dirty="0">
                <a:solidFill>
                  <a:srgbClr val="58585A"/>
                </a:solidFill>
              </a:rPr>
              <a:t>Papyrus IC</a:t>
            </a:r>
          </a:p>
          <a:p>
            <a:pPr lvl="1" eaLnBrk="1" hangingPunct="1">
              <a:buClr>
                <a:srgbClr val="58585A"/>
              </a:buClr>
              <a:defRPr/>
            </a:pPr>
            <a:r>
              <a:rPr lang="en-US" sz="1800" dirty="0">
                <a:solidFill>
                  <a:srgbClr val="58585A"/>
                </a:solidFill>
              </a:rPr>
              <a:t>Mission/Vision</a:t>
            </a:r>
          </a:p>
          <a:p>
            <a:pPr lvl="1" eaLnBrk="1" hangingPunct="1">
              <a:buClr>
                <a:srgbClr val="58585A"/>
              </a:buClr>
              <a:defRPr/>
            </a:pPr>
            <a:r>
              <a:rPr lang="en-US" sz="1800" dirty="0">
                <a:solidFill>
                  <a:srgbClr val="58585A"/>
                </a:solidFill>
              </a:rPr>
              <a:t>Overall Goals</a:t>
            </a:r>
          </a:p>
          <a:p>
            <a:pPr lvl="1" eaLnBrk="1" hangingPunct="1">
              <a:buClr>
                <a:srgbClr val="58585A"/>
              </a:buClr>
              <a:defRPr/>
            </a:pPr>
            <a:r>
              <a:rPr lang="en-US" sz="1800" dirty="0">
                <a:solidFill>
                  <a:srgbClr val="58585A"/>
                </a:solidFill>
              </a:rPr>
              <a:t>Current Status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58585A"/>
                </a:solidFill>
              </a:rPr>
              <a:t>Papyrus Status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58585A"/>
                </a:solidFill>
              </a:rPr>
              <a:t>Summary – Lessons Learned</a:t>
            </a:r>
          </a:p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lvl="2" eaLnBrk="1" hangingPunct="1">
              <a:defRPr/>
            </a:pPr>
            <a:endParaRPr lang="en-US" sz="1600" dirty="0" smtClean="0">
              <a:solidFill>
                <a:srgbClr val="58585A"/>
              </a:solidFill>
              <a:latin typeface="Arial" charset="0"/>
            </a:endParaRPr>
          </a:p>
          <a:p>
            <a:pPr lvl="1" eaLnBrk="1" hangingPunct="1">
              <a:defRPr/>
            </a:pPr>
            <a:endParaRPr lang="en-US" sz="1600" dirty="0" smtClean="0">
              <a:solidFill>
                <a:srgbClr val="58585A"/>
              </a:solidFill>
              <a:latin typeface="Arial" charset="0"/>
            </a:endParaRPr>
          </a:p>
          <a:p>
            <a:pPr lvl="2" eaLnBrk="1" hangingPunct="1">
              <a:defRPr/>
            </a:pPr>
            <a:endParaRPr lang="en-US" sz="1600" dirty="0">
              <a:solidFill>
                <a:srgbClr val="58585A"/>
              </a:solidFill>
              <a:latin typeface="Arial" charset="0"/>
            </a:endParaRPr>
          </a:p>
          <a:p>
            <a:pPr marL="355600" lvl="1" indent="0" eaLnBrk="1" hangingPunct="1">
              <a:buNone/>
              <a:defRPr/>
            </a:pPr>
            <a:endParaRPr lang="en-US" sz="1600" dirty="0" smtClean="0">
              <a:solidFill>
                <a:srgbClr val="58585A"/>
              </a:solidFill>
              <a:latin typeface="Arial" charset="0"/>
            </a:endParaRPr>
          </a:p>
          <a:p>
            <a:pPr lvl="1" eaLnBrk="1" hangingPunct="1">
              <a:defRPr/>
            </a:pPr>
            <a:endParaRPr lang="en-US" sz="1100" b="1" dirty="0" smtClean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749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529170" y="1325089"/>
            <a:ext cx="11135785" cy="4458602"/>
          </a:xfrm>
        </p:spPr>
        <p:txBody>
          <a:bodyPr/>
          <a:lstStyle/>
          <a:p>
            <a:pPr marL="0" lvl="1" indent="0" eaLnBrk="1" hangingPunct="1">
              <a:buClr>
                <a:srgbClr val="00A9D4"/>
              </a:buClr>
              <a:buNone/>
              <a:defRPr/>
            </a:pPr>
            <a:r>
              <a:rPr lang="en-US" sz="2000" dirty="0" smtClean="0">
                <a:solidFill>
                  <a:srgbClr val="58585A"/>
                </a:solidFill>
                <a:latin typeface="Arial" charset="0"/>
              </a:rPr>
              <a:t>Eclipse </a:t>
            </a:r>
            <a:r>
              <a:rPr lang="en-US" sz="2000" dirty="0" err="1" smtClean="0">
                <a:solidFill>
                  <a:srgbClr val="58585A"/>
                </a:solidFill>
                <a:latin typeface="Arial" charset="0"/>
              </a:rPr>
              <a:t>Polarsys</a:t>
            </a:r>
            <a:r>
              <a:rPr lang="en-US" sz="2000" dirty="0" smtClean="0">
                <a:solidFill>
                  <a:srgbClr val="58585A"/>
                </a:solidFill>
                <a:latin typeface="Arial" charset="0"/>
              </a:rPr>
              <a:t> WG: </a:t>
            </a:r>
            <a:r>
              <a:rPr lang="en-US" sz="2400" dirty="0">
                <a:solidFill>
                  <a:srgbClr val="58585A"/>
                </a:solidFill>
                <a:latin typeface="Arial" charset="0"/>
                <a:hlinkClick r:id="rId3"/>
              </a:rPr>
              <a:t>www.polarsys.org/ic/</a:t>
            </a:r>
            <a:r>
              <a:rPr lang="en-US" sz="2400" dirty="0" smtClean="0">
                <a:solidFill>
                  <a:srgbClr val="58585A"/>
                </a:solidFill>
                <a:latin typeface="Arial" charset="0"/>
                <a:hlinkClick r:id="rId3"/>
              </a:rPr>
              <a:t>papyrus</a:t>
            </a:r>
            <a:endParaRPr lang="en-US" sz="2400" dirty="0" smtClean="0">
              <a:solidFill>
                <a:srgbClr val="58585A"/>
              </a:solidFill>
              <a:latin typeface="Arial" charset="0"/>
            </a:endParaRPr>
          </a:p>
          <a:p>
            <a:pPr marL="0" lvl="1" indent="0" eaLnBrk="1" hangingPunct="1">
              <a:buClr>
                <a:srgbClr val="00A9D4"/>
              </a:buClr>
              <a:buNone/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marL="547688" eaLnBrk="1" hangingPunct="1">
              <a:defRPr/>
            </a:pPr>
            <a:r>
              <a:rPr lang="en-US" sz="2000" dirty="0">
                <a:solidFill>
                  <a:srgbClr val="58585A"/>
                </a:solidFill>
                <a:latin typeface="Arial" charset="0"/>
              </a:rPr>
              <a:t>User Lead members</a:t>
            </a: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marL="371475" indent="0" eaLnBrk="1" hangingPunct="1">
              <a:buNone/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marL="371475" indent="0" eaLnBrk="1" hangingPunct="1">
              <a:buNone/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marL="547688" eaLnBrk="1" hangingPunct="1">
              <a:defRPr/>
            </a:pPr>
            <a:r>
              <a:rPr lang="en-US" sz="2000" dirty="0">
                <a:solidFill>
                  <a:srgbClr val="58585A"/>
                </a:solidFill>
                <a:latin typeface="Arial" charset="0"/>
              </a:rPr>
              <a:t>Supplier </a:t>
            </a:r>
            <a:r>
              <a:rPr lang="en-US" sz="2000" dirty="0" smtClean="0">
                <a:solidFill>
                  <a:srgbClr val="58585A"/>
                </a:solidFill>
                <a:latin typeface="Arial" charset="0"/>
              </a:rPr>
              <a:t>Lead members</a:t>
            </a:r>
          </a:p>
          <a:p>
            <a:pPr marL="547688" eaLnBrk="1" hangingPunct="1">
              <a:defRPr/>
            </a:pPr>
            <a:endParaRPr lang="en-US" sz="2000" dirty="0">
              <a:solidFill>
                <a:srgbClr val="58585A"/>
              </a:solidFill>
              <a:latin typeface="Arial" charset="0"/>
            </a:endParaRPr>
          </a:p>
          <a:p>
            <a:pPr marL="547688" eaLnBrk="1" hangingPunct="1"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marL="547688" eaLnBrk="1" hangingPunct="1">
              <a:defRPr/>
            </a:pPr>
            <a:endParaRPr lang="en-US" sz="2000" dirty="0">
              <a:solidFill>
                <a:srgbClr val="58585A"/>
              </a:solidFill>
              <a:latin typeface="Arial" charset="0"/>
            </a:endParaRPr>
          </a:p>
          <a:p>
            <a:pPr marL="547688" eaLnBrk="1" hangingPunct="1">
              <a:defRPr/>
            </a:pPr>
            <a:r>
              <a:rPr lang="en-US" sz="2000" dirty="0" smtClean="0">
                <a:solidFill>
                  <a:srgbClr val="58585A"/>
                </a:solidFill>
                <a:latin typeface="Arial" charset="0"/>
              </a:rPr>
              <a:t>Participant members</a:t>
            </a:r>
            <a:endParaRPr lang="en-US" sz="2000" b="1" dirty="0">
              <a:solidFill>
                <a:srgbClr val="58585A"/>
              </a:solidFill>
              <a:latin typeface="Arial" charset="0"/>
            </a:endParaRPr>
          </a:p>
          <a:p>
            <a:pPr marL="0" indent="0" eaLnBrk="1" hangingPunct="1">
              <a:buNone/>
              <a:defRPr/>
            </a:pPr>
            <a:endParaRPr lang="en-US" sz="2000" b="1" dirty="0">
              <a:solidFill>
                <a:srgbClr val="58585A"/>
              </a:solidFill>
              <a:latin typeface="Arial" charset="0"/>
              <a:hlinkClick r:id="rId4"/>
            </a:endParaRPr>
          </a:p>
          <a:p>
            <a:pPr marL="0" indent="0" eaLnBrk="1" hangingPunct="1">
              <a:buNone/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  <a:hlinkClick r:id="rId4"/>
            </a:endParaRPr>
          </a:p>
          <a:p>
            <a:pPr marL="0" indent="0" eaLnBrk="1" hangingPunct="1">
              <a:buNone/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  <a:hlinkClick r:id="rId4"/>
            </a:endParaRPr>
          </a:p>
          <a:p>
            <a:pPr marL="0" indent="0" eaLnBrk="1" hangingPunct="1">
              <a:buNone/>
              <a:defRPr/>
            </a:pPr>
            <a:endParaRPr lang="en-US" sz="2000" dirty="0">
              <a:solidFill>
                <a:srgbClr val="58585A"/>
              </a:solidFill>
              <a:latin typeface="Arial" charset="0"/>
              <a:hlinkClick r:id="rId4"/>
            </a:endParaRPr>
          </a:p>
          <a:p>
            <a:pPr marL="355600" lvl="1" indent="0" eaLnBrk="1" hangingPunct="1">
              <a:buFont typeface="Ericsson Capital TT" charset="0"/>
              <a:buNone/>
              <a:defRPr/>
            </a:pPr>
            <a:endParaRPr lang="en-US" dirty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Papyrus IC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5070" y="2269491"/>
            <a:ext cx="2462421" cy="10073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8455" y="2481809"/>
            <a:ext cx="1832258" cy="5827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5721" y="3639208"/>
            <a:ext cx="1836275" cy="8012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3577" y="3721069"/>
            <a:ext cx="2299406" cy="6375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9202" y="3763454"/>
            <a:ext cx="2038072" cy="5527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3899" y="3753140"/>
            <a:ext cx="2349000" cy="6169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45863" y="5929097"/>
            <a:ext cx="2051062" cy="354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96925" y="5181225"/>
            <a:ext cx="1100692" cy="4072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75224" y="5208252"/>
            <a:ext cx="2083738" cy="10751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95954" y="5015255"/>
            <a:ext cx="1517774" cy="73991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10139" y="4844519"/>
            <a:ext cx="2874931" cy="10002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256009" y="5560467"/>
            <a:ext cx="3537016" cy="11790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29973" y="2252468"/>
            <a:ext cx="1016000" cy="10414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dirty="0" err="1" smtClean="0"/>
              <a:t>February</a:t>
            </a:r>
            <a:r>
              <a:rPr lang="fr-CA" dirty="0" smtClean="0"/>
              <a:t> 2016  v2.2 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Papyrus Industry Consortium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496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525464" y="239713"/>
            <a:ext cx="10321925" cy="1085850"/>
          </a:xfrm>
        </p:spPr>
        <p:txBody>
          <a:bodyPr/>
          <a:lstStyle/>
          <a:p>
            <a:r>
              <a:rPr lang="en-US" sz="3200" dirty="0" smtClean="0">
                <a:solidFill>
                  <a:srgbClr val="58585A"/>
                </a:solidFill>
              </a:rPr>
              <a:t>Papyrus Industry consortium</a:t>
            </a:r>
            <a:endParaRPr lang="en-US" sz="3200" dirty="0">
              <a:solidFill>
                <a:srgbClr val="58585A"/>
              </a:solidFill>
            </a:endParaRPr>
          </a:p>
        </p:txBody>
      </p:sp>
      <p:sp>
        <p:nvSpPr>
          <p:cNvPr id="37" name="Oval 17" descr="bpct-blend5"/>
          <p:cNvSpPr>
            <a:spLocks noChangeArrowheads="1"/>
          </p:cNvSpPr>
          <p:nvPr/>
        </p:nvSpPr>
        <p:spPr bwMode="auto">
          <a:xfrm>
            <a:off x="5934468" y="5333496"/>
            <a:ext cx="773112" cy="525462"/>
          </a:xfrm>
          <a:prstGeom prst="ellipse">
            <a:avLst/>
          </a:prstGeom>
          <a:solidFill>
            <a:srgbClr val="95BB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1200" dirty="0">
                <a:solidFill>
                  <a:schemeClr val="bg1"/>
                </a:solidFill>
              </a:rPr>
              <a:t>Runtime</a:t>
            </a:r>
          </a:p>
        </p:txBody>
      </p:sp>
      <p:sp>
        <p:nvSpPr>
          <p:cNvPr id="38" name="Oval 8" descr="bpct-blend3"/>
          <p:cNvSpPr>
            <a:spLocks noChangeArrowheads="1"/>
          </p:cNvSpPr>
          <p:nvPr/>
        </p:nvSpPr>
        <p:spPr bwMode="auto">
          <a:xfrm>
            <a:off x="3389961" y="5349371"/>
            <a:ext cx="711200" cy="493712"/>
          </a:xfrm>
          <a:prstGeom prst="ellipse">
            <a:avLst/>
          </a:prstGeom>
          <a:solidFill>
            <a:srgbClr val="95BB68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Validation</a:t>
            </a:r>
          </a:p>
        </p:txBody>
      </p:sp>
      <p:sp>
        <p:nvSpPr>
          <p:cNvPr id="39" name="Oval 9" descr="bpct-blend4"/>
          <p:cNvSpPr>
            <a:spLocks noChangeArrowheads="1"/>
          </p:cNvSpPr>
          <p:nvPr/>
        </p:nvSpPr>
        <p:spPr bwMode="auto">
          <a:xfrm>
            <a:off x="1665339" y="5300158"/>
            <a:ext cx="945245" cy="592138"/>
          </a:xfrm>
          <a:prstGeom prst="ellipse">
            <a:avLst/>
          </a:prstGeom>
          <a:solidFill>
            <a:srgbClr val="95BB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en-US" sz="1200" dirty="0" smtClean="0">
                <a:solidFill>
                  <a:schemeClr val="bg1"/>
                </a:solidFill>
              </a:rPr>
              <a:t>Collaborative</a:t>
            </a:r>
          </a:p>
          <a:p>
            <a:pPr algn="ctr">
              <a:spcBef>
                <a:spcPts val="0"/>
              </a:spcBef>
            </a:pPr>
            <a:r>
              <a:rPr lang="en-US" sz="1200" dirty="0" smtClean="0">
                <a:solidFill>
                  <a:schemeClr val="bg1"/>
                </a:solidFill>
              </a:rPr>
              <a:t>Modeling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0" name="Oval 9" descr="bpct-blend4"/>
          <p:cNvSpPr>
            <a:spLocks noChangeArrowheads="1"/>
          </p:cNvSpPr>
          <p:nvPr/>
        </p:nvSpPr>
        <p:spPr bwMode="auto">
          <a:xfrm>
            <a:off x="9252002" y="5316827"/>
            <a:ext cx="830263" cy="558800"/>
          </a:xfrm>
          <a:prstGeom prst="ellipse">
            <a:avLst/>
          </a:prstGeom>
          <a:solidFill>
            <a:srgbClr val="95BB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PLM</a:t>
            </a:r>
          </a:p>
        </p:txBody>
      </p:sp>
      <p:sp>
        <p:nvSpPr>
          <p:cNvPr id="48" name="Oval 9" descr="bpct-blend4"/>
          <p:cNvSpPr>
            <a:spLocks noChangeArrowheads="1"/>
          </p:cNvSpPr>
          <p:nvPr/>
        </p:nvSpPr>
        <p:spPr bwMode="auto">
          <a:xfrm>
            <a:off x="8251961" y="5325558"/>
            <a:ext cx="982663" cy="541338"/>
          </a:xfrm>
          <a:prstGeom prst="ellipse">
            <a:avLst/>
          </a:prstGeom>
          <a:solidFill>
            <a:srgbClr val="95BB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Deployment</a:t>
            </a:r>
          </a:p>
        </p:txBody>
      </p:sp>
      <p:sp>
        <p:nvSpPr>
          <p:cNvPr id="51" name="Oval 17" descr="bpct-blend5"/>
          <p:cNvSpPr>
            <a:spLocks noChangeArrowheads="1"/>
          </p:cNvSpPr>
          <p:nvPr/>
        </p:nvSpPr>
        <p:spPr bwMode="auto">
          <a:xfrm>
            <a:off x="7437659" y="5350958"/>
            <a:ext cx="796925" cy="490538"/>
          </a:xfrm>
          <a:prstGeom prst="ellipse">
            <a:avLst/>
          </a:prstGeom>
          <a:solidFill>
            <a:srgbClr val="95BB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Simulation</a:t>
            </a:r>
          </a:p>
        </p:txBody>
      </p:sp>
      <p:sp>
        <p:nvSpPr>
          <p:cNvPr id="52" name="Oval 7" descr="bpct-blend1"/>
          <p:cNvSpPr>
            <a:spLocks noChangeArrowheads="1"/>
          </p:cNvSpPr>
          <p:nvPr/>
        </p:nvSpPr>
        <p:spPr bwMode="auto">
          <a:xfrm>
            <a:off x="6724957" y="5358896"/>
            <a:ext cx="695325" cy="474662"/>
          </a:xfrm>
          <a:prstGeom prst="ellipse">
            <a:avLst/>
          </a:prstGeom>
          <a:solidFill>
            <a:srgbClr val="95BB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1200" dirty="0">
                <a:solidFill>
                  <a:schemeClr val="bg1"/>
                </a:solidFill>
              </a:rPr>
              <a:t>Testing</a:t>
            </a:r>
          </a:p>
        </p:txBody>
      </p:sp>
      <p:sp>
        <p:nvSpPr>
          <p:cNvPr id="53" name="Oval 7" descr="bpct-blend1"/>
          <p:cNvSpPr>
            <a:spLocks noChangeArrowheads="1"/>
          </p:cNvSpPr>
          <p:nvPr/>
        </p:nvSpPr>
        <p:spPr bwMode="auto">
          <a:xfrm>
            <a:off x="2610584" y="5325558"/>
            <a:ext cx="762000" cy="541338"/>
          </a:xfrm>
          <a:prstGeom prst="ellipse">
            <a:avLst/>
          </a:prstGeom>
          <a:solidFill>
            <a:srgbClr val="95BB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Trace &amp;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Debug</a:t>
            </a:r>
          </a:p>
        </p:txBody>
      </p:sp>
      <p:sp>
        <p:nvSpPr>
          <p:cNvPr id="54" name="Left Brace 14355"/>
          <p:cNvSpPr>
            <a:spLocks/>
          </p:cNvSpPr>
          <p:nvPr/>
        </p:nvSpPr>
        <p:spPr bwMode="auto">
          <a:xfrm rot="5400000">
            <a:off x="5593608" y="883974"/>
            <a:ext cx="627062" cy="8483600"/>
          </a:xfrm>
          <a:prstGeom prst="leftBrace">
            <a:avLst>
              <a:gd name="adj1" fmla="val 8330"/>
              <a:gd name="adj2" fmla="val 50000"/>
            </a:avLst>
          </a:prstGeom>
          <a:noFill/>
          <a:ln w="38100">
            <a:solidFill>
              <a:srgbClr val="5858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" name="Oval 8" descr="bpct-blend3"/>
          <p:cNvSpPr>
            <a:spLocks noChangeArrowheads="1"/>
          </p:cNvSpPr>
          <p:nvPr/>
        </p:nvSpPr>
        <p:spPr bwMode="auto">
          <a:xfrm>
            <a:off x="4118538" y="5342227"/>
            <a:ext cx="949325" cy="508000"/>
          </a:xfrm>
          <a:prstGeom prst="ellipse">
            <a:avLst/>
          </a:prstGeom>
          <a:solidFill>
            <a:srgbClr val="95BB68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ts val="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Model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Checking</a:t>
            </a:r>
          </a:p>
        </p:txBody>
      </p:sp>
      <p:pic>
        <p:nvPicPr>
          <p:cNvPr id="61" name="Picture 10" descr="C:\WINNT\Profiles\dhicks\Desktop\My Briefcase\Graphics\desktop gu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29" y="1635937"/>
            <a:ext cx="22066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Oval 17" descr="bpct-blend5"/>
          <p:cNvSpPr>
            <a:spLocks noChangeArrowheads="1"/>
          </p:cNvSpPr>
          <p:nvPr/>
        </p:nvSpPr>
        <p:spPr bwMode="auto">
          <a:xfrm>
            <a:off x="5085240" y="5316827"/>
            <a:ext cx="831851" cy="558800"/>
          </a:xfrm>
          <a:prstGeom prst="ellipse">
            <a:avLst/>
          </a:prstGeom>
          <a:solidFill>
            <a:srgbClr val="95BB68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ts val="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Code Gen</a:t>
            </a:r>
          </a:p>
        </p:txBody>
      </p: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9840146" y="3830091"/>
            <a:ext cx="1414463" cy="1295400"/>
            <a:chOff x="7018338" y="3657600"/>
            <a:chExt cx="1771650" cy="1624013"/>
          </a:xfrm>
        </p:grpSpPr>
        <p:pic>
          <p:nvPicPr>
            <p:cNvPr id="64" name="Picture 2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3938" y="3657600"/>
              <a:ext cx="788987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8338" y="4284663"/>
              <a:ext cx="788987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9413" y="3708400"/>
              <a:ext cx="790575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6213" y="4452938"/>
              <a:ext cx="790575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" name="Up-Down Arrow 25"/>
          <p:cNvSpPr>
            <a:spLocks noChangeArrowheads="1"/>
          </p:cNvSpPr>
          <p:nvPr/>
        </p:nvSpPr>
        <p:spPr bwMode="auto">
          <a:xfrm rot="17481222">
            <a:off x="3313459" y="2261075"/>
            <a:ext cx="611187" cy="1963968"/>
          </a:xfrm>
          <a:prstGeom prst="upDownArrow">
            <a:avLst>
              <a:gd name="adj1" fmla="val 50000"/>
              <a:gd name="adj2" fmla="val 50049"/>
            </a:avLst>
          </a:prstGeom>
          <a:solidFill>
            <a:srgbClr val="95BB68"/>
          </a:solidFill>
          <a:ln w="9525">
            <a:solidFill>
              <a:srgbClr val="89BA17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4" name="Up-Down Arrow 25"/>
          <p:cNvSpPr>
            <a:spLocks noChangeArrowheads="1"/>
          </p:cNvSpPr>
          <p:nvPr/>
        </p:nvSpPr>
        <p:spPr bwMode="auto">
          <a:xfrm rot="16972668">
            <a:off x="8081221" y="3163906"/>
            <a:ext cx="611188" cy="2327275"/>
          </a:xfrm>
          <a:prstGeom prst="upDownArrow">
            <a:avLst>
              <a:gd name="adj1" fmla="val 50000"/>
              <a:gd name="adj2" fmla="val 50012"/>
            </a:avLst>
          </a:prstGeom>
          <a:solidFill>
            <a:srgbClr val="95BB68"/>
          </a:solidFill>
          <a:ln w="9525">
            <a:solidFill>
              <a:srgbClr val="89BA17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2" name="Up-Down Arrow 25"/>
          <p:cNvSpPr>
            <a:spLocks noChangeArrowheads="1"/>
          </p:cNvSpPr>
          <p:nvPr/>
        </p:nvSpPr>
        <p:spPr bwMode="auto">
          <a:xfrm rot="3802769">
            <a:off x="7989940" y="1739126"/>
            <a:ext cx="611187" cy="2462212"/>
          </a:xfrm>
          <a:prstGeom prst="upDownArrow">
            <a:avLst>
              <a:gd name="adj1" fmla="val 50000"/>
              <a:gd name="adj2" fmla="val 49984"/>
            </a:avLst>
          </a:prstGeom>
          <a:solidFill>
            <a:srgbClr val="95BB68"/>
          </a:solidFill>
          <a:ln w="9525">
            <a:solidFill>
              <a:srgbClr val="89BA17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139" y="1635939"/>
            <a:ext cx="129540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Cloud 84"/>
          <p:cNvSpPr/>
          <p:nvPr/>
        </p:nvSpPr>
        <p:spPr bwMode="auto">
          <a:xfrm>
            <a:off x="2603309" y="2176023"/>
            <a:ext cx="1394069" cy="685162"/>
          </a:xfrm>
          <a:prstGeom prst="cloud">
            <a:avLst/>
          </a:prstGeom>
          <a:solidFill>
            <a:srgbClr val="95BB6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DSML</a:t>
            </a:r>
            <a:endParaRPr lang="en-US" sz="1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42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996" y="3102631"/>
            <a:ext cx="119538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541" y="3986622"/>
            <a:ext cx="6334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6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2428" y="3429721"/>
            <a:ext cx="556466" cy="452511"/>
          </a:xfrm>
          <a:prstGeom prst="rect">
            <a:avLst/>
          </a:prstGeom>
          <a:solidFill>
            <a:schemeClr val="bg1">
              <a:lumMod val="95000"/>
              <a:alpha val="76000"/>
            </a:schemeClr>
          </a:solidFill>
          <a:ln>
            <a:noFill/>
          </a:ln>
          <a:effectLst/>
        </p:spPr>
      </p:pic>
      <p:pic>
        <p:nvPicPr>
          <p:cNvPr id="47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831" y="4357051"/>
            <a:ext cx="1373830" cy="21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4558938" y="3362513"/>
            <a:ext cx="1295400" cy="962025"/>
            <a:chOff x="3395364" y="3703629"/>
            <a:chExt cx="1295697" cy="962024"/>
          </a:xfrm>
        </p:grpSpPr>
        <p:sp>
          <p:nvSpPr>
            <p:cNvPr id="50" name="Right Brace 14356"/>
            <p:cNvSpPr>
              <a:spLocks/>
            </p:cNvSpPr>
            <p:nvPr/>
          </p:nvSpPr>
          <p:spPr bwMode="auto">
            <a:xfrm>
              <a:off x="3744147" y="3703629"/>
              <a:ext cx="153634" cy="946364"/>
            </a:xfrm>
            <a:prstGeom prst="rightBrace">
              <a:avLst>
                <a:gd name="adj1" fmla="val 8327"/>
                <a:gd name="adj2" fmla="val 50000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pic>
          <p:nvPicPr>
            <p:cNvPr id="55" name="Picture 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5364" y="3718927"/>
              <a:ext cx="366076" cy="208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5609" y="3975183"/>
              <a:ext cx="380997" cy="206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9704" y="4164537"/>
              <a:ext cx="260559" cy="252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TextBox 14358"/>
            <p:cNvSpPr txBox="1">
              <a:spLocks noChangeArrowheads="1"/>
            </p:cNvSpPr>
            <p:nvPr/>
          </p:nvSpPr>
          <p:spPr bwMode="auto">
            <a:xfrm rot="16200000">
              <a:off x="3448384" y="4429601"/>
              <a:ext cx="195040" cy="277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/>
                <a:t>…</a:t>
              </a:r>
            </a:p>
          </p:txBody>
        </p:sp>
        <p:pic>
          <p:nvPicPr>
            <p:cNvPr id="60" name="Picture 34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730" y="3911599"/>
              <a:ext cx="813331" cy="588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7" name="Picture 6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90236" y="3634067"/>
            <a:ext cx="695743" cy="206790"/>
          </a:xfrm>
          <a:prstGeom prst="rect">
            <a:avLst/>
          </a:prstGeom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14" y="4281525"/>
            <a:ext cx="704197" cy="500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6" name="Picture 9" descr="Arcon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403" y="3821631"/>
            <a:ext cx="630052" cy="420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99" y="3481070"/>
            <a:ext cx="305994" cy="305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"/>
          <p:cNvSpPr txBox="1">
            <a:spLocks noChangeArrowheads="1"/>
          </p:cNvSpPr>
          <p:nvPr/>
        </p:nvSpPr>
        <p:spPr bwMode="auto">
          <a:xfrm>
            <a:off x="2337288" y="1324005"/>
            <a:ext cx="71616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 b="1" dirty="0"/>
              <a:t>Everybody focused on a common objective</a:t>
            </a:r>
          </a:p>
          <a:p>
            <a:pPr eaLnBrk="1" hangingPunct="1"/>
            <a:r>
              <a:rPr lang="en-US" sz="2400" b="1" dirty="0"/>
              <a:t>	Development of a complete </a:t>
            </a:r>
            <a:r>
              <a:rPr lang="en-US" sz="2400" b="1" dirty="0" smtClean="0"/>
              <a:t>MBE </a:t>
            </a:r>
            <a:r>
              <a:rPr lang="en-US" sz="2400" b="1" dirty="0"/>
              <a:t>solution</a:t>
            </a:r>
          </a:p>
        </p:txBody>
      </p:sp>
      <p:pic>
        <p:nvPicPr>
          <p:cNvPr id="71" name="Picture 70" descr="PapyrusBanner_128x128_TransparentBckgrd.gif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142" y="2380098"/>
            <a:ext cx="1390195" cy="1390195"/>
          </a:xfrm>
          <a:prstGeom prst="rect">
            <a:avLst/>
          </a:prstGeom>
        </p:spPr>
      </p:pic>
      <p:pic>
        <p:nvPicPr>
          <p:cNvPr id="4" name="Picture 3" descr="PapyrusForRealTime-Logo-Icon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725" y="2556683"/>
            <a:ext cx="648118" cy="471086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4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793751" y="303213"/>
            <a:ext cx="10058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58585A"/>
                </a:solidFill>
              </a:rPr>
              <a:t>Papyrus IC – Mission</a:t>
            </a:r>
            <a:r>
              <a:rPr lang="en-US" sz="3200" dirty="0">
                <a:solidFill>
                  <a:srgbClr val="58585A"/>
                </a:solidFill>
              </a:rPr>
              <a:t>/Vision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609602" y="1141413"/>
            <a:ext cx="11055349" cy="5259399"/>
          </a:xfrm>
        </p:spPr>
        <p:txBody>
          <a:bodyPr/>
          <a:lstStyle/>
          <a:p>
            <a:pPr lvl="0"/>
            <a:endParaRPr lang="en-CA" sz="2000" dirty="0" smtClean="0"/>
          </a:p>
          <a:p>
            <a:pPr marL="0" lvl="0" indent="0">
              <a:buNone/>
            </a:pPr>
            <a:r>
              <a:rPr lang="en-US" dirty="0" smtClean="0"/>
              <a:t>WHAT</a:t>
            </a:r>
            <a:r>
              <a:rPr lang="en-US" dirty="0"/>
              <a:t> it does </a:t>
            </a:r>
            <a:endParaRPr lang="en-CA" dirty="0"/>
          </a:p>
          <a:p>
            <a:pPr marL="355600" lvl="1" indent="0">
              <a:buNone/>
            </a:pPr>
            <a:r>
              <a:rPr lang="en-US" dirty="0"/>
              <a:t>Develop a </a:t>
            </a:r>
            <a:r>
              <a:rPr lang="en-US" b="1" dirty="0"/>
              <a:t>customizable and extensible industrial-grade open source</a:t>
            </a:r>
            <a:r>
              <a:rPr lang="en-US" dirty="0"/>
              <a:t> </a:t>
            </a:r>
            <a:r>
              <a:rPr lang="en-US" b="1" dirty="0"/>
              <a:t>MBE </a:t>
            </a:r>
            <a:r>
              <a:rPr lang="en-US" b="1" dirty="0" err="1" smtClean="0"/>
              <a:t>toolsuite</a:t>
            </a:r>
            <a:r>
              <a:rPr lang="en-US" b="1" dirty="0" smtClean="0"/>
              <a:t> </a:t>
            </a:r>
            <a:r>
              <a:rPr lang="en-US" dirty="0"/>
              <a:t>based on the Papyrus/Eclipse platform, other key open source technologies, and leading industry standards</a:t>
            </a:r>
            <a:endParaRPr lang="en-CA" dirty="0"/>
          </a:p>
          <a:p>
            <a:pPr marL="355600" lvl="1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US" dirty="0"/>
              <a:t>WHO it does it for  </a:t>
            </a:r>
            <a:endParaRPr lang="en-CA" dirty="0"/>
          </a:p>
          <a:p>
            <a:pPr marL="355600" lvl="1" indent="0">
              <a:buNone/>
            </a:pPr>
            <a:r>
              <a:rPr lang="en-US" dirty="0"/>
              <a:t>For companies developing software-based systems, from </a:t>
            </a:r>
            <a:r>
              <a:rPr lang="en-US" b="1" dirty="0"/>
              <a:t>Enterprise Software</a:t>
            </a:r>
            <a:r>
              <a:rPr lang="en-CA" sz="1200" dirty="0"/>
              <a:t> </a:t>
            </a:r>
            <a:r>
              <a:rPr lang="en-CA" b="1" dirty="0"/>
              <a:t> </a:t>
            </a:r>
            <a:r>
              <a:rPr lang="en-US" dirty="0"/>
              <a:t>to</a:t>
            </a:r>
            <a:r>
              <a:rPr lang="en-US" b="1" dirty="0"/>
              <a:t> Internet of Things (</a:t>
            </a:r>
            <a:r>
              <a:rPr lang="en-US" b="1" dirty="0" err="1"/>
              <a:t>IoT</a:t>
            </a:r>
            <a:r>
              <a:rPr lang="en-US" b="1" dirty="0"/>
              <a:t>)</a:t>
            </a:r>
            <a:r>
              <a:rPr lang="en-US" dirty="0"/>
              <a:t> and </a:t>
            </a:r>
            <a:r>
              <a:rPr lang="en-US" b="1" dirty="0"/>
              <a:t>Cyber-Physical Systems (CPS</a:t>
            </a:r>
            <a:r>
              <a:rPr lang="en-US" b="1" dirty="0" smtClean="0"/>
              <a:t>)</a:t>
            </a:r>
          </a:p>
          <a:p>
            <a:pPr marL="355600" lvl="1" indent="0">
              <a:buNone/>
            </a:pPr>
            <a:endParaRPr lang="en-CA" dirty="0"/>
          </a:p>
          <a:p>
            <a:pPr marL="0" lvl="0" indent="0">
              <a:buNone/>
            </a:pPr>
            <a:r>
              <a:rPr lang="en-US" dirty="0"/>
              <a:t>HOW it does what it does </a:t>
            </a:r>
            <a:endParaRPr lang="en-CA" dirty="0"/>
          </a:p>
          <a:p>
            <a:pPr marL="355600" lvl="1" indent="0">
              <a:buNone/>
            </a:pPr>
            <a:r>
              <a:rPr lang="en-US" dirty="0"/>
              <a:t>By fostering and leveraging collaborations between members of a </a:t>
            </a:r>
            <a:r>
              <a:rPr lang="en-US" b="1" dirty="0" smtClean="0"/>
              <a:t>vibrant community</a:t>
            </a:r>
            <a:r>
              <a:rPr lang="en-US" dirty="0" smtClean="0"/>
              <a:t> composed </a:t>
            </a:r>
            <a:r>
              <a:rPr lang="en-US" dirty="0"/>
              <a:t>of </a:t>
            </a:r>
            <a:r>
              <a:rPr lang="en-US" b="1" dirty="0"/>
              <a:t>end-users</a:t>
            </a:r>
            <a:r>
              <a:rPr lang="en-US" dirty="0"/>
              <a:t>, </a:t>
            </a:r>
            <a:r>
              <a:rPr lang="en-US" b="1" dirty="0"/>
              <a:t>suppliers</a:t>
            </a:r>
            <a:r>
              <a:rPr lang="en-US" dirty="0"/>
              <a:t>, and </a:t>
            </a:r>
            <a:r>
              <a:rPr lang="en-US" b="1" dirty="0"/>
              <a:t>research/academia</a:t>
            </a:r>
            <a:r>
              <a:rPr lang="en-US" dirty="0"/>
              <a:t> </a:t>
            </a:r>
            <a:endParaRPr lang="en-US" sz="1100" dirty="0" smtClean="0">
              <a:solidFill>
                <a:srgbClr val="58585A"/>
              </a:solidFill>
            </a:endParaRPr>
          </a:p>
          <a:p>
            <a:pPr lvl="1" eaLnBrk="1" hangingPunct="1">
              <a:defRPr/>
            </a:pPr>
            <a:endParaRPr lang="en-US" sz="1100" dirty="0" smtClean="0">
              <a:solidFill>
                <a:srgbClr val="58585A"/>
              </a:solidFill>
            </a:endParaRPr>
          </a:p>
          <a:p>
            <a:pPr lvl="2" eaLnBrk="1" hangingPunct="1">
              <a:defRPr/>
            </a:pPr>
            <a:endParaRPr lang="en-US" sz="1100" dirty="0">
              <a:solidFill>
                <a:srgbClr val="58585A"/>
              </a:solidFill>
            </a:endParaRPr>
          </a:p>
          <a:p>
            <a:pPr marL="355600" lvl="1" indent="0" eaLnBrk="1" hangingPunct="1">
              <a:buNone/>
              <a:defRPr/>
            </a:pPr>
            <a:endParaRPr lang="en-US" sz="1100" dirty="0" smtClean="0">
              <a:solidFill>
                <a:srgbClr val="58585A"/>
              </a:solidFill>
            </a:endParaRPr>
          </a:p>
          <a:p>
            <a:pPr lvl="1" eaLnBrk="1" hangingPunct="1">
              <a:defRPr/>
            </a:pPr>
            <a:endParaRPr lang="en-US" sz="900" b="1" dirty="0" smtClean="0">
              <a:solidFill>
                <a:srgbClr val="58585A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452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793751" y="303213"/>
            <a:ext cx="10058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solidFill>
                  <a:srgbClr val="58585A"/>
                </a:solidFill>
              </a:rPr>
              <a:t>Papyrus IC </a:t>
            </a:r>
            <a:r>
              <a:rPr lang="en-US" sz="3200" dirty="0" smtClean="0">
                <a:solidFill>
                  <a:srgbClr val="58585A"/>
                </a:solidFill>
              </a:rPr>
              <a:t>– Overall Goals</a:t>
            </a:r>
            <a:endParaRPr lang="en-US" sz="3200" dirty="0">
              <a:solidFill>
                <a:srgbClr val="58585A"/>
              </a:solidFill>
            </a:endParaRP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609602" y="1680654"/>
            <a:ext cx="10999788" cy="4756562"/>
          </a:xfrm>
        </p:spPr>
        <p:txBody>
          <a:bodyPr/>
          <a:lstStyle/>
          <a:p>
            <a:pPr lvl="0">
              <a:spcBef>
                <a:spcPts val="300"/>
              </a:spcBef>
            </a:pPr>
            <a:r>
              <a:rPr lang="en-US" dirty="0" smtClean="0"/>
              <a:t>Development </a:t>
            </a:r>
            <a:r>
              <a:rPr lang="en-US" dirty="0"/>
              <a:t>of industrial-grade open source solution </a:t>
            </a:r>
            <a:endParaRPr lang="en-CA" dirty="0" smtClean="0"/>
          </a:p>
          <a:p>
            <a:pPr lvl="0">
              <a:spcBef>
                <a:spcPts val="300"/>
              </a:spcBef>
            </a:pPr>
            <a:r>
              <a:rPr lang="en-US" dirty="0" smtClean="0"/>
              <a:t>Joint development financing </a:t>
            </a:r>
            <a:endParaRPr lang="en-CA" dirty="0" smtClean="0"/>
          </a:p>
          <a:p>
            <a:pPr lvl="0">
              <a:spcBef>
                <a:spcPts val="300"/>
              </a:spcBef>
            </a:pPr>
            <a:r>
              <a:rPr lang="en-US" dirty="0" smtClean="0"/>
              <a:t>Knowledge </a:t>
            </a:r>
            <a:r>
              <a:rPr lang="en-US" dirty="0"/>
              <a:t>sharing </a:t>
            </a:r>
            <a:endParaRPr lang="en-CA" dirty="0"/>
          </a:p>
          <a:p>
            <a:pPr lvl="0">
              <a:spcBef>
                <a:spcPts val="300"/>
              </a:spcBef>
            </a:pPr>
            <a:r>
              <a:rPr lang="en-US" dirty="0" smtClean="0"/>
              <a:t>Promotion </a:t>
            </a:r>
            <a:r>
              <a:rPr lang="en-US" dirty="0"/>
              <a:t>of open source solution </a:t>
            </a:r>
            <a:endParaRPr lang="en-CA" dirty="0"/>
          </a:p>
          <a:p>
            <a:pPr lvl="0">
              <a:spcBef>
                <a:spcPts val="300"/>
              </a:spcBef>
            </a:pPr>
            <a:r>
              <a:rPr lang="en-US" dirty="0" smtClean="0"/>
              <a:t>Development </a:t>
            </a:r>
            <a:r>
              <a:rPr lang="en-US" dirty="0"/>
              <a:t>of the community </a:t>
            </a:r>
            <a:endParaRPr lang="en-CA" dirty="0"/>
          </a:p>
          <a:p>
            <a:pPr lvl="0">
              <a:spcBef>
                <a:spcPts val="300"/>
              </a:spcBef>
            </a:pPr>
            <a:r>
              <a:rPr lang="en-US" dirty="0" smtClean="0"/>
              <a:t>Standardization </a:t>
            </a:r>
            <a:endParaRPr lang="en-CA" sz="2000" dirty="0"/>
          </a:p>
          <a:p>
            <a:pPr lvl="0">
              <a:spcBef>
                <a:spcPts val="300"/>
              </a:spcBef>
            </a:pPr>
            <a:r>
              <a:rPr lang="en-US" dirty="0" smtClean="0"/>
              <a:t>Collaboration </a:t>
            </a:r>
            <a:r>
              <a:rPr lang="en-US" dirty="0"/>
              <a:t>on research projects </a:t>
            </a:r>
            <a:endParaRPr lang="en-CA" dirty="0"/>
          </a:p>
          <a:p>
            <a:pPr lvl="0">
              <a:spcBef>
                <a:spcPts val="300"/>
              </a:spcBef>
            </a:pPr>
            <a:r>
              <a:rPr lang="en-US" dirty="0" smtClean="0"/>
              <a:t>Contribution </a:t>
            </a:r>
            <a:r>
              <a:rPr lang="en-US" dirty="0"/>
              <a:t>to MBE education and </a:t>
            </a:r>
            <a:r>
              <a:rPr lang="en-US" dirty="0" smtClean="0"/>
              <a:t>training</a:t>
            </a:r>
            <a:endParaRPr lang="en-CA" dirty="0" smtClean="0"/>
          </a:p>
          <a:p>
            <a:pPr>
              <a:spcBef>
                <a:spcPts val="300"/>
              </a:spcBef>
            </a:pPr>
            <a:endParaRPr lang="en-US" sz="3200" dirty="0" smtClean="0"/>
          </a:p>
          <a:p>
            <a:pPr lvl="1">
              <a:spcBef>
                <a:spcPts val="300"/>
              </a:spcBef>
            </a:pPr>
            <a:endParaRPr lang="en-US" dirty="0"/>
          </a:p>
          <a:p>
            <a:pPr lvl="1">
              <a:spcBef>
                <a:spcPts val="300"/>
              </a:spcBef>
            </a:pPr>
            <a:endParaRPr lang="en-CA" dirty="0"/>
          </a:p>
          <a:p>
            <a:pPr eaLnBrk="1" hangingPunct="1">
              <a:spcBef>
                <a:spcPts val="300"/>
              </a:spcBef>
              <a:defRPr/>
            </a:pPr>
            <a:endParaRPr lang="en-US" sz="1400" dirty="0" smtClean="0">
              <a:solidFill>
                <a:srgbClr val="58585A"/>
              </a:solidFill>
            </a:endParaRPr>
          </a:p>
          <a:p>
            <a:pPr eaLnBrk="1" hangingPunct="1">
              <a:spcBef>
                <a:spcPts val="300"/>
              </a:spcBef>
              <a:defRPr/>
            </a:pPr>
            <a:endParaRPr lang="en-US" sz="1400" dirty="0" smtClean="0">
              <a:solidFill>
                <a:srgbClr val="58585A"/>
              </a:solidFill>
            </a:endParaRPr>
          </a:p>
          <a:p>
            <a:pPr eaLnBrk="1" hangingPunct="1">
              <a:spcBef>
                <a:spcPts val="300"/>
              </a:spcBef>
              <a:defRPr/>
            </a:pPr>
            <a:endParaRPr lang="en-US" sz="1400" dirty="0" smtClean="0">
              <a:solidFill>
                <a:srgbClr val="58585A"/>
              </a:solidFill>
            </a:endParaRPr>
          </a:p>
          <a:p>
            <a:pPr lvl="2" eaLnBrk="1" hangingPunct="1">
              <a:spcBef>
                <a:spcPts val="300"/>
              </a:spcBef>
              <a:defRPr/>
            </a:pPr>
            <a:endParaRPr lang="en-US" sz="1100" dirty="0" smtClean="0">
              <a:solidFill>
                <a:srgbClr val="58585A"/>
              </a:solidFill>
            </a:endParaRPr>
          </a:p>
          <a:p>
            <a:pPr lvl="1" eaLnBrk="1" hangingPunct="1">
              <a:spcBef>
                <a:spcPts val="300"/>
              </a:spcBef>
              <a:defRPr/>
            </a:pPr>
            <a:endParaRPr lang="en-US" sz="1100" dirty="0" smtClean="0">
              <a:solidFill>
                <a:srgbClr val="58585A"/>
              </a:solidFill>
            </a:endParaRPr>
          </a:p>
          <a:p>
            <a:pPr lvl="2" eaLnBrk="1" hangingPunct="1">
              <a:spcBef>
                <a:spcPts val="300"/>
              </a:spcBef>
              <a:defRPr/>
            </a:pPr>
            <a:endParaRPr lang="en-US" sz="1100" dirty="0">
              <a:solidFill>
                <a:srgbClr val="58585A"/>
              </a:solidFill>
            </a:endParaRPr>
          </a:p>
          <a:p>
            <a:pPr marL="355600" lvl="1" indent="0" eaLnBrk="1" hangingPunct="1">
              <a:spcBef>
                <a:spcPts val="300"/>
              </a:spcBef>
              <a:buNone/>
              <a:defRPr/>
            </a:pPr>
            <a:endParaRPr lang="en-US" sz="1100" dirty="0" smtClean="0">
              <a:solidFill>
                <a:srgbClr val="58585A"/>
              </a:solidFill>
            </a:endParaRPr>
          </a:p>
          <a:p>
            <a:pPr lvl="1" eaLnBrk="1" hangingPunct="1">
              <a:spcBef>
                <a:spcPts val="300"/>
              </a:spcBef>
              <a:defRPr/>
            </a:pPr>
            <a:endParaRPr lang="en-US" sz="900" dirty="0" smtClean="0">
              <a:solidFill>
                <a:srgbClr val="58585A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420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1"/>
          <p:cNvSpPr>
            <a:spLocks noGrp="1"/>
          </p:cNvSpPr>
          <p:nvPr>
            <p:ph idx="1"/>
          </p:nvPr>
        </p:nvSpPr>
        <p:spPr>
          <a:xfrm>
            <a:off x="529167" y="1491527"/>
            <a:ext cx="11135784" cy="4675223"/>
          </a:xfrm>
        </p:spPr>
        <p:txBody>
          <a:bodyPr/>
          <a:lstStyle/>
          <a:p>
            <a:pPr eaLnBrk="1" hangingPunct="1"/>
            <a:r>
              <a:rPr lang="en-US" sz="2000" dirty="0"/>
              <a:t>Papyrus </a:t>
            </a:r>
            <a:r>
              <a:rPr lang="en-US" sz="2000" dirty="0" smtClean="0"/>
              <a:t>1.1 was released as part of Eclipse Mars in June 2015</a:t>
            </a:r>
            <a:endParaRPr lang="en-US" sz="2000" dirty="0"/>
          </a:p>
          <a:p>
            <a:pPr lvl="1" eaLnBrk="1" hangingPunct="1"/>
            <a:r>
              <a:rPr lang="en-US" sz="1800" dirty="0" smtClean="0"/>
              <a:t>Major </a:t>
            </a:r>
            <a:r>
              <a:rPr lang="en-US" sz="1800" dirty="0"/>
              <a:t>improvements in </a:t>
            </a:r>
            <a:r>
              <a:rPr lang="en-US" sz="1800" dirty="0" smtClean="0"/>
              <a:t>last </a:t>
            </a:r>
            <a:r>
              <a:rPr lang="en-US" sz="1800" dirty="0"/>
              <a:t>year regarding both the technical </a:t>
            </a:r>
            <a:r>
              <a:rPr lang="en-US" sz="1800" dirty="0" smtClean="0"/>
              <a:t>and </a:t>
            </a:r>
            <a:r>
              <a:rPr lang="en-US" sz="1800" dirty="0"/>
              <a:t>the </a:t>
            </a:r>
            <a:r>
              <a:rPr lang="en-US" sz="1800" dirty="0" smtClean="0"/>
              <a:t>project management aspects</a:t>
            </a:r>
          </a:p>
          <a:p>
            <a:pPr lvl="1" eaLnBrk="1" hangingPunct="1"/>
            <a:r>
              <a:rPr lang="en-US" sz="1800" dirty="0" smtClean="0"/>
              <a:t>Support for UML 2.5 and SysML 1.2 (currently working on 1.4)</a:t>
            </a:r>
          </a:p>
          <a:p>
            <a:pPr lvl="1" eaLnBrk="1" hangingPunct="1"/>
            <a:r>
              <a:rPr lang="en-US" sz="1800" dirty="0" smtClean="0"/>
              <a:t>Papyrus 2.0 </a:t>
            </a:r>
            <a:r>
              <a:rPr lang="en-US" sz="1800" dirty="0"/>
              <a:t>is planned for June </a:t>
            </a:r>
            <a:r>
              <a:rPr lang="en-US" sz="1800" dirty="0" smtClean="0"/>
              <a:t>2016 as part of the Eclipse Neon release</a:t>
            </a:r>
          </a:p>
          <a:p>
            <a:pPr lvl="1" eaLnBrk="1" hangingPunct="1"/>
            <a:endParaRPr lang="en-US" sz="1800" dirty="0" smtClean="0"/>
          </a:p>
          <a:p>
            <a:pPr eaLnBrk="1" hangingPunct="1"/>
            <a:r>
              <a:rPr lang="en-US" sz="2000" dirty="0" smtClean="0"/>
              <a:t>Papyrus-RT 0.7 was released on September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</a:t>
            </a:r>
          </a:p>
          <a:p>
            <a:pPr lvl="1" eaLnBrk="1" hangingPunct="1"/>
            <a:r>
              <a:rPr lang="en-US" sz="1800" dirty="0" smtClean="0"/>
              <a:t>Includes Papyrus DSML support for UML-RT, and C++ runtime and code generator</a:t>
            </a:r>
          </a:p>
          <a:p>
            <a:pPr lvl="1" eaLnBrk="1" hangingPunct="1"/>
            <a:r>
              <a:rPr lang="en-US" sz="1800" dirty="0" smtClean="0"/>
              <a:t>Papyrus-RT 1.0 is planned for June 2016</a:t>
            </a:r>
          </a:p>
          <a:p>
            <a:pPr lvl="1" eaLnBrk="1" hangingPunct="1"/>
            <a:endParaRPr lang="en-US" sz="1600" dirty="0" smtClean="0"/>
          </a:p>
          <a:p>
            <a:pPr eaLnBrk="1" hangingPunct="1"/>
            <a:r>
              <a:rPr lang="en-US" sz="2000" dirty="0" smtClean="0"/>
              <a:t>World-class development team</a:t>
            </a:r>
          </a:p>
          <a:p>
            <a:pPr lvl="1" eaLnBrk="1" hangingPunct="1"/>
            <a:r>
              <a:rPr lang="en-US" sz="1800" b="1" dirty="0" smtClean="0"/>
              <a:t>CEA (project lead)</a:t>
            </a:r>
            <a:r>
              <a:rPr lang="en-US" sz="1800" dirty="0" smtClean="0"/>
              <a:t>, All4Tec, </a:t>
            </a:r>
            <a:r>
              <a:rPr lang="en-US" sz="1800" dirty="0" err="1" smtClean="0"/>
              <a:t>Combitech</a:t>
            </a:r>
            <a:r>
              <a:rPr lang="en-US" sz="1800" dirty="0" smtClean="0"/>
              <a:t>, </a:t>
            </a:r>
            <a:r>
              <a:rPr lang="en-US" sz="1800" dirty="0" err="1" smtClean="0"/>
              <a:t>EclipseSource</a:t>
            </a:r>
            <a:r>
              <a:rPr lang="en-US" sz="1800" dirty="0" smtClean="0"/>
              <a:t>, Montages, </a:t>
            </a:r>
            <a:r>
              <a:rPr lang="en-US" sz="1800" dirty="0" err="1"/>
              <a:t>Obeo</a:t>
            </a:r>
            <a:r>
              <a:rPr lang="en-US" sz="1800" dirty="0"/>
              <a:t>, </a:t>
            </a:r>
            <a:r>
              <a:rPr lang="en-US" sz="1800" dirty="0" err="1" smtClean="0"/>
              <a:t>Tieto</a:t>
            </a:r>
            <a:r>
              <a:rPr lang="en-US" sz="1800" dirty="0" smtClean="0"/>
              <a:t>, Zeligsoft</a:t>
            </a:r>
          </a:p>
          <a:p>
            <a:pPr lvl="1" eaLnBrk="1" hangingPunct="1"/>
            <a:r>
              <a:rPr lang="en-US" sz="1800" dirty="0" smtClean="0"/>
              <a:t>Technology </a:t>
            </a:r>
            <a:r>
              <a:rPr lang="en-US" sz="1800" dirty="0"/>
              <a:t>experts </a:t>
            </a:r>
            <a:r>
              <a:rPr lang="en-US" sz="1800" dirty="0" smtClean="0"/>
              <a:t>– includes Eclipse project leads/committers and world-renowned modeling experts</a:t>
            </a:r>
          </a:p>
          <a:p>
            <a:pPr lvl="1" eaLnBrk="1" hangingPunct="1"/>
            <a:r>
              <a:rPr lang="en-US" sz="1800" dirty="0" smtClean="0"/>
              <a:t>University/research centers in North America and Europe</a:t>
            </a:r>
          </a:p>
          <a:p>
            <a:pPr lvl="1" eaLnBrk="1" hangingPunct="1"/>
            <a:r>
              <a:rPr lang="en-US" sz="1800" dirty="0" smtClean="0"/>
              <a:t>Currently have technology experts involved in all main aspects</a:t>
            </a:r>
          </a:p>
        </p:txBody>
      </p:sp>
      <p:sp>
        <p:nvSpPr>
          <p:cNvPr id="32770" name="Title 2"/>
          <p:cNvSpPr>
            <a:spLocks noGrp="1"/>
          </p:cNvSpPr>
          <p:nvPr>
            <p:ph type="title"/>
          </p:nvPr>
        </p:nvSpPr>
        <p:spPr>
          <a:xfrm>
            <a:off x="524933" y="239713"/>
            <a:ext cx="9992784" cy="1085850"/>
          </a:xfrm>
        </p:spPr>
        <p:txBody>
          <a:bodyPr/>
          <a:lstStyle/>
          <a:p>
            <a:pPr eaLnBrk="1" hangingPunct="1"/>
            <a:r>
              <a:rPr lang="en-US" sz="3200" dirty="0"/>
              <a:t>Papyrus update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Papyrus Industry Consortium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709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793751" y="303213"/>
            <a:ext cx="10058400" cy="838200"/>
          </a:xfrm>
        </p:spPr>
        <p:txBody>
          <a:bodyPr/>
          <a:lstStyle/>
          <a:p>
            <a:pPr eaLnBrk="1" hangingPunct="1"/>
            <a:r>
              <a:rPr lang="en-US" sz="4000" dirty="0"/>
              <a:t>Key challenges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609602" y="1438275"/>
            <a:ext cx="11254840" cy="350289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solidFill>
                  <a:srgbClr val="58585A"/>
                </a:solidFill>
                <a:latin typeface="Arial" charset="0"/>
              </a:rPr>
              <a:t>Internal culture</a:t>
            </a:r>
          </a:p>
          <a:p>
            <a:pPr lvl="1" eaLnBrk="1" hangingPunct="1">
              <a:defRPr/>
            </a:pPr>
            <a:r>
              <a:rPr lang="en-US" sz="1600" dirty="0" smtClean="0">
                <a:solidFill>
                  <a:srgbClr val="58585A"/>
                </a:solidFill>
                <a:latin typeface="Arial" charset="0"/>
              </a:rPr>
              <a:t>Culture change – migration to open source requires a real culture change</a:t>
            </a:r>
          </a:p>
          <a:p>
            <a:pPr lvl="1" eaLnBrk="1" hangingPunct="1">
              <a:lnSpc>
                <a:spcPct val="50000"/>
              </a:lnSpc>
              <a:defRPr/>
            </a:pPr>
            <a:endParaRPr lang="en-US" sz="1600" dirty="0" smtClean="0">
              <a:solidFill>
                <a:srgbClr val="58585A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58585A"/>
                </a:solidFill>
                <a:latin typeface="Arial" charset="0"/>
              </a:rPr>
              <a:t>Community</a:t>
            </a:r>
          </a:p>
          <a:p>
            <a:pPr lvl="1" eaLnBrk="1" hangingPunct="1">
              <a:defRPr/>
            </a:pPr>
            <a:r>
              <a:rPr lang="en-US" sz="1600" dirty="0" smtClean="0">
                <a:solidFill>
                  <a:srgbClr val="58585A"/>
                </a:solidFill>
                <a:latin typeface="Arial" charset="0"/>
              </a:rPr>
              <a:t>Provide required infrastructure to enable the growth of the community (end-users, suppliers, and research/academia)</a:t>
            </a:r>
          </a:p>
          <a:p>
            <a:pPr lvl="1" eaLnBrk="1" hangingPunct="1">
              <a:defRPr/>
            </a:pPr>
            <a:r>
              <a:rPr lang="en-US" sz="1600" dirty="0" smtClean="0">
                <a:solidFill>
                  <a:srgbClr val="58585A"/>
                </a:solidFill>
                <a:latin typeface="Arial" charset="0"/>
              </a:rPr>
              <a:t>Papyrus IC to lead/govern the development of Papyrus and open source modeling solution</a:t>
            </a:r>
          </a:p>
          <a:p>
            <a:pPr lvl="1" eaLnBrk="1" hangingPunct="1">
              <a:lnSpc>
                <a:spcPct val="50000"/>
              </a:lnSpc>
              <a:defRPr/>
            </a:pPr>
            <a:endParaRPr lang="en-US" sz="1600" dirty="0" smtClean="0">
              <a:solidFill>
                <a:srgbClr val="58585A"/>
              </a:solidFill>
              <a:latin typeface="Arial" charset="0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58585A"/>
                </a:solidFill>
                <a:latin typeface="Arial" charset="0"/>
              </a:rPr>
              <a:t>Papyrus to support a broad range of customizations and DSMLs</a:t>
            </a:r>
          </a:p>
          <a:p>
            <a:pPr lvl="1" eaLnBrk="1" hangingPunct="1">
              <a:defRPr/>
            </a:pPr>
            <a:r>
              <a:rPr lang="en-US" sz="1600" dirty="0" smtClean="0">
                <a:solidFill>
                  <a:srgbClr val="58585A"/>
                </a:solidFill>
                <a:latin typeface="Arial" charset="0"/>
              </a:rPr>
              <a:t>Ensure that we don’t create a set of divergent products</a:t>
            </a:r>
          </a:p>
          <a:p>
            <a:pPr lvl="1" eaLnBrk="1" hangingPunct="1">
              <a:defRPr/>
            </a:pPr>
            <a:r>
              <a:rPr lang="en-US" sz="1600" dirty="0" smtClean="0">
                <a:solidFill>
                  <a:srgbClr val="58585A"/>
                </a:solidFill>
                <a:latin typeface="Arial" charset="0"/>
              </a:rPr>
              <a:t>Provide support for collaborative modeling (diff/merge, version control, model review) for DSMLs</a:t>
            </a:r>
            <a:endParaRPr lang="en-US" dirty="0" smtClean="0">
              <a:solidFill>
                <a:srgbClr val="58585A"/>
              </a:solidFill>
              <a:latin typeface="Arial" charset="0"/>
            </a:endParaRPr>
          </a:p>
          <a:p>
            <a:pPr lvl="1" eaLnBrk="1" hangingPunct="1">
              <a:defRPr/>
            </a:pPr>
            <a:endParaRPr lang="en-US" sz="1600" dirty="0">
              <a:solidFill>
                <a:srgbClr val="58585A"/>
              </a:solidFill>
              <a:latin typeface="Arial" charset="0"/>
            </a:endParaRPr>
          </a:p>
          <a:p>
            <a:pPr lvl="1" eaLnBrk="1" hangingPunct="1">
              <a:defRPr/>
            </a:pPr>
            <a:endParaRPr lang="en-US" sz="1600" dirty="0" smtClean="0">
              <a:solidFill>
                <a:srgbClr val="58585A"/>
              </a:solidFill>
              <a:latin typeface="Arial" charset="0"/>
            </a:endParaRPr>
          </a:p>
          <a:p>
            <a:pPr lvl="1" eaLnBrk="1" hangingPunct="1">
              <a:defRPr/>
            </a:pPr>
            <a:endParaRPr lang="en-US" sz="1600" dirty="0">
              <a:solidFill>
                <a:srgbClr val="58585A"/>
              </a:solidFill>
              <a:latin typeface="Arial" charset="0"/>
            </a:endParaRPr>
          </a:p>
          <a:p>
            <a:pPr lvl="1" eaLnBrk="1" hangingPunct="1">
              <a:defRPr/>
            </a:pPr>
            <a:endParaRPr lang="en-US" sz="1600" dirty="0" smtClean="0">
              <a:solidFill>
                <a:srgbClr val="58585A"/>
              </a:solidFill>
              <a:latin typeface="Arial" charset="0"/>
            </a:endParaRPr>
          </a:p>
          <a:p>
            <a:pPr eaLnBrk="1" hangingPunct="1">
              <a:defRPr/>
            </a:pPr>
            <a:endParaRPr lang="en-US" sz="2000" dirty="0" smtClean="0">
              <a:solidFill>
                <a:srgbClr val="58585A"/>
              </a:solidFill>
              <a:latin typeface="Arial" charset="0"/>
            </a:endParaRPr>
          </a:p>
          <a:p>
            <a:pPr lvl="1" eaLnBrk="1" hangingPunct="1">
              <a:defRPr/>
            </a:pPr>
            <a:endParaRPr lang="en-US" sz="1800" dirty="0">
              <a:solidFill>
                <a:srgbClr val="58585A"/>
              </a:solidFill>
              <a:latin typeface="Arial" charset="0"/>
            </a:endParaRPr>
          </a:p>
          <a:p>
            <a:pPr marL="355600" lvl="1" indent="0" eaLnBrk="1" hangingPunct="1">
              <a:buFont typeface="Ericsson Capital TT" charset="0"/>
              <a:buNone/>
              <a:defRPr/>
            </a:pPr>
            <a:endParaRPr lang="en-US" sz="1800" dirty="0">
              <a:solidFill>
                <a:srgbClr val="58585A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145855"/>
            <a:ext cx="12192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 eaLnBrk="1" hangingPunct="1">
              <a:buFont typeface="Arial" charset="0"/>
              <a:buNone/>
              <a:defRPr/>
            </a:pPr>
            <a:r>
              <a:rPr lang="en-US" sz="2400" dirty="0">
                <a:solidFill>
                  <a:srgbClr val="58585A"/>
                </a:solidFill>
              </a:rPr>
              <a:t>Open source is not free, it requires involvement and investment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en-US" sz="2400" dirty="0">
                <a:solidFill>
                  <a:srgbClr val="58585A"/>
                </a:solidFill>
              </a:rPr>
              <a:t>It is </a:t>
            </a:r>
            <a:r>
              <a:rPr lang="en-US" sz="2400" dirty="0" smtClean="0">
                <a:solidFill>
                  <a:srgbClr val="58585A"/>
                </a:solidFill>
              </a:rPr>
              <a:t>unfortunately not </a:t>
            </a:r>
            <a:r>
              <a:rPr lang="en-US" sz="2400" dirty="0">
                <a:solidFill>
                  <a:srgbClr val="58585A"/>
                </a:solidFill>
              </a:rPr>
              <a:t>a silver bullet!</a:t>
            </a:r>
          </a:p>
          <a:p>
            <a:pPr algn="ctr"/>
            <a:endParaRPr lang="en-US" sz="2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dirty="0" err="1" smtClean="0"/>
              <a:t>February</a:t>
            </a:r>
            <a:r>
              <a:rPr lang="fr-CA" dirty="0" smtClean="0"/>
              <a:t> 2016  v2.2 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Papyrus Industry Consortium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04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3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53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53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53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3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53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532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793751" y="303213"/>
            <a:ext cx="10058400" cy="838200"/>
          </a:xfrm>
        </p:spPr>
        <p:txBody>
          <a:bodyPr/>
          <a:lstStyle/>
          <a:p>
            <a:pPr eaLnBrk="1" hangingPunct="1"/>
            <a:r>
              <a:rPr lang="en-US" sz="4000" dirty="0">
                <a:cs typeface="MS PGothic" charset="0"/>
              </a:rPr>
              <a:t>Summary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609601" y="1438275"/>
            <a:ext cx="10999788" cy="49101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58585A"/>
                </a:solidFill>
              </a:rPr>
              <a:t>Open source is the only practical way to full MBE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58585A"/>
                </a:solidFill>
              </a:rPr>
              <a:t>Papyrus provides the basis for this vision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58585A"/>
                </a:solidFill>
              </a:rPr>
              <a:t>A vibrant and extensive community is key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58585A"/>
                </a:solidFill>
              </a:rPr>
              <a:t>Contributions from research/academia are essential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58585A"/>
                </a:solidFill>
              </a:rPr>
              <a:t>An outstanding opportunity for all of us to put in place the solution we all </a:t>
            </a:r>
            <a:r>
              <a:rPr lang="en-US" dirty="0" smtClean="0">
                <a:solidFill>
                  <a:srgbClr val="58585A"/>
                </a:solidFill>
              </a:rPr>
              <a:t>need</a:t>
            </a:r>
          </a:p>
          <a:p>
            <a:pPr eaLnBrk="1" hangingPunct="1">
              <a:defRPr/>
            </a:pPr>
            <a:endParaRPr lang="en-US" dirty="0">
              <a:solidFill>
                <a:srgbClr val="58585A"/>
              </a:solidFill>
            </a:endParaRPr>
          </a:p>
          <a:p>
            <a:pPr eaLnBrk="1" hangingPunct="1">
              <a:defRPr/>
            </a:pPr>
            <a:endParaRPr lang="en-US" dirty="0">
              <a:solidFill>
                <a:srgbClr val="58585A"/>
              </a:solidFill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b="1" dirty="0" smtClean="0">
                <a:solidFill>
                  <a:srgbClr val="58585A"/>
                </a:solidFill>
              </a:rPr>
              <a:t>		</a:t>
            </a:r>
            <a:r>
              <a:rPr lang="en-US" sz="3200" b="1" dirty="0" smtClean="0">
                <a:solidFill>
                  <a:srgbClr val="58585A"/>
                </a:solidFill>
              </a:rPr>
              <a:t>Success is the only option!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US" sz="3200" b="1" dirty="0">
                <a:solidFill>
                  <a:srgbClr val="58585A"/>
                </a:solidFill>
              </a:rPr>
              <a:t>	</a:t>
            </a:r>
            <a:r>
              <a:rPr lang="en-US" sz="3200" b="1" dirty="0" smtClean="0">
                <a:solidFill>
                  <a:srgbClr val="58585A"/>
                </a:solidFill>
              </a:rPr>
              <a:t>			There is no alternative!</a:t>
            </a:r>
            <a:endParaRPr lang="en-US" sz="3200" b="1" dirty="0">
              <a:solidFill>
                <a:srgbClr val="58585A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A" smtClean="0"/>
              <a:t>February 2016  v2.2 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Papyrus Industry Consortium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FA018A-EC04-9441-B8E1-C2401866532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890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56028</TotalTime>
  <Words>971</Words>
  <Application>Microsoft Macintosh PowerPoint</Application>
  <PresentationFormat>Custom</PresentationFormat>
  <Paragraphs>246</Paragraphs>
  <Slides>13</Slides>
  <Notes>13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PresentationTemplate2011</vt:lpstr>
      <vt:lpstr>Papyrus Industry Consortium</vt:lpstr>
      <vt:lpstr>Outline</vt:lpstr>
      <vt:lpstr>Papyrus IC</vt:lpstr>
      <vt:lpstr>Papyrus Industry consortium</vt:lpstr>
      <vt:lpstr>Papyrus IC – Mission/Vision</vt:lpstr>
      <vt:lpstr>Papyrus IC – Overall Goals</vt:lpstr>
      <vt:lpstr>Papyrus update</vt:lpstr>
      <vt:lpstr>Key challenges</vt:lpstr>
      <vt:lpstr>Summary</vt:lpstr>
      <vt:lpstr>Thank you very much!</vt:lpstr>
      <vt:lpstr>PowerPoint Presentation</vt:lpstr>
      <vt:lpstr>Membership Commitment</vt:lpstr>
      <vt:lpstr>Papyrus IC committees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Papyrus IC Presentation</dc:title>
  <dc:subject/>
  <dc:creator>Francis Bordeleau</dc:creator>
  <cp:keywords/>
  <dc:description/>
  <cp:lastModifiedBy>Charles Rivet</cp:lastModifiedBy>
  <cp:revision>446</cp:revision>
  <dcterms:created xsi:type="dcterms:W3CDTF">2011-05-24T09:22:48Z</dcterms:created>
  <dcterms:modified xsi:type="dcterms:W3CDTF">2016-02-17T22:50:39Z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FooterType">
    <vt:lpwstr>PresTemp</vt:lpwstr>
  </property>
  <property fmtid="{D5CDD505-2E9C-101B-9397-08002B2CF9AE}" pid="7" name="UsedFont">
    <vt:lpwstr>Ericsson Capital TT</vt:lpwstr>
  </property>
  <property fmtid="{D5CDD505-2E9C-101B-9397-08002B2CF9AE}" pid="8" name="x">
    <vt:lpwstr>1</vt:lpwstr>
  </property>
  <property fmtid="{D5CDD505-2E9C-101B-9397-08002B2CF9AE}" pid="9" name="White">
    <vt:bool>true</vt:bool>
  </property>
  <property fmtid="{D5CDD505-2E9C-101B-9397-08002B2CF9AE}" pid="10" name="chkMetaData">
    <vt:bool>false</vt:bool>
  </property>
  <property fmtid="{D5CDD505-2E9C-101B-9397-08002B2CF9AE}" pid="11" name="chkTaglines">
    <vt:bool>false</vt:bool>
  </property>
  <property fmtid="{D5CDD505-2E9C-101B-9397-08002B2CF9AE}" pid="12" name="SecurityClass">
    <vt:lpwstr>Ericsson Internal</vt:lpwstr>
  </property>
  <property fmtid="{D5CDD505-2E9C-101B-9397-08002B2CF9AE}" pid="13" name="txtConfLabel">
    <vt:lpwstr>Ericsson Internal</vt:lpwstr>
  </property>
  <property fmtid="{D5CDD505-2E9C-101B-9397-08002B2CF9AE}" pid="14" name="optUseConfClass">
    <vt:bool>true</vt:bool>
  </property>
  <property fmtid="{D5CDD505-2E9C-101B-9397-08002B2CF9AE}" pid="15" name="optUseConfLabel">
    <vt:bool>false</vt:bool>
  </property>
  <property fmtid="{D5CDD505-2E9C-101B-9397-08002B2CF9AE}" pid="16" name="optFooterCVLDocNo">
    <vt:bool>true</vt:bool>
  </property>
  <property fmtid="{D5CDD505-2E9C-101B-9397-08002B2CF9AE}" pid="17" name="optFooterCVLCopyright">
    <vt:bool>false</vt:bool>
  </property>
  <property fmtid="{D5CDD505-2E9C-101B-9397-08002B2CF9AE}" pid="18" name="optEnterText1">
    <vt:bool>false</vt:bool>
  </property>
  <property fmtid="{D5CDD505-2E9C-101B-9397-08002B2CF9AE}" pid="19" name="optFooterCVLConfLabel">
    <vt:bool>true</vt:bool>
  </property>
  <property fmtid="{D5CDD505-2E9C-101B-9397-08002B2CF9AE}" pid="20" name="optEnterText2">
    <vt:bool>false</vt:bool>
  </property>
  <property fmtid="{D5CDD505-2E9C-101B-9397-08002B2CF9AE}" pid="21" name="optFooterCVLTitle">
    <vt:bool>true</vt:bool>
  </property>
  <property fmtid="{D5CDD505-2E9C-101B-9397-08002B2CF9AE}" pid="22" name="optFooterCVLPrep">
    <vt:bool>false</vt:bool>
  </property>
  <property fmtid="{D5CDD505-2E9C-101B-9397-08002B2CF9AE}" pid="23" name="optEnterText3">
    <vt:bool>false</vt:bool>
  </property>
  <property fmtid="{D5CDD505-2E9C-101B-9397-08002B2CF9AE}" pid="24" name="optFooterCVLDate">
    <vt:bool>true</vt:bool>
  </property>
  <property fmtid="{D5CDD505-2E9C-101B-9397-08002B2CF9AE}" pid="25" name="optEnterText4">
    <vt:bool>false</vt:bool>
  </property>
  <property fmtid="{D5CDD505-2E9C-101B-9397-08002B2CF9AE}" pid="26" name="LeftFooterField">
    <vt:lpwstr/>
  </property>
  <property fmtid="{D5CDD505-2E9C-101B-9397-08002B2CF9AE}" pid="27" name="MiddleFooterField">
    <vt:lpwstr>Ericsson Internal</vt:lpwstr>
  </property>
  <property fmtid="{D5CDD505-2E9C-101B-9397-08002B2CF9AE}" pid="28" name="RightFooterField">
    <vt:lpwstr/>
  </property>
  <property fmtid="{D5CDD505-2E9C-101B-9397-08002B2CF9AE}" pid="29" name="RightFooterField2">
    <vt:lpwstr>2014-07-16</vt:lpwstr>
  </property>
  <property fmtid="{D5CDD505-2E9C-101B-9397-08002B2CF9AE}" pid="30" name="TotalNumb">
    <vt:bool>false</vt:bool>
  </property>
  <property fmtid="{D5CDD505-2E9C-101B-9397-08002B2CF9AE}" pid="31" name="Pages">
    <vt:bool>true</vt:bool>
  </property>
  <property fmtid="{D5CDD505-2E9C-101B-9397-08002B2CF9AE}" pid="32" name="DocumentType2">
    <vt:lpwstr>Presentation2011</vt:lpwstr>
  </property>
  <property fmtid="{D5CDD505-2E9C-101B-9397-08002B2CF9AE}" pid="33" name="TemplateName2">
    <vt:lpwstr>CXC 173 2731/1</vt:lpwstr>
  </property>
  <property fmtid="{D5CDD505-2E9C-101B-9397-08002B2CF9AE}" pid="34" name="TemplateVersion2">
    <vt:lpwstr>R1A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2014-07-16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