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886" r:id="rId2"/>
    <p:sldMasterId id="2147483897" r:id="rId3"/>
    <p:sldMasterId id="2147483907" r:id="rId4"/>
  </p:sldMasterIdLst>
  <p:notesMasterIdLst>
    <p:notesMasterId r:id="rId32"/>
  </p:notesMasterIdLst>
  <p:handoutMasterIdLst>
    <p:handoutMasterId r:id="rId33"/>
  </p:handoutMasterIdLst>
  <p:sldIdLst>
    <p:sldId id="644" r:id="rId5"/>
    <p:sldId id="631" r:id="rId6"/>
    <p:sldId id="681" r:id="rId7"/>
    <p:sldId id="650" r:id="rId8"/>
    <p:sldId id="651" r:id="rId9"/>
    <p:sldId id="636" r:id="rId10"/>
    <p:sldId id="671" r:id="rId11"/>
    <p:sldId id="676" r:id="rId12"/>
    <p:sldId id="656" r:id="rId13"/>
    <p:sldId id="659" r:id="rId14"/>
    <p:sldId id="672" r:id="rId15"/>
    <p:sldId id="673" r:id="rId16"/>
    <p:sldId id="663" r:id="rId17"/>
    <p:sldId id="668" r:id="rId18"/>
    <p:sldId id="664" r:id="rId19"/>
    <p:sldId id="690" r:id="rId20"/>
    <p:sldId id="638" r:id="rId21"/>
    <p:sldId id="686" r:id="rId22"/>
    <p:sldId id="678" r:id="rId23"/>
    <p:sldId id="694" r:id="rId24"/>
    <p:sldId id="692" r:id="rId25"/>
    <p:sldId id="675" r:id="rId26"/>
    <p:sldId id="693" r:id="rId27"/>
    <p:sldId id="682" r:id="rId28"/>
    <p:sldId id="669" r:id="rId29"/>
    <p:sldId id="689" r:id="rId30"/>
    <p:sldId id="680"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nton Williston" initials="K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80"/>
    <a:srgbClr val="E05850"/>
    <a:srgbClr val="BEBD2E"/>
    <a:srgbClr val="6BD549"/>
    <a:srgbClr val="FF66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6" autoAdjust="0"/>
    <p:restoredTop sz="88908" autoAdjust="0"/>
  </p:normalViewPr>
  <p:slideViewPr>
    <p:cSldViewPr snapToGrid="0">
      <p:cViewPr>
        <p:scale>
          <a:sx n="100" d="100"/>
          <a:sy n="100" d="100"/>
        </p:scale>
        <p:origin x="-8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512"/>
    </p:cViewPr>
  </p:sorterViewPr>
  <p:notesViewPr>
    <p:cSldViewPr>
      <p:cViewPr varScale="1">
        <p:scale>
          <a:sx n="70" d="100"/>
          <a:sy n="70" d="100"/>
        </p:scale>
        <p:origin x="-324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notesMaster" Target="notesMasters/notesMaster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commentAuthors" Target="commentAuthors.xml"/><Relationship Id="rId36" Type="http://schemas.openxmlformats.org/officeDocument/2006/relationships/presProps" Target="pres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dirty="0"/>
          </a:p>
        </p:txBody>
      </p:sp>
      <p:sp>
        <p:nvSpPr>
          <p:cNvPr id="153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153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dirty="0"/>
          </a:p>
        </p:txBody>
      </p:sp>
      <p:sp>
        <p:nvSpPr>
          <p:cNvPr id="153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73EDD058-9442-4D4A-8A98-96A9BCA8C23A}" type="slidenum">
              <a:rPr lang="en-US"/>
              <a:pPr>
                <a:defRPr/>
              </a:pPr>
              <a:t>‹#›</a:t>
            </a:fld>
            <a:endParaRPr lang="en-US" dirty="0"/>
          </a:p>
        </p:txBody>
      </p:sp>
    </p:spTree>
    <p:extLst>
      <p:ext uri="{BB962C8B-B14F-4D97-AF65-F5344CB8AC3E}">
        <p14:creationId xmlns:p14="http://schemas.microsoft.com/office/powerpoint/2010/main" val="37522538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dirty="0"/>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dirty="0"/>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F57CDAC-02E3-4E58-BED6-89AC57D16A62}" type="slidenum">
              <a:rPr lang="en-US"/>
              <a:pPr>
                <a:defRPr/>
              </a:pPr>
              <a:t>‹#›</a:t>
            </a:fld>
            <a:endParaRPr lang="en-US" dirty="0"/>
          </a:p>
        </p:txBody>
      </p:sp>
    </p:spTree>
    <p:extLst>
      <p:ext uri="{BB962C8B-B14F-4D97-AF65-F5344CB8AC3E}">
        <p14:creationId xmlns:p14="http://schemas.microsoft.com/office/powerpoint/2010/main" val="28659393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After being in the</a:t>
            </a:r>
            <a:r>
              <a:rPr lang="en-GB" baseline="0" smtClean="0"/>
              <a:t> embedded computer industry for over 30 years, I have a unique perspective on what is going on in the market today. With over 20 years providing OEM/ODM systems for our customers, I get to see the industry from a very unique perspective. The purpose of presentation is to examine what customers for OEM/ODM systems are looking for as well as lessons learned from projects that were not as successful as they could have been. </a:t>
            </a:r>
          </a:p>
          <a:p>
            <a:endParaRPr lang="en-GB" baseline="0" smtClean="0"/>
          </a:p>
          <a:p>
            <a:r>
              <a:rPr lang="en-GB" baseline="0" smtClean="0"/>
              <a:t>The biggest challenge I see with the emerging IoT opportunity is getting the embedded devices manufactures to accept and embrace open standards and technologies that can interoperating within a Cloud based environment in lieu of a very “embedded mindset” view of the market.  </a:t>
            </a:r>
          </a:p>
          <a:p>
            <a:endParaRPr lang="en-GB" baseline="0" smtClean="0"/>
          </a:p>
          <a:p>
            <a:r>
              <a:rPr lang="en-GB" baseline="0" smtClean="0"/>
              <a:t>I will also note that from my point of view the vernacular of the “Internet of Things” parlays into many others including Pervasive Computing, M2M, Smart Devices. </a:t>
            </a:r>
          </a:p>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1</a:t>
            </a:fld>
            <a:endParaRPr lang="en-US" dirty="0"/>
          </a:p>
        </p:txBody>
      </p:sp>
    </p:spTree>
    <p:extLst>
      <p:ext uri="{BB962C8B-B14F-4D97-AF65-F5344CB8AC3E}">
        <p14:creationId xmlns:p14="http://schemas.microsoft.com/office/powerpoint/2010/main" val="3569185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eaLnBrk="0" hangingPunct="0">
              <a:spcBef>
                <a:spcPts val="120"/>
              </a:spcBef>
            </a:pPr>
            <a:r>
              <a:rPr lang="en-US" sz="1200" dirty="0" smtClean="0">
                <a:solidFill>
                  <a:schemeClr val="tx1"/>
                </a:solidFill>
              </a:rPr>
              <a:t>Pipeline</a:t>
            </a:r>
          </a:p>
          <a:p>
            <a:pPr algn="l" eaLnBrk="0" hangingPunct="0">
              <a:spcBef>
                <a:spcPts val="120"/>
              </a:spcBef>
            </a:pPr>
            <a:r>
              <a:rPr lang="en-US" sz="1200" dirty="0" smtClean="0">
                <a:solidFill>
                  <a:schemeClr val="tx1"/>
                </a:solidFill>
              </a:rPr>
              <a:t>Wellhead</a:t>
            </a:r>
          </a:p>
          <a:p>
            <a:pPr algn="l" eaLnBrk="0" hangingPunct="0">
              <a:spcBef>
                <a:spcPts val="120"/>
              </a:spcBef>
            </a:pPr>
            <a:r>
              <a:rPr lang="en-US" sz="1200" dirty="0" smtClean="0">
                <a:solidFill>
                  <a:schemeClr val="tx1"/>
                </a:solidFill>
              </a:rPr>
              <a:t>Factory Floor</a:t>
            </a:r>
          </a:p>
          <a:p>
            <a:pPr algn="l" eaLnBrk="0" hangingPunct="0">
              <a:spcBef>
                <a:spcPts val="120"/>
              </a:spcBef>
            </a:pPr>
            <a:r>
              <a:rPr lang="en-US" sz="1200" dirty="0" smtClean="0">
                <a:solidFill>
                  <a:schemeClr val="tx1"/>
                </a:solidFill>
              </a:rPr>
              <a:t>Production Line</a:t>
            </a:r>
          </a:p>
          <a:p>
            <a:pPr algn="l" eaLnBrk="0" hangingPunct="0">
              <a:spcBef>
                <a:spcPts val="120"/>
              </a:spcBef>
            </a:pPr>
            <a:r>
              <a:rPr lang="en-US" sz="1200" dirty="0" smtClean="0">
                <a:solidFill>
                  <a:schemeClr val="tx1"/>
                </a:solidFill>
              </a:rPr>
              <a:t>Tank Farm</a:t>
            </a:r>
          </a:p>
          <a:p>
            <a:pPr algn="l" eaLnBrk="0" hangingPunct="0">
              <a:spcBef>
                <a:spcPts val="120"/>
              </a:spcBef>
            </a:pPr>
            <a:r>
              <a:rPr lang="en-US" sz="1200" dirty="0" smtClean="0">
                <a:solidFill>
                  <a:schemeClr val="tx1"/>
                </a:solidFill>
              </a:rPr>
              <a:t>Process Monitoring</a:t>
            </a:r>
          </a:p>
          <a:p>
            <a:pPr algn="l" eaLnBrk="0" hangingPunct="0">
              <a:spcBef>
                <a:spcPts val="120"/>
              </a:spcBef>
            </a:pPr>
            <a:r>
              <a:rPr lang="en-US" sz="1200" dirty="0" smtClean="0">
                <a:solidFill>
                  <a:schemeClr val="tx1"/>
                </a:solidFill>
              </a:rPr>
              <a:t>Fire &amp; Security Systems</a:t>
            </a:r>
          </a:p>
          <a:p>
            <a:pPr algn="l" eaLnBrk="0" hangingPunct="0">
              <a:spcBef>
                <a:spcPts val="120"/>
              </a:spcBef>
            </a:pPr>
            <a:r>
              <a:rPr lang="en-US" sz="1200" dirty="0" err="1" smtClean="0">
                <a:solidFill>
                  <a:schemeClr val="tx1"/>
                </a:solidFill>
              </a:rPr>
              <a:t>ommunications</a:t>
            </a:r>
            <a:r>
              <a:rPr lang="en-US" sz="1200" dirty="0" smtClean="0">
                <a:solidFill>
                  <a:schemeClr val="tx1"/>
                </a:solidFill>
              </a:rPr>
              <a:t> Messaging</a:t>
            </a:r>
          </a:p>
          <a:p>
            <a:pPr algn="l" eaLnBrk="0" hangingPunct="0">
              <a:spcBef>
                <a:spcPts val="120"/>
              </a:spcBef>
            </a:pPr>
            <a:r>
              <a:rPr lang="en-US" sz="1200" dirty="0" smtClean="0">
                <a:solidFill>
                  <a:schemeClr val="tx1"/>
                </a:solidFill>
              </a:rPr>
              <a:t>Mobile Tracking</a:t>
            </a:r>
          </a:p>
          <a:p>
            <a:pPr algn="l" eaLnBrk="0" hangingPunct="0">
              <a:spcBef>
                <a:spcPts val="120"/>
              </a:spcBef>
            </a:pPr>
            <a:r>
              <a:rPr lang="en-US" sz="1200" dirty="0" smtClean="0">
                <a:solidFill>
                  <a:schemeClr val="tx1"/>
                </a:solidFill>
              </a:rPr>
              <a:t>Asset Management</a:t>
            </a:r>
          </a:p>
          <a:p>
            <a:pPr algn="l" eaLnBrk="0" hangingPunct="0">
              <a:spcBef>
                <a:spcPts val="120"/>
              </a:spcBef>
            </a:pPr>
            <a:r>
              <a:rPr lang="en-US" sz="1200" dirty="0" smtClean="0">
                <a:solidFill>
                  <a:schemeClr val="tx1"/>
                </a:solidFill>
              </a:rPr>
              <a:t>Power Substation</a:t>
            </a:r>
          </a:p>
          <a:p>
            <a:pPr algn="l" eaLnBrk="0" hangingPunct="0">
              <a:spcBef>
                <a:spcPts val="120"/>
              </a:spcBef>
            </a:pPr>
            <a:r>
              <a:rPr lang="en-US" sz="1200" dirty="0" smtClean="0">
                <a:solidFill>
                  <a:schemeClr val="tx1"/>
                </a:solidFill>
              </a:rPr>
              <a:t>Environmental Monitoring</a:t>
            </a:r>
          </a:p>
          <a:p>
            <a:pPr algn="l" eaLnBrk="0" hangingPunct="0">
              <a:spcBef>
                <a:spcPts val="120"/>
              </a:spcBef>
            </a:pPr>
            <a:r>
              <a:rPr lang="en-US" sz="1200" dirty="0" smtClean="0"/>
              <a:t>Digital Signage</a:t>
            </a:r>
          </a:p>
          <a:p>
            <a:pPr algn="l" eaLnBrk="0" hangingPunct="0">
              <a:spcBef>
                <a:spcPts val="120"/>
              </a:spcBef>
            </a:pPr>
            <a:r>
              <a:rPr lang="en-US" sz="1200" dirty="0" smtClean="0">
                <a:solidFill>
                  <a:schemeClr val="tx1"/>
                </a:solidFill>
              </a:rPr>
              <a:t>Gaming</a:t>
            </a:r>
          </a:p>
          <a:p>
            <a:endParaRPr lang="en-US"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17</a:t>
            </a:fld>
            <a:endParaRPr lang="en-US" dirty="0"/>
          </a:p>
        </p:txBody>
      </p:sp>
    </p:spTree>
    <p:extLst>
      <p:ext uri="{BB962C8B-B14F-4D97-AF65-F5344CB8AC3E}">
        <p14:creationId xmlns:p14="http://schemas.microsoft.com/office/powerpoint/2010/main" val="2518666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a:ln/>
        </p:spPr>
      </p:sp>
      <p:sp>
        <p:nvSpPr>
          <p:cNvPr id="69635" name="Segnaposto note 2"/>
          <p:cNvSpPr>
            <a:spLocks noGrp="1"/>
          </p:cNvSpPr>
          <p:nvPr>
            <p:ph type="body" idx="1"/>
          </p:nvPr>
        </p:nvSpPr>
        <p:spPr>
          <a:noFill/>
          <a:ln/>
        </p:spPr>
        <p:txBody>
          <a:bodyPr/>
          <a:lstStyle/>
          <a:p>
            <a:endParaRPr lang="en-US">
              <a:latin typeface="Arial" pitchFamily="-65" charset="0"/>
              <a:ea typeface="ＭＳ Ｐゴシック" charset="0"/>
              <a:cs typeface="ＭＳ Ｐゴシック" charset="0"/>
            </a:endParaRPr>
          </a:p>
        </p:txBody>
      </p:sp>
      <p:sp>
        <p:nvSpPr>
          <p:cNvPr id="69636" name="Segnaposto numero diapositiva 3"/>
          <p:cNvSpPr>
            <a:spLocks noGrp="1"/>
          </p:cNvSpPr>
          <p:nvPr>
            <p:ph type="sldNum" sz="quarter" idx="5"/>
          </p:nvPr>
        </p:nvSpPr>
        <p:spPr>
          <a:noFill/>
        </p:spPr>
        <p:txBody>
          <a:bodyPr/>
          <a:lstStyle/>
          <a:p>
            <a:fld id="{FA8E7CBE-B57C-DB42-995A-322F306CFCCD}" type="slidenum">
              <a:rPr lang="it-IT">
                <a:latin typeface="Arial" pitchFamily="-65" charset="0"/>
                <a:ea typeface="ＭＳ Ｐゴシック" charset="0"/>
                <a:cs typeface="ＭＳ Ｐゴシック" charset="0"/>
              </a:rPr>
              <a:pPr/>
              <a:t>18</a:t>
            </a:fld>
            <a:endParaRPr lang="it-IT">
              <a:latin typeface="Arial" pitchFamily="-65" charset="0"/>
              <a:ea typeface="ＭＳ Ｐゴシック"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endParaRPr lang="en-US">
              <a:latin typeface="Arial" pitchFamily="-65" charset="0"/>
              <a:ea typeface="ＭＳ Ｐゴシック" charset="0"/>
              <a:cs typeface="ＭＳ Ｐゴシック" charset="0"/>
            </a:endParaRPr>
          </a:p>
        </p:txBody>
      </p:sp>
      <p:sp>
        <p:nvSpPr>
          <p:cNvPr id="24580" name="Slide Number Placeholder 3"/>
          <p:cNvSpPr>
            <a:spLocks noGrp="1"/>
          </p:cNvSpPr>
          <p:nvPr>
            <p:ph type="sldNum" sz="quarter" idx="5"/>
          </p:nvPr>
        </p:nvSpPr>
        <p:spPr>
          <a:noFill/>
        </p:spPr>
        <p:txBody>
          <a:bodyPr/>
          <a:lstStyle/>
          <a:p>
            <a:fld id="{059FBAE2-7F69-FC47-BA5C-FF40C16D7D08}" type="slidenum">
              <a:rPr lang="it-IT" smtClean="0">
                <a:latin typeface="Arial" pitchFamily="-65" charset="0"/>
                <a:ea typeface="ＭＳ Ｐゴシック" charset="0"/>
                <a:cs typeface="ＭＳ Ｐゴシック" charset="0"/>
              </a:rPr>
              <a:pPr/>
              <a:t>20</a:t>
            </a:fld>
            <a:endParaRPr lang="it-IT" smtClean="0">
              <a:latin typeface="Arial" pitchFamily="-65"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21</a:t>
            </a:fld>
            <a:endParaRPr lang="en-US" dirty="0"/>
          </a:p>
        </p:txBody>
      </p:sp>
    </p:spTree>
    <p:extLst>
      <p:ext uri="{BB962C8B-B14F-4D97-AF65-F5344CB8AC3E}">
        <p14:creationId xmlns:p14="http://schemas.microsoft.com/office/powerpoint/2010/main" val="504795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23</a:t>
            </a:fld>
            <a:endParaRPr lang="en-US" dirty="0"/>
          </a:p>
        </p:txBody>
      </p:sp>
    </p:spTree>
    <p:extLst>
      <p:ext uri="{BB962C8B-B14F-4D97-AF65-F5344CB8AC3E}">
        <p14:creationId xmlns:p14="http://schemas.microsoft.com/office/powerpoint/2010/main" val="504795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F7B54EEF-845D-124D-B190-210A17F03F20}" type="slidenum">
              <a:rPr lang="it-IT">
                <a:latin typeface="Arial" pitchFamily="-65" charset="0"/>
                <a:ea typeface="ＭＳ Ｐゴシック" charset="0"/>
                <a:cs typeface="ＭＳ Ｐゴシック" charset="0"/>
              </a:rPr>
              <a:pPr/>
              <a:t>24</a:t>
            </a:fld>
            <a:endParaRPr lang="it-IT">
              <a:latin typeface="Arial" pitchFamily="-65" charset="0"/>
              <a:ea typeface="ＭＳ Ｐゴシック" charset="0"/>
              <a:cs typeface="ＭＳ Ｐゴシック"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87388" y="4344988"/>
            <a:ext cx="5483225" cy="4114800"/>
          </a:xfrm>
          <a:noFill/>
          <a:ln/>
        </p:spPr>
        <p:txBody>
          <a:bodyPr/>
          <a:lstStyle/>
          <a:p>
            <a:pPr eaLnBrk="1" hangingPunct="1"/>
            <a:endParaRPr lang="en-US">
              <a:latin typeface="Arial" pitchFamily="-65" charset="0"/>
              <a:ea typeface="ＭＳ Ｐゴシック"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a:ln/>
        </p:spPr>
      </p:sp>
      <p:sp>
        <p:nvSpPr>
          <p:cNvPr id="58371" name="Notes Placeholder 2"/>
          <p:cNvSpPr>
            <a:spLocks noGrp="1"/>
          </p:cNvSpPr>
          <p:nvPr>
            <p:ph type="body" idx="1"/>
          </p:nvPr>
        </p:nvSpPr>
        <p:spPr>
          <a:noFill/>
          <a:ln/>
        </p:spPr>
        <p:txBody>
          <a:bodyPr/>
          <a:lstStyle/>
          <a:p>
            <a:endParaRPr lang="en-US">
              <a:latin typeface="Arial" pitchFamily="-65" charset="0"/>
              <a:ea typeface="ＭＳ Ｐゴシック" charset="0"/>
              <a:cs typeface="ＭＳ Ｐゴシック" charset="0"/>
            </a:endParaRPr>
          </a:p>
        </p:txBody>
      </p:sp>
      <p:sp>
        <p:nvSpPr>
          <p:cNvPr id="58372" name="Slide Number Placeholder 3"/>
          <p:cNvSpPr>
            <a:spLocks noGrp="1"/>
          </p:cNvSpPr>
          <p:nvPr>
            <p:ph type="sldNum" sz="quarter" idx="5"/>
          </p:nvPr>
        </p:nvSpPr>
        <p:spPr>
          <a:noFill/>
        </p:spPr>
        <p:txBody>
          <a:bodyPr/>
          <a:lstStyle/>
          <a:p>
            <a:fld id="{01C531D5-A59A-DD4D-956B-F44A32E26C3F}" type="slidenum">
              <a:rPr lang="it-IT" smtClean="0">
                <a:latin typeface="Arial" pitchFamily="-65" charset="0"/>
                <a:ea typeface="ＭＳ Ｐゴシック" charset="0"/>
                <a:cs typeface="ＭＳ Ｐゴシック" charset="0"/>
              </a:rPr>
              <a:pPr/>
              <a:t>27</a:t>
            </a:fld>
            <a:endParaRPr lang="it-IT" smtClean="0">
              <a:latin typeface="Arial" pitchFamily="-65"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don’t want to hash over notions already presented in the opening keynote, but this slide and the next one</a:t>
            </a:r>
            <a:r>
              <a:rPr lang="en-GB" baseline="0" dirty="0" smtClean="0"/>
              <a:t> set the context that I would like to discuss in the rest of the presentation. </a:t>
            </a:r>
          </a:p>
          <a:p>
            <a:endParaRPr lang="en-GB" baseline="0" dirty="0" smtClean="0"/>
          </a:p>
          <a:p>
            <a:r>
              <a:rPr lang="en-GB" dirty="0" smtClean="0"/>
              <a:t>Isn’t this really the goal of the </a:t>
            </a:r>
            <a:r>
              <a:rPr lang="en-GB" dirty="0" err="1" smtClean="0"/>
              <a:t>IoT</a:t>
            </a:r>
            <a:r>
              <a:rPr lang="en-GB" dirty="0" smtClean="0"/>
              <a:t>? To</a:t>
            </a:r>
            <a:r>
              <a:rPr lang="en-GB" baseline="0" dirty="0" smtClean="0"/>
              <a:t> have these “Billions of Device” connect up and just work?</a:t>
            </a:r>
          </a:p>
          <a:p>
            <a:endParaRPr lang="en-GB" baseline="0" dirty="0" smtClean="0"/>
          </a:p>
          <a:p>
            <a:r>
              <a:rPr lang="en-GB" baseline="0" dirty="0" smtClean="0"/>
              <a:t>This presentation is an overview of what would be involved and the existing paradigms that will need to change in order to take advantage of the huge opportunity that the </a:t>
            </a:r>
            <a:r>
              <a:rPr lang="en-GB" baseline="0" dirty="0" err="1" smtClean="0"/>
              <a:t>IoT</a:t>
            </a:r>
            <a:r>
              <a:rPr lang="en-GB" baseline="0" dirty="0" smtClean="0"/>
              <a:t> is offering us as an industry. Some of these notions are entrenched within the ecosystem itself based on 30 years of “this is they way we do things”. </a:t>
            </a:r>
            <a:endParaRPr lang="en-GB" dirty="0"/>
          </a:p>
        </p:txBody>
      </p:sp>
      <p:sp>
        <p:nvSpPr>
          <p:cNvPr id="4" name="Slide Number Placeholder 3"/>
          <p:cNvSpPr>
            <a:spLocks noGrp="1"/>
          </p:cNvSpPr>
          <p:nvPr>
            <p:ph type="sldNum" sz="quarter" idx="10"/>
          </p:nvPr>
        </p:nvSpPr>
        <p:spPr/>
        <p:txBody>
          <a:bodyPr/>
          <a:lstStyle/>
          <a:p>
            <a:fld id="{65C2C7CA-95B4-4527-B56B-0CF7C7C9BAB4}" type="slidenum">
              <a:rPr lang="it-IT" smtClean="0">
                <a:solidFill>
                  <a:prstClr val="black"/>
                </a:solidFill>
              </a:rPr>
              <a:pPr/>
              <a:t>2</a:t>
            </a:fld>
            <a:endParaRPr lang="it-IT">
              <a:solidFill>
                <a:prstClr val="black"/>
              </a:solidFill>
            </a:endParaRPr>
          </a:p>
        </p:txBody>
      </p:sp>
    </p:spTree>
    <p:extLst>
      <p:ext uri="{BB962C8B-B14F-4D97-AF65-F5344CB8AC3E}">
        <p14:creationId xmlns:p14="http://schemas.microsoft.com/office/powerpoint/2010/main" val="3058402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p:cNvSpPr>
          <p:nvPr>
            <p:ph type="sldImg"/>
          </p:nvPr>
        </p:nvSpPr>
        <p:spPr>
          <a:ln/>
        </p:spPr>
      </p:sp>
      <p:sp>
        <p:nvSpPr>
          <p:cNvPr id="44035" name="Notes Placeholder 2"/>
          <p:cNvSpPr>
            <a:spLocks noGrp="1"/>
          </p:cNvSpPr>
          <p:nvPr>
            <p:ph type="body" idx="1"/>
          </p:nvPr>
        </p:nvSpPr>
        <p:spPr>
          <a:noFill/>
          <a:ln/>
        </p:spPr>
        <p:txBody>
          <a:bodyPr/>
          <a:lstStyle/>
          <a:p>
            <a:endParaRPr lang="en-US">
              <a:latin typeface="Arial" pitchFamily="-65" charset="0"/>
              <a:ea typeface="ＭＳ Ｐゴシック" charset="0"/>
              <a:cs typeface="ＭＳ Ｐゴシック" charset="0"/>
            </a:endParaRPr>
          </a:p>
        </p:txBody>
      </p:sp>
      <p:sp>
        <p:nvSpPr>
          <p:cNvPr id="44036" name="Slide Number Placeholder 3"/>
          <p:cNvSpPr>
            <a:spLocks noGrp="1"/>
          </p:cNvSpPr>
          <p:nvPr>
            <p:ph type="sldNum" sz="quarter" idx="5"/>
          </p:nvPr>
        </p:nvSpPr>
        <p:spPr>
          <a:noFill/>
        </p:spPr>
        <p:txBody>
          <a:bodyPr/>
          <a:lstStyle/>
          <a:p>
            <a:fld id="{45C9905E-688E-7D42-B58F-AABEA994D287}" type="slidenum">
              <a:rPr lang="it-IT" smtClean="0">
                <a:latin typeface="Arial" pitchFamily="-65" charset="0"/>
                <a:ea typeface="ＭＳ Ｐゴシック" charset="0"/>
                <a:cs typeface="ＭＳ Ｐゴシック" charset="0"/>
              </a:rPr>
              <a:pPr/>
              <a:t>3</a:t>
            </a:fld>
            <a:endParaRPr lang="it-IT" smtClean="0">
              <a:latin typeface="Arial" pitchFamily="-65"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This slide is provided by my</a:t>
            </a:r>
            <a:r>
              <a:rPr lang="en-GB" baseline="0" dirty="0" smtClean="0"/>
              <a:t> good friend at </a:t>
            </a:r>
            <a:r>
              <a:rPr lang="en-GB" baseline="0" dirty="0" err="1" smtClean="0"/>
              <a:t>Harbor</a:t>
            </a:r>
            <a:r>
              <a:rPr lang="en-GB" baseline="0" dirty="0" smtClean="0"/>
              <a:t> Research</a:t>
            </a:r>
          </a:p>
          <a:p>
            <a:r>
              <a:rPr lang="en-GB" baseline="0" dirty="0" smtClean="0"/>
              <a:t> </a:t>
            </a:r>
          </a:p>
          <a:p>
            <a:r>
              <a:rPr lang="en-GB" baseline="0" dirty="0" smtClean="0"/>
              <a:t>The landscape is HUGE, it is EXISTING, and it requires vertical market expertise. </a:t>
            </a:r>
          </a:p>
          <a:p>
            <a:endParaRPr lang="en-GB" dirty="0" smtClean="0"/>
          </a:p>
          <a:p>
            <a:r>
              <a:rPr lang="en-GB" dirty="0" smtClean="0"/>
              <a:t>The next two slide just re-enforce the “potential” market for </a:t>
            </a:r>
            <a:r>
              <a:rPr lang="en-GB" dirty="0" err="1" smtClean="0"/>
              <a:t>IoT</a:t>
            </a:r>
            <a:r>
              <a:rPr lang="en-GB" baseline="0" dirty="0" smtClean="0"/>
              <a:t> devices. But I will also point out that currently this is only speculation from academics and industry leaders like ourselves. We need to be the “Android” of the </a:t>
            </a:r>
            <a:r>
              <a:rPr lang="en-GB" baseline="0" dirty="0" err="1" smtClean="0"/>
              <a:t>IoT</a:t>
            </a:r>
            <a:r>
              <a:rPr lang="en-GB" baseline="0" dirty="0" smtClean="0"/>
              <a:t>.</a:t>
            </a:r>
          </a:p>
          <a:p>
            <a:endParaRPr lang="en-GB" dirty="0" smtClean="0"/>
          </a:p>
          <a:p>
            <a:r>
              <a:rPr lang="en-GB" dirty="0" smtClean="0"/>
              <a:t>What’s different about this picture of “vertical market” </a:t>
            </a:r>
            <a:r>
              <a:rPr lang="en-GB" dirty="0" err="1" smtClean="0"/>
              <a:t>IoT</a:t>
            </a:r>
            <a:r>
              <a:rPr lang="en-GB" dirty="0" smtClean="0"/>
              <a:t> opportunities</a:t>
            </a:r>
            <a:r>
              <a:rPr lang="en-GB" baseline="0" dirty="0" smtClean="0"/>
              <a:t> versus what we’ve been exposed to to date? They require paradigm expertise to be useful, many times in a mission or business critical application. </a:t>
            </a:r>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4</a:t>
            </a:fld>
            <a:endParaRPr lang="en-US" dirty="0"/>
          </a:p>
        </p:txBody>
      </p:sp>
    </p:spTree>
    <p:extLst>
      <p:ext uri="{BB962C8B-B14F-4D97-AF65-F5344CB8AC3E}">
        <p14:creationId xmlns:p14="http://schemas.microsoft.com/office/powerpoint/2010/main" val="88893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sector</a:t>
            </a:r>
            <a:r>
              <a:rPr lang="en-GB" baseline="0" dirty="0" smtClean="0"/>
              <a:t> (</a:t>
            </a:r>
            <a:r>
              <a:rPr lang="en-GB" baseline="0" dirty="0" err="1" smtClean="0"/>
              <a:t>IoT</a:t>
            </a:r>
            <a:r>
              <a:rPr lang="en-GB" baseline="0" dirty="0" smtClean="0"/>
              <a:t> or M2M or Pervasive or Smart Devices) is always going to be compared with the B2C and B2B space so we might as well accept it and use it to our advantage. No, they are not the same. </a:t>
            </a:r>
            <a:endParaRPr lang="en-GB" dirty="0" smtClean="0"/>
          </a:p>
          <a:p>
            <a:endParaRPr lang="en-GB" dirty="0" smtClean="0"/>
          </a:p>
          <a:p>
            <a:r>
              <a:rPr lang="en-GB" dirty="0" smtClean="0"/>
              <a:t>One example I use here (pointing out the GREEN “devices per person” is in the Oil/Gas</a:t>
            </a:r>
            <a:r>
              <a:rPr lang="en-GB" baseline="0" dirty="0" smtClean="0"/>
              <a:t> or Energy sector. Take one technician with all of the devices he can carry (cell phones, laptops, tablets, </a:t>
            </a:r>
            <a:r>
              <a:rPr lang="en-GB" baseline="0" dirty="0" err="1" smtClean="0"/>
              <a:t>etc</a:t>
            </a:r>
            <a:r>
              <a:rPr lang="en-GB" baseline="0" dirty="0" smtClean="0"/>
              <a:t>). Then look at the number of intelligent devices that he services and takes care of. In many cases it scales by 100 X or more. </a:t>
            </a:r>
          </a:p>
          <a:p>
            <a:endParaRPr lang="en-GB" baseline="0" dirty="0" smtClean="0"/>
          </a:p>
          <a:p>
            <a:r>
              <a:rPr lang="en-GB" dirty="0" smtClean="0"/>
              <a:t>The explosion of Social Networking has shown us what “could be”. But the true </a:t>
            </a:r>
            <a:r>
              <a:rPr lang="en-GB" dirty="0" err="1" smtClean="0"/>
              <a:t>IoT</a:t>
            </a:r>
            <a:r>
              <a:rPr lang="en-GB" dirty="0" smtClean="0"/>
              <a:t> is not Social Networking. In the same manner Apple’s IOS and Google’s Android demonstrate the demand for applications that do “interesting” things. But true </a:t>
            </a:r>
            <a:r>
              <a:rPr lang="en-GB" dirty="0" err="1" smtClean="0"/>
              <a:t>IoT</a:t>
            </a:r>
            <a:r>
              <a:rPr lang="en-GB" dirty="0" smtClean="0"/>
              <a:t> is not an App Store (yet!). </a:t>
            </a:r>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5</a:t>
            </a:fld>
            <a:endParaRPr lang="en-US" dirty="0"/>
          </a:p>
        </p:txBody>
      </p:sp>
    </p:spTree>
    <p:extLst>
      <p:ext uri="{BB962C8B-B14F-4D97-AF65-F5344CB8AC3E}">
        <p14:creationId xmlns:p14="http://schemas.microsoft.com/office/powerpoint/2010/main" val="4191907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8 years ago</a:t>
            </a:r>
            <a:r>
              <a:rPr lang="en-US" baseline="0" dirty="0" smtClean="0"/>
              <a:t> I was asked to present at the IBM event in Zurich where they were announcing the new Pervasive Computing products. Just hours before my presentation I was asked to add one more slide to my deck, one that explain the difference between “Embedded Computing” and “Pervasive Computing” as you can imagine, from a cold start that is not a easy question to answer. This is the result of what I came up with. </a:t>
            </a:r>
          </a:p>
          <a:p>
            <a:endParaRPr lang="en-US" baseline="0" dirty="0" smtClean="0"/>
          </a:p>
          <a:p>
            <a:r>
              <a:rPr lang="en-US" baseline="0" dirty="0" smtClean="0"/>
              <a:t>Remember, in today’s world and especially in the context of the </a:t>
            </a:r>
            <a:r>
              <a:rPr lang="en-US" baseline="0" dirty="0" err="1" smtClean="0"/>
              <a:t>IoT</a:t>
            </a:r>
            <a:r>
              <a:rPr lang="en-US" baseline="0" dirty="0" smtClean="0"/>
              <a:t>, devices MUST BE IT centric. Yes, you still need embedded computer expertise but the reality is that IT is becoming much more involved in the decision process at every layer. They (IT) have the budget and the business behind them in many cases. </a:t>
            </a:r>
            <a:endParaRPr lang="en-US" dirty="0"/>
          </a:p>
        </p:txBody>
      </p:sp>
      <p:sp>
        <p:nvSpPr>
          <p:cNvPr id="4" name="Slide Number Placeholder 3"/>
          <p:cNvSpPr>
            <a:spLocks noGrp="1"/>
          </p:cNvSpPr>
          <p:nvPr>
            <p:ph type="sldNum" sz="quarter" idx="10"/>
          </p:nvPr>
        </p:nvSpPr>
        <p:spPr/>
        <p:txBody>
          <a:bodyPr/>
          <a:lstStyle/>
          <a:p>
            <a:pPr>
              <a:defRPr/>
            </a:pPr>
            <a:fld id="{29EEEEEC-5B2B-462C-B9E5-7C26AF8EB96D}" type="slidenum">
              <a:rPr lang="it-IT" smtClean="0">
                <a:solidFill>
                  <a:prstClr val="black"/>
                </a:solidFill>
              </a:rPr>
              <a:pPr>
                <a:defRPr/>
              </a:pPr>
              <a:t>6</a:t>
            </a:fld>
            <a:endParaRPr lang="it-IT">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know where we’re going with </a:t>
            </a:r>
            <a:r>
              <a:rPr lang="en-GB" dirty="0" err="1" smtClean="0"/>
              <a:t>IoT</a:t>
            </a:r>
            <a:r>
              <a:rPr lang="en-GB" dirty="0" smtClean="0"/>
              <a:t> we need to fully understand wher</a:t>
            </a:r>
            <a:r>
              <a:rPr lang="en-GB" baseline="0" dirty="0" smtClean="0"/>
              <a:t>e we came from. </a:t>
            </a:r>
          </a:p>
          <a:p>
            <a:r>
              <a:rPr lang="en-GB" baseline="0" dirty="0" smtClean="0"/>
              <a:t>#1 – Migration Strategies</a:t>
            </a:r>
          </a:p>
          <a:p>
            <a:r>
              <a:rPr lang="en-GB" baseline="0" dirty="0" smtClean="0"/>
              <a:t>#2 – Correct nomenclature and vernacular</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7</a:t>
            </a:fld>
            <a:endParaRPr lang="en-US" dirty="0"/>
          </a:p>
        </p:txBody>
      </p:sp>
    </p:spTree>
    <p:extLst>
      <p:ext uri="{BB962C8B-B14F-4D97-AF65-F5344CB8AC3E}">
        <p14:creationId xmlns:p14="http://schemas.microsoft.com/office/powerpoint/2010/main" val="1960340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know where we’re going with </a:t>
            </a:r>
            <a:r>
              <a:rPr lang="en-GB" dirty="0" err="1" smtClean="0"/>
              <a:t>IoT</a:t>
            </a:r>
            <a:r>
              <a:rPr lang="en-GB" dirty="0" smtClean="0"/>
              <a:t> we need to fully understand wher</a:t>
            </a:r>
            <a:r>
              <a:rPr lang="en-GB" baseline="0" dirty="0" smtClean="0"/>
              <a:t>e we came from. </a:t>
            </a:r>
          </a:p>
          <a:p>
            <a:r>
              <a:rPr lang="en-GB" baseline="0" dirty="0" smtClean="0"/>
              <a:t>#1 – Migration Strategies</a:t>
            </a:r>
          </a:p>
          <a:p>
            <a:r>
              <a:rPr lang="en-GB" baseline="0" dirty="0" smtClean="0"/>
              <a:t>#2 – Correct nomenclature and vernacular</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8</a:t>
            </a:fld>
            <a:endParaRPr lang="en-US" dirty="0"/>
          </a:p>
        </p:txBody>
      </p:sp>
    </p:spTree>
    <p:extLst>
      <p:ext uri="{BB962C8B-B14F-4D97-AF65-F5344CB8AC3E}">
        <p14:creationId xmlns:p14="http://schemas.microsoft.com/office/powerpoint/2010/main" val="1960340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Ouch! That is a lot of sensor</a:t>
            </a:r>
            <a:r>
              <a:rPr lang="en-GB" baseline="0" dirty="0" smtClean="0"/>
              <a:t> and actuator protocols to know about. And this non-exhaustive list doesn’t include the current generation of wireless and network protocols discussed in the earlier session including:</a:t>
            </a:r>
          </a:p>
          <a:p>
            <a:r>
              <a:rPr lang="en-GB" baseline="0" dirty="0" smtClean="0"/>
              <a:t>802.15.4 derivatives of </a:t>
            </a:r>
            <a:r>
              <a:rPr lang="en-GB" baseline="0" dirty="0" err="1" smtClean="0"/>
              <a:t>Zigbee</a:t>
            </a:r>
            <a:r>
              <a:rPr lang="en-GB" baseline="0" dirty="0" smtClean="0"/>
              <a:t>, 6lowpan, Wireless HART</a:t>
            </a:r>
          </a:p>
          <a:p>
            <a:r>
              <a:rPr lang="en-GB" baseline="0" dirty="0" smtClean="0"/>
              <a:t>Dash7</a:t>
            </a:r>
          </a:p>
          <a:p>
            <a:r>
              <a:rPr lang="en-GB" baseline="0" dirty="0" smtClean="0"/>
              <a:t>And the whole plethora of Internet protocols running on top of TCP/IP</a:t>
            </a:r>
          </a:p>
          <a:p>
            <a:endParaRPr lang="en-GB" dirty="0" smtClean="0"/>
          </a:p>
          <a:p>
            <a:r>
              <a:rPr lang="en-GB" dirty="0" smtClean="0"/>
              <a:t>And this is just one of many</a:t>
            </a:r>
            <a:r>
              <a:rPr lang="en-GB" baseline="0" dirty="0" smtClean="0"/>
              <a:t> representative slices from vertical markets sectors</a:t>
            </a:r>
          </a:p>
          <a:p>
            <a:endParaRPr lang="en-GB" dirty="0"/>
          </a:p>
        </p:txBody>
      </p:sp>
      <p:sp>
        <p:nvSpPr>
          <p:cNvPr id="4" name="Slide Number Placeholder 3"/>
          <p:cNvSpPr>
            <a:spLocks noGrp="1"/>
          </p:cNvSpPr>
          <p:nvPr>
            <p:ph type="sldNum" sz="quarter" idx="10"/>
          </p:nvPr>
        </p:nvSpPr>
        <p:spPr/>
        <p:txBody>
          <a:bodyPr/>
          <a:lstStyle/>
          <a:p>
            <a:pPr>
              <a:defRPr/>
            </a:pPr>
            <a:fld id="{AF57CDAC-02E3-4E58-BED6-89AC57D16A62}" type="slidenum">
              <a:rPr lang="en-US" smtClean="0"/>
              <a:pPr>
                <a:defRPr/>
              </a:pPr>
              <a:t>9</a:t>
            </a:fld>
            <a:endParaRPr lang="en-US" dirty="0"/>
          </a:p>
        </p:txBody>
      </p:sp>
    </p:spTree>
    <p:extLst>
      <p:ext uri="{BB962C8B-B14F-4D97-AF65-F5344CB8AC3E}">
        <p14:creationId xmlns:p14="http://schemas.microsoft.com/office/powerpoint/2010/main" val="15889628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Master" Target="../slideMasters/slideMaster2.xml"/><Relationship Id="rId2" Type="http://schemas.openxmlformats.org/officeDocument/2006/relationships/image" Target="../media/image11.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Master" Target="../slideMasters/slideMaster3.xml"/><Relationship Id="rId2" Type="http://schemas.openxmlformats.org/officeDocument/2006/relationships/image" Target="../media/image11.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7" descr="box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0813" y="0"/>
            <a:ext cx="3913187" cy="56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windriver_bull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0" y="6296025"/>
            <a:ext cx="9144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6" descr="wind_ri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27875" y="6488113"/>
            <a:ext cx="1663700"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descr="foot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31038" y="6297613"/>
            <a:ext cx="1857375"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Rectangle 13"/>
          <p:cNvSpPr>
            <a:spLocks noGrp="1" noChangeArrowheads="1"/>
          </p:cNvSpPr>
          <p:nvPr>
            <p:ph type="ctrTitle"/>
          </p:nvPr>
        </p:nvSpPr>
        <p:spPr>
          <a:xfrm>
            <a:off x="457200" y="3711575"/>
            <a:ext cx="6172200" cy="1193800"/>
          </a:xfrm>
        </p:spPr>
        <p:txBody>
          <a:bodyPr/>
          <a:lstStyle>
            <a:lvl1pPr>
              <a:defRPr sz="3800"/>
            </a:lvl1pPr>
          </a:lstStyle>
          <a:p>
            <a:pPr lvl="0"/>
            <a:r>
              <a:rPr lang="en-US" noProof="0" smtClean="0"/>
              <a:t>Title Goes Here and Can Be Up to Two Lines</a:t>
            </a:r>
          </a:p>
        </p:txBody>
      </p:sp>
      <p:sp>
        <p:nvSpPr>
          <p:cNvPr id="20494" name="Rectangle 14"/>
          <p:cNvSpPr>
            <a:spLocks noGrp="1" noChangeArrowheads="1"/>
          </p:cNvSpPr>
          <p:nvPr>
            <p:ph type="subTitle" idx="1"/>
          </p:nvPr>
        </p:nvSpPr>
        <p:spPr>
          <a:xfrm>
            <a:off x="457200" y="5057775"/>
            <a:ext cx="6172200" cy="381000"/>
          </a:xfrm>
        </p:spPr>
        <p:txBody>
          <a:bodyPr/>
          <a:lstStyle>
            <a:lvl1pPr marL="0" indent="0">
              <a:spcBef>
                <a:spcPct val="0"/>
              </a:spcBef>
              <a:buFont typeface="Wingdings" pitchFamily="2" charset="2"/>
              <a:buNone/>
              <a:defRPr sz="2000">
                <a:solidFill>
                  <a:srgbClr val="5F5F5F"/>
                </a:solidFill>
              </a:defRPr>
            </a:lvl1pPr>
          </a:lstStyle>
          <a:p>
            <a:pPr lvl="0"/>
            <a:r>
              <a:rPr lang="en-US" noProof="0" smtClean="0"/>
              <a:t>Presenter’s Name, Presenter’s Title</a:t>
            </a:r>
          </a:p>
        </p:txBody>
      </p:sp>
    </p:spTree>
    <p:extLst>
      <p:ext uri="{BB962C8B-B14F-4D97-AF65-F5344CB8AC3E}">
        <p14:creationId xmlns:p14="http://schemas.microsoft.com/office/powerpoint/2010/main" val="2235906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5" name="Rectangle 16"/>
          <p:cNvSpPr>
            <a:spLocks noGrp="1" noChangeArrowheads="1"/>
          </p:cNvSpPr>
          <p:nvPr>
            <p:ph type="sldNum" sz="quarter" idx="11"/>
          </p:nvPr>
        </p:nvSpPr>
        <p:spPr>
          <a:ln/>
        </p:spPr>
        <p:txBody>
          <a:bodyPr/>
          <a:lstStyle>
            <a:lvl1pPr>
              <a:defRPr/>
            </a:lvl1pPr>
          </a:lstStyle>
          <a:p>
            <a:pPr>
              <a:defRPr/>
            </a:pPr>
            <a:fld id="{0E7A05DD-0E90-4729-B7B1-2625F37DCA98}" type="slidenum">
              <a:rPr lang="en-US"/>
              <a:pPr>
                <a:defRPr/>
              </a:pPr>
              <a:t>‹#›</a:t>
            </a:fld>
            <a:endParaRPr lang="en-US" dirty="0"/>
          </a:p>
        </p:txBody>
      </p:sp>
    </p:spTree>
    <p:extLst>
      <p:ext uri="{BB962C8B-B14F-4D97-AF65-F5344CB8AC3E}">
        <p14:creationId xmlns:p14="http://schemas.microsoft.com/office/powerpoint/2010/main" val="2172431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
            <a:ext cx="2057400" cy="28813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76200"/>
            <a:ext cx="6021387" cy="28813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5" name="Rectangle 16"/>
          <p:cNvSpPr>
            <a:spLocks noGrp="1" noChangeArrowheads="1"/>
          </p:cNvSpPr>
          <p:nvPr>
            <p:ph type="sldNum" sz="quarter" idx="11"/>
          </p:nvPr>
        </p:nvSpPr>
        <p:spPr>
          <a:ln/>
        </p:spPr>
        <p:txBody>
          <a:bodyPr/>
          <a:lstStyle>
            <a:lvl1pPr>
              <a:defRPr/>
            </a:lvl1pPr>
          </a:lstStyle>
          <a:p>
            <a:pPr>
              <a:defRPr/>
            </a:pPr>
            <a:fld id="{486ABFF4-F390-4761-B665-4A7E0075BFD0}" type="slidenum">
              <a:rPr lang="en-US"/>
              <a:pPr>
                <a:defRPr/>
              </a:pPr>
              <a:t>‹#›</a:t>
            </a:fld>
            <a:endParaRPr lang="en-US" dirty="0"/>
          </a:p>
        </p:txBody>
      </p:sp>
    </p:spTree>
    <p:extLst>
      <p:ext uri="{BB962C8B-B14F-4D97-AF65-F5344CB8AC3E}">
        <p14:creationId xmlns:p14="http://schemas.microsoft.com/office/powerpoint/2010/main" val="782231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pic>
        <p:nvPicPr>
          <p:cNvPr id="16" name="Picture 22" descr="intellogo"/>
          <p:cNvPicPr>
            <a:picLocks noChangeAspect="1" noChangeArrowheads="1"/>
          </p:cNvPicPr>
          <p:nvPr userDrawn="1"/>
        </p:nvPicPr>
        <p:blipFill>
          <a:blip r:embed="rId3" cstate="email"/>
          <a:stretch>
            <a:fillRect/>
          </a:stretch>
        </p:blipFill>
        <p:spPr bwMode="black">
          <a:xfrm>
            <a:off x="8365589" y="6127944"/>
            <a:ext cx="634999" cy="611992"/>
          </a:xfrm>
          <a:prstGeom prst="rect">
            <a:avLst/>
          </a:prstGeom>
          <a:noFill/>
          <a:ln>
            <a:noFill/>
          </a:ln>
        </p:spPr>
      </p:pic>
      <p:sp>
        <p:nvSpPr>
          <p:cNvPr id="18" name="Rectangle 17"/>
          <p:cNvSpPr/>
          <p:nvPr userDrawn="1"/>
        </p:nvSpPr>
        <p:spPr>
          <a:xfrm>
            <a:off x="30780" y="6374928"/>
            <a:ext cx="821763" cy="172355"/>
          </a:xfrm>
          <a:prstGeom prst="rect">
            <a:avLst/>
          </a:prstGeom>
        </p:spPr>
        <p:txBody>
          <a:bodyPr wrap="none" lIns="64008" tIns="32004" rIns="64008" bIns="32004">
            <a:spAutoFit/>
          </a:bodyPr>
          <a:lstStyle/>
          <a:p>
            <a:pPr algn="ctr"/>
            <a:r>
              <a:rPr lang="en-US" sz="700" dirty="0">
                <a:solidFill>
                  <a:srgbClr val="FFFFFF"/>
                </a:solidFill>
                <a:latin typeface="Neo Sans Intel"/>
              </a:rPr>
              <a:t>Intel Confidential </a:t>
            </a:r>
          </a:p>
        </p:txBody>
      </p:sp>
      <p:sp>
        <p:nvSpPr>
          <p:cNvPr id="12" name="TextBox 11"/>
          <p:cNvSpPr txBox="1"/>
          <p:nvPr userDrawn="1"/>
        </p:nvSpPr>
        <p:spPr>
          <a:xfrm>
            <a:off x="5137787" y="6260228"/>
            <a:ext cx="3094822" cy="280077"/>
          </a:xfrm>
          <a:prstGeom prst="rect">
            <a:avLst/>
          </a:prstGeom>
          <a:noFill/>
        </p:spPr>
        <p:txBody>
          <a:bodyPr wrap="none" lIns="64008" tIns="32004" rIns="64008" bIns="32004" rtlCol="0">
            <a:spAutoFit/>
          </a:bodyPr>
          <a:lstStyle/>
          <a:p>
            <a:pPr algn="r"/>
            <a:r>
              <a:rPr lang="en-US" sz="1400" dirty="0">
                <a:solidFill>
                  <a:srgbClr val="FFFFFF"/>
                </a:solidFill>
                <a:latin typeface="Neo Sans Intel"/>
              </a:rPr>
              <a:t>Embedded &amp; Communications Group</a:t>
            </a:r>
            <a:endParaRPr lang="en-US" sz="1400" dirty="0">
              <a:solidFill>
                <a:srgbClr val="FFFFFF"/>
              </a:solidFill>
              <a:latin typeface="Neo Sans Intel Light" pitchFamily="34" charset="0"/>
            </a:endParaRPr>
          </a:p>
        </p:txBody>
      </p:sp>
    </p:spTree>
    <p:extLst>
      <p:ext uri="{BB962C8B-B14F-4D97-AF65-F5344CB8AC3E}">
        <p14:creationId xmlns:p14="http://schemas.microsoft.com/office/powerpoint/2010/main" val="134631481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86278122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4" name="Picture 3" descr="Horiz-1.png"/>
          <p:cNvPicPr>
            <a:picLocks noChangeAspect="1"/>
          </p:cNvPicPr>
          <p:nvPr userDrawn="1"/>
        </p:nvPicPr>
        <p:blipFill>
          <a:blip r:embed="rId2" cstate="email"/>
          <a:stretch>
            <a:fillRect/>
          </a:stretch>
        </p:blipFill>
        <p:spPr>
          <a:xfrm>
            <a:off x="753435" y="1090834"/>
            <a:ext cx="8131935" cy="4446366"/>
          </a:xfrm>
          <a:prstGeom prst="rect">
            <a:avLst/>
          </a:prstGeom>
          <a:effectLst>
            <a:outerShdw blurRad="647700" dist="406400" dir="7860000" algn="ctr" rotWithShape="0">
              <a:srgbClr val="000000">
                <a:alpha val="43137"/>
              </a:srgbClr>
            </a:outerShdw>
          </a:effectLst>
        </p:spPr>
      </p:pic>
      <p:pic>
        <p:nvPicPr>
          <p:cNvPr id="5" name="Picture 4" descr="Vert-2.png"/>
          <p:cNvPicPr>
            <a:picLocks noChangeAspect="1"/>
          </p:cNvPicPr>
          <p:nvPr userDrawn="1"/>
        </p:nvPicPr>
        <p:blipFill>
          <a:blip r:embed="rId3" cstate="email"/>
          <a:stretch>
            <a:fillRect/>
          </a:stretch>
        </p:blipFill>
        <p:spPr>
          <a:xfrm>
            <a:off x="373508" y="510675"/>
            <a:ext cx="824262" cy="5841511"/>
          </a:xfrm>
          <a:prstGeom prst="rect">
            <a:avLst/>
          </a:prstGeom>
          <a:effectLst>
            <a:outerShdw blurRad="647700" dist="406400" dir="7860000" algn="ctr" rotWithShape="0">
              <a:srgbClr val="000000">
                <a:alpha val="43137"/>
              </a:srgbClr>
            </a:outerShdw>
          </a:effectLst>
        </p:spPr>
      </p:pic>
      <p:sp>
        <p:nvSpPr>
          <p:cNvPr id="6" name="Rectangle 2"/>
          <p:cNvSpPr>
            <a:spLocks noChangeArrowheads="1"/>
          </p:cNvSpPr>
          <p:nvPr userDrawn="1"/>
        </p:nvSpPr>
        <p:spPr bwMode="auto">
          <a:xfrm>
            <a:off x="365126" y="381002"/>
            <a:ext cx="8410575" cy="1323975"/>
          </a:xfrm>
          <a:prstGeom prst="rect">
            <a:avLst/>
          </a:prstGeom>
          <a:noFill/>
          <a:ln w="9525">
            <a:noFill/>
            <a:miter lim="800000"/>
            <a:headEnd/>
            <a:tailEnd/>
          </a:ln>
          <a:effectLst/>
        </p:spPr>
        <p:txBody>
          <a:bodyPr lIns="91998" tIns="46001" rIns="91998" bIns="46001" anchor="ctr" anchorCtr="1"/>
          <a:lstStyle/>
          <a:p>
            <a:pPr algn="r">
              <a:lnSpc>
                <a:spcPct val="90000"/>
              </a:lnSpc>
            </a:pPr>
            <a:endParaRPr lang="en-US" sz="3200" dirty="0">
              <a:solidFill>
                <a:srgbClr val="FFFFFF"/>
              </a:solidFill>
              <a:effectLst>
                <a:outerShdw blurRad="38100" dist="38100" dir="2700000" algn="tl">
                  <a:srgbClr val="000000"/>
                </a:outerShdw>
              </a:effectLst>
              <a:latin typeface="Neo Sans Intel Medium" pitchFamily="34" charset="0"/>
            </a:endParaRPr>
          </a:p>
        </p:txBody>
      </p:sp>
      <p:sp>
        <p:nvSpPr>
          <p:cNvPr id="7" name="Rectangle 3"/>
          <p:cNvSpPr>
            <a:spLocks noChangeArrowheads="1"/>
          </p:cNvSpPr>
          <p:nvPr userDrawn="1"/>
        </p:nvSpPr>
        <p:spPr bwMode="auto">
          <a:xfrm>
            <a:off x="366713" y="1793877"/>
            <a:ext cx="8407400" cy="4168775"/>
          </a:xfrm>
          <a:prstGeom prst="rect">
            <a:avLst/>
          </a:prstGeom>
          <a:noFill/>
          <a:ln w="9525">
            <a:noFill/>
            <a:miter lim="800000"/>
            <a:headEnd/>
            <a:tailEnd/>
          </a:ln>
          <a:effectLst/>
        </p:spPr>
        <p:txBody>
          <a:bodyPr lIns="91363" tIns="45683" rIns="91363" bIns="45683" anchorCtr="1"/>
          <a:lstStyle/>
          <a:p>
            <a:pPr algn="r"/>
            <a:endParaRPr lang="en-US" sz="2400" dirty="0">
              <a:solidFill>
                <a:srgbClr val="FFFFFF"/>
              </a:solidFill>
              <a:effectLst>
                <a:outerShdw blurRad="38100" dist="38100" dir="2700000" algn="tl">
                  <a:srgbClr val="000000"/>
                </a:outerShdw>
              </a:effectLst>
              <a:latin typeface="Neo Sans Intel" pitchFamily="34" charset="0"/>
            </a:endParaRPr>
          </a:p>
        </p:txBody>
      </p:sp>
      <p:sp>
        <p:nvSpPr>
          <p:cNvPr id="8" name="Rectangle 4"/>
          <p:cNvSpPr txBox="1">
            <a:spLocks noChangeArrowheads="1"/>
          </p:cNvSpPr>
          <p:nvPr userDrawn="1"/>
        </p:nvSpPr>
        <p:spPr bwMode="auto">
          <a:xfrm>
            <a:off x="1369920" y="2241176"/>
            <a:ext cx="7269816" cy="1258423"/>
          </a:xfrm>
          <a:prstGeom prst="rect">
            <a:avLst/>
          </a:prstGeom>
          <a:noFill/>
          <a:ln w="9525">
            <a:noFill/>
            <a:miter lim="800000"/>
            <a:headEnd/>
            <a:tailEnd/>
          </a:ln>
          <a:effectLst/>
        </p:spPr>
        <p:txBody>
          <a:bodyPr vert="horz" wrap="square" lIns="91431" tIns="45716" rIns="91431" bIns="45716" numCol="1" anchor="b" anchorCtr="0" compatLnSpc="1">
            <a:prstTxWarp prst="textNoShape">
              <a:avLst/>
            </a:prstTxWarp>
          </a:bodyPr>
          <a:lstStyle>
            <a:lvl1pPr algn="l">
              <a:defRPr/>
            </a:lvl1pPr>
          </a:lstStyle>
          <a:p>
            <a:pPr defTabSz="640080">
              <a:lnSpc>
                <a:spcPct val="90000"/>
              </a:lnSpc>
              <a:defRPr/>
            </a:pPr>
            <a:r>
              <a:rPr lang="en-US" sz="3100" kern="0" dirty="0" smtClean="0">
                <a:solidFill>
                  <a:srgbClr val="FFFFFF"/>
                </a:solidFill>
                <a:effectLst>
                  <a:outerShdw blurRad="38100" dist="38100" dir="2700000" algn="tl">
                    <a:srgbClr val="000000">
                      <a:alpha val="43137"/>
                    </a:srgbClr>
                  </a:outerShdw>
                </a:effectLst>
                <a:latin typeface="Neo Sans Intel Medium"/>
              </a:rPr>
              <a:t>Click to edit Master title style</a:t>
            </a:r>
            <a:endParaRPr lang="en-US" sz="3100" kern="0" dirty="0">
              <a:solidFill>
                <a:srgbClr val="FFFFFF"/>
              </a:solidFill>
              <a:effectLst>
                <a:outerShdw blurRad="38100" dist="38100" dir="2700000" algn="tl">
                  <a:srgbClr val="000000">
                    <a:alpha val="43137"/>
                  </a:srgbClr>
                </a:outerShdw>
              </a:effectLst>
              <a:latin typeface="Neo Sans Intel Medium"/>
            </a:endParaRPr>
          </a:p>
        </p:txBody>
      </p:sp>
      <p:sp>
        <p:nvSpPr>
          <p:cNvPr id="9" name="Rectangle 5"/>
          <p:cNvSpPr>
            <a:spLocks noGrp="1" noChangeArrowheads="1"/>
          </p:cNvSpPr>
          <p:nvPr>
            <p:ph type="subTitle" idx="10"/>
          </p:nvPr>
        </p:nvSpPr>
        <p:spPr>
          <a:xfrm>
            <a:off x="1353111" y="3662084"/>
            <a:ext cx="7278220" cy="1492623"/>
          </a:xfrm>
        </p:spPr>
        <p:txBody>
          <a:bodyPr anchorCtr="0"/>
          <a:lstStyle>
            <a:lvl1pPr marL="0" indent="0" algn="l">
              <a:buFont typeface="Wingdings" pitchFamily="2" charset="2"/>
              <a:buNone/>
              <a:defRPr/>
            </a:lvl1pPr>
          </a:lstStyle>
          <a:p>
            <a:r>
              <a:rPr lang="en-US" dirty="0" smtClean="0"/>
              <a:t>Click to edit Master subtitle style</a:t>
            </a:r>
            <a:endParaRPr lang="en-US" dirty="0"/>
          </a:p>
        </p:txBody>
      </p:sp>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54" indent="0">
              <a:buNone/>
              <a:defRPr sz="1800"/>
            </a:lvl2pPr>
            <a:lvl3pPr marL="914309" indent="0">
              <a:buNone/>
              <a:defRPr sz="1600"/>
            </a:lvl3pPr>
            <a:lvl4pPr marL="1371463" indent="0">
              <a:buNone/>
              <a:defRPr sz="1400"/>
            </a:lvl4pPr>
            <a:lvl5pPr marL="1828618" indent="0">
              <a:buNone/>
              <a:defRPr sz="1400"/>
            </a:lvl5pPr>
            <a:lvl6pPr marL="2285772" indent="0">
              <a:buNone/>
              <a:defRPr sz="1400"/>
            </a:lvl6pPr>
            <a:lvl7pPr marL="2742926" indent="0">
              <a:buNone/>
              <a:defRPr sz="1400"/>
            </a:lvl7pPr>
            <a:lvl8pPr marL="3200080" indent="0">
              <a:buNone/>
              <a:defRPr sz="1400"/>
            </a:lvl8pPr>
            <a:lvl9pPr marL="3657234"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512684106"/>
      </p:ext>
    </p:extLst>
  </p:cSld>
  <p:clrMapOvr>
    <a:masterClrMapping/>
  </p:clrMapOvr>
  <p:transition xmlns:p14="http://schemas.microsoft.com/office/powerpoint/2010/mai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rot="16200000">
            <a:off x="1562575" y="923953"/>
            <a:ext cx="2794000" cy="5919149"/>
          </a:xfrm>
          <a:prstGeom prst="rect">
            <a:avLst/>
          </a:prstGeom>
          <a:effectLst>
            <a:outerShdw blurRad="406400" dist="165100" dir="8100000" algn="tl" rotWithShape="0">
              <a:prstClr val="black">
                <a:alpha val="40000"/>
              </a:prstClr>
            </a:outerShdw>
          </a:effectLst>
        </p:spPr>
      </p:pic>
      <p:sp>
        <p:nvSpPr>
          <p:cNvPr id="6" name="Title 1"/>
          <p:cNvSpPr txBox="1">
            <a:spLocks/>
          </p:cNvSpPr>
          <p:nvPr userDrawn="1"/>
        </p:nvSpPr>
        <p:spPr bwMode="auto">
          <a:xfrm>
            <a:off x="238125" y="3001084"/>
            <a:ext cx="4795086" cy="1115597"/>
          </a:xfrm>
          <a:prstGeom prst="rect">
            <a:avLst/>
          </a:prstGeom>
          <a:noFill/>
          <a:ln w="9525">
            <a:noFill/>
            <a:miter lim="800000"/>
            <a:headEnd/>
            <a:tailEnd/>
          </a:ln>
          <a:effectLst/>
        </p:spPr>
        <p:txBody>
          <a:bodyPr vert="horz" wrap="square" lIns="91431" tIns="45716" rIns="91431" bIns="45716" numCol="1" anchor="ctr" anchorCtr="0" compatLnSpc="1">
            <a:prstTxWarp prst="textNoShape">
              <a:avLst/>
            </a:prstTxWarp>
            <a:noAutofit/>
          </a:bodyPr>
          <a:lstStyle>
            <a:lvl1pPr algn="l">
              <a:defRPr sz="2800">
                <a:solidFill>
                  <a:schemeClr val="bg1"/>
                </a:solidFill>
              </a:defRPr>
            </a:lvl1pPr>
          </a:lstStyle>
          <a:p>
            <a:pPr defTabSz="640080">
              <a:lnSpc>
                <a:spcPct val="90000"/>
              </a:lnSpc>
              <a:defRPr/>
            </a:pPr>
            <a:r>
              <a:rPr lang="en-US" sz="3100" dirty="0" smtClean="0">
                <a:solidFill>
                  <a:srgbClr val="FFFFFF"/>
                </a:solidFill>
                <a:effectLst>
                  <a:outerShdw blurRad="38100" dist="38100" dir="2700000" algn="tl">
                    <a:srgbClr val="000000">
                      <a:alpha val="43137"/>
                    </a:srgbClr>
                  </a:outerShdw>
                </a:effectLst>
                <a:latin typeface="Neo Sans Intel Medium"/>
              </a:rPr>
              <a:t>Click to edit Master title style</a:t>
            </a:r>
            <a:endParaRPr lang="en-US" sz="3100" dirty="0">
              <a:solidFill>
                <a:srgbClr val="FFFFFF"/>
              </a:solidFill>
              <a:effectLst>
                <a:outerShdw blurRad="38100" dist="38100" dir="2700000" algn="tl">
                  <a:srgbClr val="000000">
                    <a:alpha val="43137"/>
                  </a:srgbClr>
                </a:outerShdw>
              </a:effectLst>
              <a:latin typeface="Neo Sans Intel Medium"/>
            </a:endParaRPr>
          </a:p>
        </p:txBody>
      </p:sp>
      <p:sp>
        <p:nvSpPr>
          <p:cNvPr id="7" name="Subtitle 2"/>
          <p:cNvSpPr txBox="1">
            <a:spLocks/>
          </p:cNvSpPr>
          <p:nvPr userDrawn="1"/>
        </p:nvSpPr>
        <p:spPr bwMode="auto">
          <a:xfrm>
            <a:off x="896588" y="4357933"/>
            <a:ext cx="2883333" cy="1330041"/>
          </a:xfrm>
          <a:prstGeom prst="rect">
            <a:avLst/>
          </a:prstGeom>
          <a:noFill/>
          <a:ln w="9525">
            <a:noFill/>
            <a:miter lim="800000"/>
            <a:headEnd/>
            <a:tailEnd/>
          </a:ln>
          <a:effectLst/>
        </p:spPr>
        <p:txBody>
          <a:bodyPr vert="horz" wrap="square" lIns="91431" tIns="45716" rIns="91431" bIns="45716" numCol="1" anchor="t" anchorCtr="1" compatLnSpc="1">
            <a:prstTxWarp prst="textNoShape">
              <a:avLst/>
            </a:prstTxWarp>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defTabSz="640080">
              <a:lnSpc>
                <a:spcPct val="95000"/>
              </a:lnSpc>
              <a:spcBef>
                <a:spcPct val="30000"/>
              </a:spcBef>
              <a:buClr>
                <a:srgbClr val="FFFFFF"/>
              </a:buClr>
              <a:buFont typeface="Arial" pitchFamily="34" charset="0"/>
              <a:buNone/>
              <a:defRPr/>
            </a:pPr>
            <a:r>
              <a:rPr lang="en-US" sz="2200" dirty="0" smtClean="0">
                <a:solidFill>
                  <a:srgbClr val="FFFFFF"/>
                </a:solidFill>
                <a:effectLst>
                  <a:outerShdw blurRad="38100" dist="38100" dir="2700000" algn="tl">
                    <a:srgbClr val="000000">
                      <a:alpha val="43137"/>
                    </a:srgbClr>
                  </a:outerShdw>
                </a:effectLst>
                <a:latin typeface="Neo Sans Intel"/>
              </a:rPr>
              <a:t>Click to edit Master subtitle style</a:t>
            </a:r>
            <a:endParaRPr lang="en-US" sz="2200" dirty="0">
              <a:solidFill>
                <a:srgbClr val="FFFFFF"/>
              </a:solidFill>
              <a:effectLst>
                <a:outerShdw blurRad="38100" dist="38100" dir="2700000" algn="tl">
                  <a:srgbClr val="000000">
                    <a:alpha val="43137"/>
                  </a:srgbClr>
                </a:outerShdw>
              </a:effectLst>
              <a:latin typeface="Neo Sans Intel"/>
            </a:endParaRPr>
          </a:p>
        </p:txBody>
      </p:sp>
    </p:spTree>
    <p:extLst>
      <p:ext uri="{BB962C8B-B14F-4D97-AF65-F5344CB8AC3E}">
        <p14:creationId xmlns:p14="http://schemas.microsoft.com/office/powerpoint/2010/main" val="213837299"/>
      </p:ext>
    </p:extLst>
  </p:cSld>
  <p:clrMapOvr>
    <a:masterClrMapping/>
  </p:clrMapOvr>
  <p:transition xmlns:p14="http://schemas.microsoft.com/office/powerpoint/2010/mai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8" indent="0">
              <a:buNone/>
              <a:defRPr sz="1600" b="1"/>
            </a:lvl5pPr>
            <a:lvl6pPr marL="2285772" indent="0">
              <a:buNone/>
              <a:defRPr sz="1600" b="1"/>
            </a:lvl6pPr>
            <a:lvl7pPr marL="2742926" indent="0">
              <a:buNone/>
              <a:defRPr sz="1600" b="1"/>
            </a:lvl7pPr>
            <a:lvl8pPr marL="3200080" indent="0">
              <a:buNone/>
              <a:defRPr sz="1600" b="1"/>
            </a:lvl8pPr>
            <a:lvl9pPr marL="365723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8" indent="0">
              <a:buNone/>
              <a:defRPr sz="1600" b="1"/>
            </a:lvl5pPr>
            <a:lvl6pPr marL="2285772" indent="0">
              <a:buNone/>
              <a:defRPr sz="1600" b="1"/>
            </a:lvl6pPr>
            <a:lvl7pPr marL="2742926" indent="0">
              <a:buNone/>
              <a:defRPr sz="1600" b="1"/>
            </a:lvl7pPr>
            <a:lvl8pPr marL="3200080" indent="0">
              <a:buNone/>
              <a:defRPr sz="1600" b="1"/>
            </a:lvl8pPr>
            <a:lvl9pPr marL="365723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70746171"/>
      </p:ext>
    </p:extLst>
  </p:cSld>
  <p:clrMapOvr>
    <a:masterClrMapping/>
  </p:clrMapOvr>
  <p:transition xmlns:p14="http://schemas.microsoft.com/office/powerpoint/2010/mai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61265059"/>
      </p:ext>
    </p:extLst>
  </p:cSld>
  <p:clrMapOvr>
    <a:masterClrMapping/>
  </p:clrMapOvr>
  <p:transition xmlns:p14="http://schemas.microsoft.com/office/powerpoint/2010/mai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90803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2" name="Picture 1" descr="intel_rgb_100-lg.png"/>
          <p:cNvPicPr>
            <a:picLocks noChangeAspect="1"/>
          </p:cNvPicPr>
          <p:nvPr userDrawn="1"/>
        </p:nvPicPr>
        <p:blipFill>
          <a:blip r:embed="rId2" cstate="email"/>
          <a:stretch>
            <a:fillRect/>
          </a:stretch>
        </p:blipFill>
        <p:spPr>
          <a:xfrm>
            <a:off x="1895621" y="715931"/>
            <a:ext cx="5388476" cy="5439368"/>
          </a:xfrm>
          <a:prstGeom prst="rect">
            <a:avLst/>
          </a:prstGeom>
        </p:spPr>
      </p:pic>
    </p:spTree>
    <p:extLst>
      <p:ext uri="{BB962C8B-B14F-4D97-AF65-F5344CB8AC3E}">
        <p14:creationId xmlns:p14="http://schemas.microsoft.com/office/powerpoint/2010/main" val="1768215669"/>
      </p:ext>
    </p:extLst>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563133"/>
            <a:ext cx="8231187" cy="589392"/>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5" name="Rectangle 16"/>
          <p:cNvSpPr>
            <a:spLocks noGrp="1" noChangeArrowheads="1"/>
          </p:cNvSpPr>
          <p:nvPr>
            <p:ph type="sldNum" sz="quarter" idx="11"/>
          </p:nvPr>
        </p:nvSpPr>
        <p:spPr>
          <a:ln/>
        </p:spPr>
        <p:txBody>
          <a:bodyPr/>
          <a:lstStyle>
            <a:lvl1pPr>
              <a:defRPr/>
            </a:lvl1pPr>
          </a:lstStyle>
          <a:p>
            <a:pPr>
              <a:defRPr/>
            </a:pPr>
            <a:fld id="{F1199717-15C5-4926-A82F-2D47A6714593}" type="slidenum">
              <a:rPr lang="en-US"/>
              <a:pPr>
                <a:defRPr/>
              </a:pPr>
              <a:t>‹#›</a:t>
            </a:fld>
            <a:endParaRPr lang="en-US" dirty="0"/>
          </a:p>
        </p:txBody>
      </p:sp>
    </p:spTree>
    <p:extLst>
      <p:ext uri="{BB962C8B-B14F-4D97-AF65-F5344CB8AC3E}">
        <p14:creationId xmlns:p14="http://schemas.microsoft.com/office/powerpoint/2010/main" val="11992693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userDrawn="1"/>
        </p:nvGrpSpPr>
        <p:grpSpPr>
          <a:xfrm>
            <a:off x="1" y="772550"/>
            <a:ext cx="5236289" cy="3547488"/>
            <a:chOff x="0" y="927060"/>
            <a:chExt cx="8378063" cy="4256985"/>
          </a:xfrm>
        </p:grpSpPr>
        <p:pic>
          <p:nvPicPr>
            <p:cNvPr id="4" name="Picture 3" descr="horizonal_shape.png"/>
            <p:cNvPicPr>
              <a:picLocks noChangeAspect="1"/>
            </p:cNvPicPr>
            <p:nvPr userDrawn="1"/>
          </p:nvPicPr>
          <p:blipFill>
            <a:blip r:embed="rId3" cstate="email"/>
            <a:stretch>
              <a:fillRect/>
            </a:stretch>
          </p:blipFill>
          <p:spPr>
            <a:xfrm>
              <a:off x="0" y="927060"/>
              <a:ext cx="8340436" cy="4256985"/>
            </a:xfrm>
            <a:prstGeom prst="rect">
              <a:avLst/>
            </a:prstGeom>
            <a:effectLst>
              <a:outerShdw blurRad="901700" dist="520700" dir="5400000" algn="ctr" rotWithShape="0">
                <a:srgbClr val="000000">
                  <a:alpha val="43137"/>
                </a:srgbClr>
              </a:outerShdw>
            </a:effectLst>
          </p:spPr>
        </p:pic>
        <p:pic>
          <p:nvPicPr>
            <p:cNvPr id="5" name="Picture 4" descr="Horiz-1.png"/>
            <p:cNvPicPr>
              <a:picLocks noChangeAspect="1"/>
            </p:cNvPicPr>
            <p:nvPr userDrawn="1"/>
          </p:nvPicPr>
          <p:blipFill>
            <a:blip r:embed="rId4" cstate="email"/>
            <a:srcRect/>
            <a:stretch>
              <a:fillRect/>
            </a:stretch>
          </p:blipFill>
          <p:spPr>
            <a:xfrm>
              <a:off x="8033286" y="1973862"/>
              <a:ext cx="344777" cy="3209606"/>
            </a:xfrm>
            <a:prstGeom prst="rect">
              <a:avLst/>
            </a:prstGeom>
            <a:effectLst/>
          </p:spPr>
        </p:pic>
      </p:grpSp>
      <p:pic>
        <p:nvPicPr>
          <p:cNvPr id="7" name="Picture 22" descr="intellogo"/>
          <p:cNvPicPr>
            <a:picLocks noChangeAspect="1" noChangeArrowheads="1"/>
          </p:cNvPicPr>
          <p:nvPr userDrawn="1"/>
        </p:nvPicPr>
        <p:blipFill>
          <a:blip r:embed="rId5" cstate="email"/>
          <a:stretch>
            <a:fillRect/>
          </a:stretch>
        </p:blipFill>
        <p:spPr bwMode="black">
          <a:xfrm>
            <a:off x="3519512" y="2724169"/>
            <a:ext cx="1362401" cy="1375268"/>
          </a:xfrm>
          <a:prstGeom prst="rect">
            <a:avLst/>
          </a:prstGeom>
          <a:noFill/>
          <a:ln>
            <a:noFill/>
          </a:ln>
        </p:spPr>
      </p:pic>
      <p:sp>
        <p:nvSpPr>
          <p:cNvPr id="9" name="TextBox 8"/>
          <p:cNvSpPr txBox="1"/>
          <p:nvPr userDrawn="1"/>
        </p:nvSpPr>
        <p:spPr>
          <a:xfrm>
            <a:off x="-1116654" y="1940835"/>
            <a:ext cx="6017417" cy="495520"/>
          </a:xfrm>
          <a:prstGeom prst="rect">
            <a:avLst/>
          </a:prstGeom>
          <a:noFill/>
        </p:spPr>
        <p:txBody>
          <a:bodyPr wrap="none" lIns="64008" tIns="32004" rIns="64008" bIns="32004" rtlCol="0">
            <a:spAutoFit/>
          </a:bodyPr>
          <a:lstStyle/>
          <a:p>
            <a:pPr algn="r"/>
            <a:r>
              <a:rPr lang="en-US" sz="2800" dirty="0">
                <a:solidFill>
                  <a:srgbClr val="FFFFFF"/>
                </a:solidFill>
                <a:latin typeface="Neo Sans Intel"/>
              </a:rPr>
              <a:t>INDUSTRY ANALYST SUMMIT </a:t>
            </a:r>
            <a:r>
              <a:rPr lang="en-US" sz="2800" dirty="0">
                <a:solidFill>
                  <a:srgbClr val="FFFFFF"/>
                </a:solidFill>
                <a:latin typeface="Neo Sans Intel Light" pitchFamily="34" charset="0"/>
              </a:rPr>
              <a:t>2011</a:t>
            </a:r>
          </a:p>
        </p:txBody>
      </p:sp>
    </p:spTree>
    <p:extLst>
      <p:ext uri="{BB962C8B-B14F-4D97-AF65-F5344CB8AC3E}">
        <p14:creationId xmlns:p14="http://schemas.microsoft.com/office/powerpoint/2010/main" val="3187823346"/>
      </p:ext>
    </p:extLst>
  </p:cSld>
  <p:clrMapOvr>
    <a:masterClrMapping/>
  </p:clrMapOvr>
  <p:transition xmlns:p14="http://schemas.microsoft.com/office/powerpoint/2010/mai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8600" y="228600"/>
            <a:ext cx="8686800" cy="685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28600" y="1600200"/>
            <a:ext cx="42672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2672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28600" y="3505200"/>
            <a:ext cx="42672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505200"/>
            <a:ext cx="42672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228600" y="6324600"/>
            <a:ext cx="1143000" cy="457200"/>
          </a:xfrm>
          <a:prstGeom prst="rect">
            <a:avLst/>
          </a:prstGeom>
        </p:spPr>
        <p:txBody>
          <a:bodyPr lIns="91435" tIns="45718" rIns="91435" bIns="45718"/>
          <a:lstStyle>
            <a:lvl1pPr>
              <a:defRPr/>
            </a:lvl1pPr>
          </a:lstStyle>
          <a:p>
            <a:fld id="{25A58023-F8B4-42C3-B06E-8C820BDF0C4D}" type="slidenum">
              <a:rPr lang="en-US">
                <a:solidFill>
                  <a:srgbClr val="FFFFFF"/>
                </a:solidFill>
                <a:latin typeface="Arial" charset="0"/>
              </a:rPr>
              <a:pPr/>
              <a:t>‹#›</a:t>
            </a:fld>
            <a:endParaRPr lang="en-US" dirty="0">
              <a:solidFill>
                <a:srgbClr val="FFFFFF"/>
              </a:solidFill>
              <a:latin typeface="Arial" charset="0"/>
            </a:endParaRPr>
          </a:p>
        </p:txBody>
      </p:sp>
    </p:spTree>
    <p:extLst>
      <p:ext uri="{BB962C8B-B14F-4D97-AF65-F5344CB8AC3E}">
        <p14:creationId xmlns:p14="http://schemas.microsoft.com/office/powerpoint/2010/main" val="2445646832"/>
      </p:ext>
    </p:extLst>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pic>
        <p:nvPicPr>
          <p:cNvPr id="16" name="Picture 22" descr="intellogo"/>
          <p:cNvPicPr>
            <a:picLocks noChangeAspect="1" noChangeArrowheads="1"/>
          </p:cNvPicPr>
          <p:nvPr userDrawn="1"/>
        </p:nvPicPr>
        <p:blipFill>
          <a:blip r:embed="rId3" cstate="email"/>
          <a:stretch>
            <a:fillRect/>
          </a:stretch>
        </p:blipFill>
        <p:spPr bwMode="black">
          <a:xfrm>
            <a:off x="8365589" y="6127944"/>
            <a:ext cx="634999" cy="611992"/>
          </a:xfrm>
          <a:prstGeom prst="rect">
            <a:avLst/>
          </a:prstGeom>
          <a:noFill/>
          <a:ln>
            <a:noFill/>
          </a:ln>
        </p:spPr>
      </p:pic>
      <p:sp>
        <p:nvSpPr>
          <p:cNvPr id="18" name="Rectangle 17"/>
          <p:cNvSpPr/>
          <p:nvPr userDrawn="1"/>
        </p:nvSpPr>
        <p:spPr>
          <a:xfrm>
            <a:off x="-22119" y="6374929"/>
            <a:ext cx="927563" cy="187744"/>
          </a:xfrm>
          <a:prstGeom prst="rect">
            <a:avLst/>
          </a:prstGeom>
        </p:spPr>
        <p:txBody>
          <a:bodyPr wrap="none" lIns="64008" tIns="32004" rIns="64008" bIns="32004">
            <a:spAutoFit/>
          </a:bodyPr>
          <a:lstStyle/>
          <a:p>
            <a:pPr algn="ctr"/>
            <a:r>
              <a:rPr lang="en-US" sz="800" dirty="0" smtClean="0">
                <a:solidFill>
                  <a:srgbClr val="FFFFFF"/>
                </a:solidFill>
                <a:latin typeface="Neo Sans Intel"/>
              </a:rPr>
              <a:t>Intel Confidential </a:t>
            </a:r>
            <a:endParaRPr lang="en-US" sz="800" dirty="0">
              <a:solidFill>
                <a:srgbClr val="FFFFFF"/>
              </a:solidFill>
              <a:latin typeface="Neo Sans Intel"/>
            </a:endParaRPr>
          </a:p>
        </p:txBody>
      </p:sp>
      <p:sp>
        <p:nvSpPr>
          <p:cNvPr id="12" name="TextBox 11"/>
          <p:cNvSpPr txBox="1"/>
          <p:nvPr userDrawn="1"/>
        </p:nvSpPr>
        <p:spPr>
          <a:xfrm>
            <a:off x="4911764" y="6260229"/>
            <a:ext cx="3320845" cy="295466"/>
          </a:xfrm>
          <a:prstGeom prst="rect">
            <a:avLst/>
          </a:prstGeom>
          <a:noFill/>
        </p:spPr>
        <p:txBody>
          <a:bodyPr wrap="none" lIns="64008" tIns="32004" rIns="64008" bIns="32004" rtlCol="0">
            <a:spAutoFit/>
          </a:bodyPr>
          <a:lstStyle/>
          <a:p>
            <a:pPr algn="r"/>
            <a:r>
              <a:rPr lang="en-US" sz="1500" dirty="0" smtClean="0">
                <a:solidFill>
                  <a:srgbClr val="FFFFFF"/>
                </a:solidFill>
                <a:latin typeface="Neo Sans Intel"/>
              </a:rPr>
              <a:t>Embedded &amp; Communications Group</a:t>
            </a:r>
            <a:endParaRPr lang="en-US" sz="1500" dirty="0">
              <a:solidFill>
                <a:srgbClr val="FFFFFF"/>
              </a:solidFill>
              <a:latin typeface="Neo Sans Intel Light" pitchFamily="34" charset="0"/>
            </a:endParaRPr>
          </a:p>
        </p:txBody>
      </p:sp>
    </p:spTree>
    <p:extLst>
      <p:ext uri="{BB962C8B-B14F-4D97-AF65-F5344CB8AC3E}">
        <p14:creationId xmlns:p14="http://schemas.microsoft.com/office/powerpoint/2010/main" val="76694677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09414210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4" name="Picture 3" descr="Horiz-1.png"/>
          <p:cNvPicPr>
            <a:picLocks noChangeAspect="1"/>
          </p:cNvPicPr>
          <p:nvPr userDrawn="1"/>
        </p:nvPicPr>
        <p:blipFill>
          <a:blip r:embed="rId2" cstate="email"/>
          <a:stretch>
            <a:fillRect/>
          </a:stretch>
        </p:blipFill>
        <p:spPr>
          <a:xfrm>
            <a:off x="753436" y="1090835"/>
            <a:ext cx="8131935" cy="4446365"/>
          </a:xfrm>
          <a:prstGeom prst="rect">
            <a:avLst/>
          </a:prstGeom>
          <a:effectLst>
            <a:outerShdw blurRad="647700" dist="406400" dir="7860000" algn="ctr" rotWithShape="0">
              <a:srgbClr val="000000">
                <a:alpha val="43137"/>
              </a:srgbClr>
            </a:outerShdw>
          </a:effectLst>
        </p:spPr>
      </p:pic>
      <p:pic>
        <p:nvPicPr>
          <p:cNvPr id="5" name="Picture 4" descr="Vert-2.png"/>
          <p:cNvPicPr>
            <a:picLocks noChangeAspect="1"/>
          </p:cNvPicPr>
          <p:nvPr userDrawn="1"/>
        </p:nvPicPr>
        <p:blipFill>
          <a:blip r:embed="rId3" cstate="email"/>
          <a:stretch>
            <a:fillRect/>
          </a:stretch>
        </p:blipFill>
        <p:spPr>
          <a:xfrm>
            <a:off x="373508" y="510677"/>
            <a:ext cx="824262" cy="5841511"/>
          </a:xfrm>
          <a:prstGeom prst="rect">
            <a:avLst/>
          </a:prstGeom>
          <a:effectLst>
            <a:outerShdw blurRad="647700" dist="406400" dir="7860000" algn="ctr" rotWithShape="0">
              <a:srgbClr val="000000">
                <a:alpha val="43137"/>
              </a:srgbClr>
            </a:outerShdw>
          </a:effectLst>
        </p:spPr>
      </p:pic>
      <p:sp>
        <p:nvSpPr>
          <p:cNvPr id="6" name="Rectangle 2"/>
          <p:cNvSpPr>
            <a:spLocks noChangeArrowheads="1"/>
          </p:cNvSpPr>
          <p:nvPr userDrawn="1"/>
        </p:nvSpPr>
        <p:spPr bwMode="auto">
          <a:xfrm>
            <a:off x="365126" y="381002"/>
            <a:ext cx="8410575" cy="1323975"/>
          </a:xfrm>
          <a:prstGeom prst="rect">
            <a:avLst/>
          </a:prstGeom>
          <a:noFill/>
          <a:ln w="9525">
            <a:noFill/>
            <a:miter lim="800000"/>
            <a:headEnd/>
            <a:tailEnd/>
          </a:ln>
          <a:effectLst/>
        </p:spPr>
        <p:txBody>
          <a:bodyPr lIns="91998" tIns="46001" rIns="91998" bIns="46001" anchor="ctr" anchorCtr="1"/>
          <a:lstStyle/>
          <a:p>
            <a:pPr algn="r">
              <a:lnSpc>
                <a:spcPct val="90000"/>
              </a:lnSpc>
            </a:pPr>
            <a:endParaRPr lang="en-US" sz="3200" dirty="0">
              <a:solidFill>
                <a:srgbClr val="FFFFFF"/>
              </a:solidFill>
              <a:effectLst>
                <a:outerShdw blurRad="38100" dist="38100" dir="2700000" algn="tl">
                  <a:srgbClr val="000000"/>
                </a:outerShdw>
              </a:effectLst>
              <a:latin typeface="Neo Sans Intel Medium" pitchFamily="34" charset="0"/>
            </a:endParaRPr>
          </a:p>
        </p:txBody>
      </p:sp>
      <p:sp>
        <p:nvSpPr>
          <p:cNvPr id="7" name="Rectangle 3"/>
          <p:cNvSpPr>
            <a:spLocks noChangeArrowheads="1"/>
          </p:cNvSpPr>
          <p:nvPr userDrawn="1"/>
        </p:nvSpPr>
        <p:spPr bwMode="auto">
          <a:xfrm>
            <a:off x="366713" y="1793878"/>
            <a:ext cx="8407400" cy="4168775"/>
          </a:xfrm>
          <a:prstGeom prst="rect">
            <a:avLst/>
          </a:prstGeom>
          <a:noFill/>
          <a:ln w="9525">
            <a:noFill/>
            <a:miter lim="800000"/>
            <a:headEnd/>
            <a:tailEnd/>
          </a:ln>
          <a:effectLst/>
        </p:spPr>
        <p:txBody>
          <a:bodyPr lIns="91363" tIns="45683" rIns="91363" bIns="45683" anchorCtr="1"/>
          <a:lstStyle/>
          <a:p>
            <a:pPr algn="r"/>
            <a:endParaRPr lang="en-US" sz="2400" dirty="0">
              <a:solidFill>
                <a:srgbClr val="FFFFFF"/>
              </a:solidFill>
              <a:effectLst>
                <a:outerShdw blurRad="38100" dist="38100" dir="2700000" algn="tl">
                  <a:srgbClr val="000000"/>
                </a:outerShdw>
              </a:effectLst>
              <a:latin typeface="Neo Sans Intel" pitchFamily="34" charset="0"/>
            </a:endParaRPr>
          </a:p>
        </p:txBody>
      </p:sp>
      <p:sp>
        <p:nvSpPr>
          <p:cNvPr id="8" name="Rectangle 4"/>
          <p:cNvSpPr txBox="1">
            <a:spLocks noChangeArrowheads="1"/>
          </p:cNvSpPr>
          <p:nvPr userDrawn="1"/>
        </p:nvSpPr>
        <p:spPr bwMode="auto">
          <a:xfrm>
            <a:off x="1369920" y="2241177"/>
            <a:ext cx="7269816" cy="1258423"/>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lgn="l">
              <a:defRPr/>
            </a:lvl1pPr>
          </a:lstStyle>
          <a:p>
            <a:pPr defTabSz="640080">
              <a:lnSpc>
                <a:spcPct val="90000"/>
              </a:lnSpc>
              <a:defRPr/>
            </a:pPr>
            <a:r>
              <a:rPr lang="en-US" sz="3200" kern="0" dirty="0" smtClean="0">
                <a:solidFill>
                  <a:srgbClr val="FFFFFF"/>
                </a:solidFill>
                <a:effectLst>
                  <a:outerShdw blurRad="38100" dist="38100" dir="2700000" algn="tl">
                    <a:srgbClr val="000000">
                      <a:alpha val="43137"/>
                    </a:srgbClr>
                  </a:outerShdw>
                </a:effectLst>
                <a:latin typeface="Neo Sans Intel Medium"/>
              </a:rPr>
              <a:t>Click to edit Master title style</a:t>
            </a:r>
            <a:endParaRPr lang="en-US" sz="3200" kern="0" dirty="0">
              <a:solidFill>
                <a:srgbClr val="FFFFFF"/>
              </a:solidFill>
              <a:effectLst>
                <a:outerShdw blurRad="38100" dist="38100" dir="2700000" algn="tl">
                  <a:srgbClr val="000000">
                    <a:alpha val="43137"/>
                  </a:srgbClr>
                </a:outerShdw>
              </a:effectLst>
              <a:latin typeface="Neo Sans Intel Medium"/>
            </a:endParaRPr>
          </a:p>
        </p:txBody>
      </p:sp>
      <p:sp>
        <p:nvSpPr>
          <p:cNvPr id="9" name="Rectangle 5"/>
          <p:cNvSpPr>
            <a:spLocks noGrp="1" noChangeArrowheads="1"/>
          </p:cNvSpPr>
          <p:nvPr>
            <p:ph type="subTitle" idx="10"/>
          </p:nvPr>
        </p:nvSpPr>
        <p:spPr>
          <a:xfrm>
            <a:off x="1353111" y="3662083"/>
            <a:ext cx="7278220" cy="1492624"/>
          </a:xfrm>
        </p:spPr>
        <p:txBody>
          <a:bodyPr anchorCtr="0"/>
          <a:lstStyle>
            <a:lvl1pPr marL="0" indent="0" algn="l">
              <a:buFont typeface="Wingdings" pitchFamily="2" charset="2"/>
              <a:buNone/>
              <a:defRPr/>
            </a:lvl1pPr>
          </a:lstStyle>
          <a:p>
            <a:r>
              <a:rPr lang="en-US" dirty="0" smtClean="0"/>
              <a:t>Click to edit Master subtitle style</a:t>
            </a:r>
            <a:endParaRPr lang="en-US" dirty="0"/>
          </a:p>
        </p:txBody>
      </p:sp>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54" indent="0">
              <a:buNone/>
              <a:defRPr sz="1800"/>
            </a:lvl2pPr>
            <a:lvl3pPr marL="914309" indent="0">
              <a:buNone/>
              <a:defRPr sz="1500"/>
            </a:lvl3pPr>
            <a:lvl4pPr marL="1371464" indent="0">
              <a:buNone/>
              <a:defRPr sz="1500"/>
            </a:lvl4pPr>
            <a:lvl5pPr marL="1828617" indent="0">
              <a:buNone/>
              <a:defRPr sz="1500"/>
            </a:lvl5pPr>
            <a:lvl6pPr marL="2285772" indent="0">
              <a:buNone/>
              <a:defRPr sz="1500"/>
            </a:lvl6pPr>
            <a:lvl7pPr marL="2742926" indent="0">
              <a:buNone/>
              <a:defRPr sz="1500"/>
            </a:lvl7pPr>
            <a:lvl8pPr marL="3200079" indent="0">
              <a:buNone/>
              <a:defRPr sz="1500"/>
            </a:lvl8pPr>
            <a:lvl9pPr marL="3657235" indent="0">
              <a:buNone/>
              <a:defRPr sz="1500"/>
            </a:lvl9pPr>
          </a:lstStyle>
          <a:p>
            <a:pPr lvl="0"/>
            <a:r>
              <a:rPr lang="en-US" dirty="0" smtClean="0"/>
              <a:t>Click to edit Master text styles</a:t>
            </a:r>
          </a:p>
        </p:txBody>
      </p:sp>
    </p:spTree>
    <p:extLst>
      <p:ext uri="{BB962C8B-B14F-4D97-AF65-F5344CB8AC3E}">
        <p14:creationId xmlns:p14="http://schemas.microsoft.com/office/powerpoint/2010/main" val="769796342"/>
      </p:ext>
    </p:extLst>
  </p:cSld>
  <p:clrMapOvr>
    <a:masterClrMapping/>
  </p:clrMapOvr>
  <p:transition xmlns:p14="http://schemas.microsoft.com/office/powerpoint/2010/mai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1"/>
            <a:ext cx="4038600" cy="45259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48200" y="1600201"/>
            <a:ext cx="4038600" cy="45259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rot="16200000">
            <a:off x="1562575" y="923954"/>
            <a:ext cx="2794000" cy="5919149"/>
          </a:xfrm>
          <a:prstGeom prst="rect">
            <a:avLst/>
          </a:prstGeom>
          <a:effectLst>
            <a:outerShdw blurRad="406400" dist="165100" dir="8100000" algn="tl" rotWithShape="0">
              <a:prstClr val="black">
                <a:alpha val="40000"/>
              </a:prstClr>
            </a:outerShdw>
          </a:effectLst>
        </p:spPr>
      </p:pic>
      <p:sp>
        <p:nvSpPr>
          <p:cNvPr id="6" name="Title 1"/>
          <p:cNvSpPr txBox="1">
            <a:spLocks/>
          </p:cNvSpPr>
          <p:nvPr userDrawn="1"/>
        </p:nvSpPr>
        <p:spPr bwMode="auto">
          <a:xfrm>
            <a:off x="238125" y="3001084"/>
            <a:ext cx="4795086" cy="1115598"/>
          </a:xfrm>
          <a:prstGeom prst="rect">
            <a:avLst/>
          </a:prstGeom>
          <a:noFill/>
          <a:ln w="9525">
            <a:noFill/>
            <a:miter lim="800000"/>
            <a:headEnd/>
            <a:tailEnd/>
          </a:ln>
          <a:effectLst/>
        </p:spPr>
        <p:txBody>
          <a:bodyPr vert="horz" wrap="square" lIns="91430" tIns="45716" rIns="91430" bIns="45716" numCol="1" anchor="ctr" anchorCtr="0" compatLnSpc="1">
            <a:prstTxWarp prst="textNoShape">
              <a:avLst/>
            </a:prstTxWarp>
            <a:noAutofit/>
          </a:bodyPr>
          <a:lstStyle>
            <a:lvl1pPr algn="l">
              <a:defRPr sz="2800">
                <a:solidFill>
                  <a:schemeClr val="bg1"/>
                </a:solidFill>
              </a:defRPr>
            </a:lvl1pPr>
          </a:lstStyle>
          <a:p>
            <a:pPr defTabSz="640080">
              <a:lnSpc>
                <a:spcPct val="90000"/>
              </a:lnSpc>
              <a:defRPr/>
            </a:pPr>
            <a:r>
              <a:rPr lang="en-US" sz="3200" dirty="0" smtClean="0">
                <a:solidFill>
                  <a:srgbClr val="FFFFFF"/>
                </a:solidFill>
                <a:effectLst>
                  <a:outerShdw blurRad="38100" dist="38100" dir="2700000" algn="tl">
                    <a:srgbClr val="000000">
                      <a:alpha val="43137"/>
                    </a:srgbClr>
                  </a:outerShdw>
                </a:effectLst>
                <a:latin typeface="Neo Sans Intel Medium"/>
              </a:rPr>
              <a:t>Click to edit Master title style</a:t>
            </a:r>
            <a:endParaRPr lang="en-US" sz="3200" dirty="0">
              <a:solidFill>
                <a:srgbClr val="FFFFFF"/>
              </a:solidFill>
              <a:effectLst>
                <a:outerShdw blurRad="38100" dist="38100" dir="2700000" algn="tl">
                  <a:srgbClr val="000000">
                    <a:alpha val="43137"/>
                  </a:srgbClr>
                </a:outerShdw>
              </a:effectLst>
              <a:latin typeface="Neo Sans Intel Medium"/>
            </a:endParaRPr>
          </a:p>
        </p:txBody>
      </p:sp>
      <p:sp>
        <p:nvSpPr>
          <p:cNvPr id="7" name="Subtitle 2"/>
          <p:cNvSpPr txBox="1">
            <a:spLocks/>
          </p:cNvSpPr>
          <p:nvPr userDrawn="1"/>
        </p:nvSpPr>
        <p:spPr bwMode="auto">
          <a:xfrm>
            <a:off x="896589" y="4357934"/>
            <a:ext cx="2883333" cy="1330042"/>
          </a:xfrm>
          <a:prstGeom prst="rect">
            <a:avLst/>
          </a:prstGeom>
          <a:noFill/>
          <a:ln w="9525">
            <a:noFill/>
            <a:miter lim="800000"/>
            <a:headEnd/>
            <a:tailEnd/>
          </a:ln>
          <a:effectLst/>
        </p:spPr>
        <p:txBody>
          <a:bodyPr vert="horz" wrap="square" lIns="91430" tIns="45716" rIns="91430" bIns="45716" numCol="1" anchor="t" anchorCtr="1" compatLnSpc="1">
            <a:prstTxWarp prst="textNoShape">
              <a:avLst/>
            </a:prstTxWarp>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defTabSz="640080">
              <a:lnSpc>
                <a:spcPct val="95000"/>
              </a:lnSpc>
              <a:spcBef>
                <a:spcPct val="30000"/>
              </a:spcBef>
              <a:buClr>
                <a:srgbClr val="FFFFFF"/>
              </a:buClr>
              <a:buFont typeface="Arial" pitchFamily="34" charset="0"/>
              <a:buNone/>
              <a:defRPr/>
            </a:pPr>
            <a:r>
              <a:rPr lang="en-US" sz="2200" dirty="0" smtClean="0">
                <a:solidFill>
                  <a:srgbClr val="FFFFFF"/>
                </a:solidFill>
                <a:effectLst>
                  <a:outerShdw blurRad="38100" dist="38100" dir="2700000" algn="tl">
                    <a:srgbClr val="000000">
                      <a:alpha val="43137"/>
                    </a:srgbClr>
                  </a:outerShdw>
                </a:effectLst>
                <a:latin typeface="Neo Sans Intel"/>
              </a:rPr>
              <a:t>Click to edit Master subtitle style</a:t>
            </a:r>
            <a:endParaRPr lang="en-US" sz="2200" dirty="0">
              <a:solidFill>
                <a:srgbClr val="FFFFFF"/>
              </a:solidFill>
              <a:effectLst>
                <a:outerShdw blurRad="38100" dist="38100" dir="2700000" algn="tl">
                  <a:srgbClr val="000000">
                    <a:alpha val="43137"/>
                  </a:srgbClr>
                </a:outerShdw>
              </a:effectLst>
              <a:latin typeface="Neo Sans Intel"/>
            </a:endParaRPr>
          </a:p>
        </p:txBody>
      </p:sp>
    </p:spTree>
    <p:extLst>
      <p:ext uri="{BB962C8B-B14F-4D97-AF65-F5344CB8AC3E}">
        <p14:creationId xmlns:p14="http://schemas.microsoft.com/office/powerpoint/2010/main" val="3722637100"/>
      </p:ext>
    </p:extLst>
  </p:cSld>
  <p:clrMapOvr>
    <a:masterClrMapping/>
  </p:clrMapOvr>
  <p:transition xmlns:p14="http://schemas.microsoft.com/office/powerpoint/2010/mai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154" indent="0">
              <a:buNone/>
              <a:defRPr sz="2000" b="1"/>
            </a:lvl2pPr>
            <a:lvl3pPr marL="914309" indent="0">
              <a:buNone/>
              <a:defRPr sz="1800" b="1"/>
            </a:lvl3pPr>
            <a:lvl4pPr marL="1371464" indent="0">
              <a:buNone/>
              <a:defRPr sz="1500" b="1"/>
            </a:lvl4pPr>
            <a:lvl5pPr marL="1828617" indent="0">
              <a:buNone/>
              <a:defRPr sz="1500" b="1"/>
            </a:lvl5pPr>
            <a:lvl6pPr marL="2285772" indent="0">
              <a:buNone/>
              <a:defRPr sz="1500" b="1"/>
            </a:lvl6pPr>
            <a:lvl7pPr marL="2742926" indent="0">
              <a:buNone/>
              <a:defRPr sz="1500" b="1"/>
            </a:lvl7pPr>
            <a:lvl8pPr marL="3200079" indent="0">
              <a:buNone/>
              <a:defRPr sz="1500" b="1"/>
            </a:lvl8pPr>
            <a:lvl9pPr marL="3657235" indent="0">
              <a:buNone/>
              <a:defRPr sz="1500" b="1"/>
            </a:lvl9pPr>
          </a:lstStyle>
          <a:p>
            <a:pPr lvl="0"/>
            <a:r>
              <a:rPr lang="en-US" dirty="0" smtClean="0"/>
              <a:t>Click to edit Master text styles</a:t>
            </a:r>
          </a:p>
        </p:txBody>
      </p:sp>
      <p:sp>
        <p:nvSpPr>
          <p:cNvPr id="4" name="Content Placeholder 3"/>
          <p:cNvSpPr>
            <a:spLocks noGrp="1"/>
          </p:cNvSpPr>
          <p:nvPr>
            <p:ph sz="half" idx="2"/>
          </p:nvPr>
        </p:nvSpPr>
        <p:spPr>
          <a:xfrm>
            <a:off x="457200" y="2174874"/>
            <a:ext cx="4040188" cy="395128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3"/>
          </p:nvPr>
        </p:nvSpPr>
        <p:spPr>
          <a:xfrm>
            <a:off x="4645026" y="1535114"/>
            <a:ext cx="4041775" cy="639762"/>
          </a:xfrm>
        </p:spPr>
        <p:txBody>
          <a:bodyPr anchor="b"/>
          <a:lstStyle>
            <a:lvl1pPr marL="0" indent="0">
              <a:buNone/>
              <a:defRPr sz="2400" b="1"/>
            </a:lvl1pPr>
            <a:lvl2pPr marL="457154" indent="0">
              <a:buNone/>
              <a:defRPr sz="2000" b="1"/>
            </a:lvl2pPr>
            <a:lvl3pPr marL="914309" indent="0">
              <a:buNone/>
              <a:defRPr sz="1800" b="1"/>
            </a:lvl3pPr>
            <a:lvl4pPr marL="1371464" indent="0">
              <a:buNone/>
              <a:defRPr sz="1500" b="1"/>
            </a:lvl4pPr>
            <a:lvl5pPr marL="1828617" indent="0">
              <a:buNone/>
              <a:defRPr sz="1500" b="1"/>
            </a:lvl5pPr>
            <a:lvl6pPr marL="2285772" indent="0">
              <a:buNone/>
              <a:defRPr sz="1500" b="1"/>
            </a:lvl6pPr>
            <a:lvl7pPr marL="2742926" indent="0">
              <a:buNone/>
              <a:defRPr sz="1500" b="1"/>
            </a:lvl7pPr>
            <a:lvl8pPr marL="3200079" indent="0">
              <a:buNone/>
              <a:defRPr sz="1500" b="1"/>
            </a:lvl8pPr>
            <a:lvl9pPr marL="3657235" indent="0">
              <a:buNone/>
              <a:defRPr sz="1500" b="1"/>
            </a:lvl9pPr>
          </a:lstStyle>
          <a:p>
            <a:pPr lvl="0"/>
            <a:r>
              <a:rPr lang="en-US" dirty="0" smtClean="0"/>
              <a:t>Click to edit Master text styles</a:t>
            </a:r>
          </a:p>
        </p:txBody>
      </p:sp>
      <p:sp>
        <p:nvSpPr>
          <p:cNvPr id="6" name="Content Placeholder 5"/>
          <p:cNvSpPr>
            <a:spLocks noGrp="1"/>
          </p:cNvSpPr>
          <p:nvPr>
            <p:ph sz="quarter" idx="4"/>
          </p:nvPr>
        </p:nvSpPr>
        <p:spPr>
          <a:xfrm>
            <a:off x="4645026" y="2174874"/>
            <a:ext cx="4041775" cy="395128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15019503"/>
      </p:ext>
    </p:extLst>
  </p:cSld>
  <p:clrMapOvr>
    <a:masterClrMapping/>
  </p:clrMapOvr>
  <p:transition xmlns:p14="http://schemas.microsoft.com/office/powerpoint/2010/mai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87906893"/>
      </p:ext>
    </p:extLst>
  </p:cSld>
  <p:clrMapOvr>
    <a:masterClrMapping/>
  </p:clrMapOvr>
  <p:transition xmlns:p14="http://schemas.microsoft.com/office/powerpoint/2010/mai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508853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2" name="Picture 1" descr="intel_rgb_100-lg.png"/>
          <p:cNvPicPr>
            <a:picLocks noChangeAspect="1"/>
          </p:cNvPicPr>
          <p:nvPr userDrawn="1"/>
        </p:nvPicPr>
        <p:blipFill>
          <a:blip r:embed="rId2" cstate="email"/>
          <a:stretch>
            <a:fillRect/>
          </a:stretch>
        </p:blipFill>
        <p:spPr>
          <a:xfrm>
            <a:off x="1895621" y="715931"/>
            <a:ext cx="5388476" cy="5439368"/>
          </a:xfrm>
          <a:prstGeom prst="rect">
            <a:avLst/>
          </a:prstGeom>
        </p:spPr>
      </p:pic>
    </p:spTree>
    <p:extLst>
      <p:ext uri="{BB962C8B-B14F-4D97-AF65-F5344CB8AC3E}">
        <p14:creationId xmlns:p14="http://schemas.microsoft.com/office/powerpoint/2010/main" val="3316671426"/>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5" name="Rectangle 16"/>
          <p:cNvSpPr>
            <a:spLocks noGrp="1" noChangeArrowheads="1"/>
          </p:cNvSpPr>
          <p:nvPr>
            <p:ph type="sldNum" sz="quarter" idx="11"/>
          </p:nvPr>
        </p:nvSpPr>
        <p:spPr>
          <a:ln/>
        </p:spPr>
        <p:txBody>
          <a:bodyPr/>
          <a:lstStyle>
            <a:lvl1pPr>
              <a:defRPr/>
            </a:lvl1pPr>
          </a:lstStyle>
          <a:p>
            <a:pPr>
              <a:defRPr/>
            </a:pPr>
            <a:fld id="{FFF90EA0-A523-42B5-847E-7081543B8A97}" type="slidenum">
              <a:rPr lang="en-US"/>
              <a:pPr>
                <a:defRPr/>
              </a:pPr>
              <a:t>‹#›</a:t>
            </a:fld>
            <a:endParaRPr lang="en-US" dirty="0"/>
          </a:p>
        </p:txBody>
      </p:sp>
    </p:spTree>
    <p:extLst>
      <p:ext uri="{BB962C8B-B14F-4D97-AF65-F5344CB8AC3E}">
        <p14:creationId xmlns:p14="http://schemas.microsoft.com/office/powerpoint/2010/main" val="19101288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userDrawn="1"/>
        </p:nvGrpSpPr>
        <p:grpSpPr>
          <a:xfrm>
            <a:off x="2" y="772551"/>
            <a:ext cx="5236289" cy="3547488"/>
            <a:chOff x="0" y="927060"/>
            <a:chExt cx="8378063" cy="4256985"/>
          </a:xfrm>
        </p:grpSpPr>
        <p:pic>
          <p:nvPicPr>
            <p:cNvPr id="4" name="Picture 3" descr="horizonal_shape.png"/>
            <p:cNvPicPr>
              <a:picLocks noChangeAspect="1"/>
            </p:cNvPicPr>
            <p:nvPr userDrawn="1"/>
          </p:nvPicPr>
          <p:blipFill>
            <a:blip r:embed="rId3" cstate="email"/>
            <a:stretch>
              <a:fillRect/>
            </a:stretch>
          </p:blipFill>
          <p:spPr>
            <a:xfrm>
              <a:off x="0" y="927060"/>
              <a:ext cx="8340436" cy="4256985"/>
            </a:xfrm>
            <a:prstGeom prst="rect">
              <a:avLst/>
            </a:prstGeom>
            <a:effectLst>
              <a:outerShdw blurRad="901700" dist="520700" dir="5400000" algn="ctr" rotWithShape="0">
                <a:srgbClr val="000000">
                  <a:alpha val="43137"/>
                </a:srgbClr>
              </a:outerShdw>
            </a:effectLst>
          </p:spPr>
        </p:pic>
        <p:pic>
          <p:nvPicPr>
            <p:cNvPr id="5" name="Picture 4" descr="Horiz-1.png"/>
            <p:cNvPicPr>
              <a:picLocks noChangeAspect="1"/>
            </p:cNvPicPr>
            <p:nvPr userDrawn="1"/>
          </p:nvPicPr>
          <p:blipFill>
            <a:blip r:embed="rId4" cstate="email"/>
            <a:srcRect/>
            <a:stretch>
              <a:fillRect/>
            </a:stretch>
          </p:blipFill>
          <p:spPr>
            <a:xfrm>
              <a:off x="8033286" y="1973862"/>
              <a:ext cx="344777" cy="3209606"/>
            </a:xfrm>
            <a:prstGeom prst="rect">
              <a:avLst/>
            </a:prstGeom>
            <a:effectLst/>
          </p:spPr>
        </p:pic>
      </p:grpSp>
      <p:pic>
        <p:nvPicPr>
          <p:cNvPr id="7" name="Picture 22" descr="intellogo"/>
          <p:cNvPicPr>
            <a:picLocks noChangeAspect="1" noChangeArrowheads="1"/>
          </p:cNvPicPr>
          <p:nvPr userDrawn="1"/>
        </p:nvPicPr>
        <p:blipFill>
          <a:blip r:embed="rId5" cstate="email"/>
          <a:stretch>
            <a:fillRect/>
          </a:stretch>
        </p:blipFill>
        <p:spPr bwMode="black">
          <a:xfrm>
            <a:off x="3519513" y="2724169"/>
            <a:ext cx="1362401" cy="1375268"/>
          </a:xfrm>
          <a:prstGeom prst="rect">
            <a:avLst/>
          </a:prstGeom>
          <a:noFill/>
          <a:ln>
            <a:noFill/>
          </a:ln>
        </p:spPr>
      </p:pic>
      <p:sp>
        <p:nvSpPr>
          <p:cNvPr id="9" name="TextBox 8"/>
          <p:cNvSpPr txBox="1"/>
          <p:nvPr userDrawn="1"/>
        </p:nvSpPr>
        <p:spPr>
          <a:xfrm>
            <a:off x="-1116653" y="1940836"/>
            <a:ext cx="6017417" cy="495520"/>
          </a:xfrm>
          <a:prstGeom prst="rect">
            <a:avLst/>
          </a:prstGeom>
          <a:noFill/>
        </p:spPr>
        <p:txBody>
          <a:bodyPr wrap="none" lIns="64008" tIns="32004" rIns="64008" bIns="32004" rtlCol="0">
            <a:spAutoFit/>
          </a:bodyPr>
          <a:lstStyle/>
          <a:p>
            <a:pPr algn="r"/>
            <a:r>
              <a:rPr lang="en-US" sz="2800" dirty="0" smtClean="0">
                <a:solidFill>
                  <a:srgbClr val="FFFFFF"/>
                </a:solidFill>
                <a:latin typeface="Neo Sans Intel"/>
              </a:rPr>
              <a:t>INDUSTRY ANALYST SUMMIT </a:t>
            </a:r>
            <a:r>
              <a:rPr lang="en-US" sz="2800" dirty="0" smtClean="0">
                <a:solidFill>
                  <a:srgbClr val="FFFFFF"/>
                </a:solidFill>
                <a:latin typeface="Neo Sans Intel Light" pitchFamily="34" charset="0"/>
              </a:rPr>
              <a:t>2011</a:t>
            </a:r>
            <a:endParaRPr lang="en-US" sz="2800" dirty="0">
              <a:solidFill>
                <a:srgbClr val="FFFFFF"/>
              </a:solidFill>
              <a:latin typeface="Neo Sans Intel Light" pitchFamily="34" charset="0"/>
            </a:endParaRPr>
          </a:p>
        </p:txBody>
      </p:sp>
    </p:spTree>
    <p:extLst>
      <p:ext uri="{BB962C8B-B14F-4D97-AF65-F5344CB8AC3E}">
        <p14:creationId xmlns:p14="http://schemas.microsoft.com/office/powerpoint/2010/main" val="4267699339"/>
      </p:ext>
    </p:extLst>
  </p:cSld>
  <p:clrMapOvr>
    <a:masterClrMapping/>
  </p:clrMapOvr>
  <p:transition xmlns:p14="http://schemas.microsoft.com/office/powerpoint/2010/mai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5" name="Immagine 5" descr="B3-3A1.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5603" name="Rectangle 3"/>
          <p:cNvSpPr>
            <a:spLocks noGrp="1" noChangeArrowheads="1"/>
          </p:cNvSpPr>
          <p:nvPr>
            <p:ph type="ctrTitle"/>
          </p:nvPr>
        </p:nvSpPr>
        <p:spPr>
          <a:xfrm>
            <a:off x="323850" y="1987550"/>
            <a:ext cx="8460000" cy="720725"/>
          </a:xfrm>
        </p:spPr>
        <p:txBody>
          <a:bodyPr/>
          <a:lstStyle>
            <a:lvl1pPr>
              <a:defRPr sz="3000">
                <a:solidFill>
                  <a:srgbClr val="4B90CF"/>
                </a:solidFill>
              </a:defRPr>
            </a:lvl1pPr>
          </a:lstStyle>
          <a:p>
            <a:r>
              <a:rPr lang="it-IT" dirty="0"/>
              <a:t>Fare clic per modificare lo stile del titolo</a:t>
            </a:r>
          </a:p>
        </p:txBody>
      </p:sp>
      <p:sp>
        <p:nvSpPr>
          <p:cNvPr id="25604" name="Rectangle 4"/>
          <p:cNvSpPr>
            <a:spLocks noGrp="1" noChangeArrowheads="1"/>
          </p:cNvSpPr>
          <p:nvPr>
            <p:ph type="subTitle" idx="1"/>
          </p:nvPr>
        </p:nvSpPr>
        <p:spPr>
          <a:xfrm>
            <a:off x="323850" y="2895600"/>
            <a:ext cx="8460000" cy="3557588"/>
          </a:xfrm>
        </p:spPr>
        <p:txBody>
          <a:bodyPr/>
          <a:lstStyle>
            <a:lvl1pPr marL="0" indent="0">
              <a:buFontTx/>
              <a:buNone/>
              <a:defRPr sz="2400">
                <a:solidFill>
                  <a:srgbClr val="6E7178"/>
                </a:solidFill>
              </a:defRPr>
            </a:lvl1pPr>
          </a:lstStyle>
          <a:p>
            <a:r>
              <a:rPr lang="it-IT" dirty="0"/>
              <a:t>Fare clic per modificare lo stile del sottotitolo dello schema</a:t>
            </a:r>
          </a:p>
        </p:txBody>
      </p:sp>
      <p:sp>
        <p:nvSpPr>
          <p:cNvPr id="9" name="Segnaposto testo 8"/>
          <p:cNvSpPr>
            <a:spLocks noGrp="1"/>
          </p:cNvSpPr>
          <p:nvPr>
            <p:ph type="body" sz="quarter" idx="11"/>
          </p:nvPr>
        </p:nvSpPr>
        <p:spPr>
          <a:xfrm>
            <a:off x="322858" y="6310585"/>
            <a:ext cx="4825206" cy="358775"/>
          </a:xfrm>
        </p:spPr>
        <p:txBody>
          <a:bodyPr/>
          <a:lstStyle>
            <a:lvl1pPr>
              <a:defRPr sz="1800"/>
            </a:lvl1pPr>
          </a:lstStyle>
          <a:p>
            <a:pPr lvl="0"/>
            <a:r>
              <a:rPr lang="it-IT" smtClean="0"/>
              <a:t>Fare clic per modificare stili del testo dello schema</a:t>
            </a:r>
          </a:p>
        </p:txBody>
      </p:sp>
    </p:spTree>
    <p:extLst>
      <p:ext uri="{BB962C8B-B14F-4D97-AF65-F5344CB8AC3E}">
        <p14:creationId xmlns:p14="http://schemas.microsoft.com/office/powerpoint/2010/main" val="22044290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304800" y="304800"/>
            <a:ext cx="8534400" cy="603250"/>
          </a:xfrm>
        </p:spPr>
        <p:txBody>
          <a:bodyPr/>
          <a:lstStyle>
            <a:lvl1pPr>
              <a:defRPr>
                <a:solidFill>
                  <a:srgbClr val="4B90CF"/>
                </a:solidFill>
              </a:defRPr>
            </a:lvl1pPr>
          </a:lstStyle>
          <a:p>
            <a:r>
              <a:rPr lang="it-IT" dirty="0" smtClean="0"/>
              <a:t>Fare clic per modificare lo stile del titolo</a:t>
            </a:r>
            <a:endParaRPr lang="it-IT" dirty="0"/>
          </a:p>
        </p:txBody>
      </p:sp>
      <p:sp>
        <p:nvSpPr>
          <p:cNvPr id="3" name="Segnaposto contenuto 2"/>
          <p:cNvSpPr>
            <a:spLocks noGrp="1"/>
          </p:cNvSpPr>
          <p:nvPr>
            <p:ph idx="1"/>
          </p:nvPr>
        </p:nvSpPr>
        <p:spPr>
          <a:xfrm>
            <a:off x="304800" y="1524000"/>
            <a:ext cx="8534400" cy="4713288"/>
          </a:xfrm>
        </p:spPr>
        <p:txBody>
          <a:bodyPr/>
          <a:lstStyle>
            <a:lvl1pPr>
              <a:defRPr>
                <a:solidFill>
                  <a:srgbClr val="6E7178"/>
                </a:solidFill>
              </a:defRPr>
            </a:lvl1pPr>
            <a:lvl2pPr>
              <a:defRPr sz="2000">
                <a:solidFill>
                  <a:srgbClr val="6E7178"/>
                </a:solidFill>
              </a:defRPr>
            </a:lvl2pPr>
            <a:lvl3pPr>
              <a:defRPr sz="1800">
                <a:solidFill>
                  <a:srgbClr val="6E7178"/>
                </a:solidFill>
              </a:defRPr>
            </a:lvl3pPr>
            <a:lvl4pPr>
              <a:defRPr sz="1600">
                <a:solidFill>
                  <a:srgbClr val="6E7178"/>
                </a:solidFill>
              </a:defRPr>
            </a:lvl4pPr>
            <a:lvl5pPr>
              <a:defRPr sz="1400">
                <a:solidFill>
                  <a:srgbClr val="6E7178"/>
                </a:solidFill>
              </a:defRPr>
            </a:lvl5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8" name="Segnaposto testo 7"/>
          <p:cNvSpPr>
            <a:spLocks noGrp="1"/>
          </p:cNvSpPr>
          <p:nvPr>
            <p:ph type="body" sz="quarter" idx="11"/>
          </p:nvPr>
        </p:nvSpPr>
        <p:spPr>
          <a:xfrm>
            <a:off x="304800" y="838200"/>
            <a:ext cx="8534400" cy="432048"/>
          </a:xfrm>
        </p:spPr>
        <p:txBody>
          <a:bodyPr/>
          <a:lstStyle>
            <a:lvl1pPr>
              <a:buNone/>
              <a:defRPr sz="2400">
                <a:solidFill>
                  <a:srgbClr val="4B90CF"/>
                </a:solidFill>
              </a:defRPr>
            </a:lvl1pPr>
            <a:lvl2pPr>
              <a:buNone/>
              <a:defRPr/>
            </a:lvl2pPr>
          </a:lstStyle>
          <a:p>
            <a:pPr lvl="0"/>
            <a:r>
              <a:rPr lang="it-IT" smtClean="0"/>
              <a:t>Fare clic per modificare stili del testo dello schema</a:t>
            </a:r>
          </a:p>
        </p:txBody>
      </p:sp>
    </p:spTree>
    <p:extLst>
      <p:ext uri="{BB962C8B-B14F-4D97-AF65-F5344CB8AC3E}">
        <p14:creationId xmlns:p14="http://schemas.microsoft.com/office/powerpoint/2010/main" val="3935732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304800" y="304800"/>
            <a:ext cx="8534400" cy="603250"/>
          </a:xfrm>
        </p:spPr>
        <p:txBody>
          <a:bodyPr/>
          <a:lstStyle>
            <a:lvl1pPr>
              <a:defRPr>
                <a:solidFill>
                  <a:srgbClr val="4B90CF"/>
                </a:solidFill>
              </a:defRPr>
            </a:lvl1pPr>
          </a:lstStyle>
          <a:p>
            <a:r>
              <a:rPr lang="it-IT" dirty="0" smtClean="0"/>
              <a:t>Fare clic per modificare lo stile del titolo</a:t>
            </a:r>
            <a:endParaRPr lang="it-IT" dirty="0"/>
          </a:p>
        </p:txBody>
      </p:sp>
      <p:sp>
        <p:nvSpPr>
          <p:cNvPr id="3" name="Segnaposto contenuto 2"/>
          <p:cNvSpPr>
            <a:spLocks noGrp="1"/>
          </p:cNvSpPr>
          <p:nvPr>
            <p:ph idx="1"/>
          </p:nvPr>
        </p:nvSpPr>
        <p:spPr>
          <a:xfrm>
            <a:off x="304800" y="1524000"/>
            <a:ext cx="8534400" cy="4713288"/>
          </a:xfrm>
        </p:spPr>
        <p:txBody>
          <a:bodyPr/>
          <a:lstStyle>
            <a:lvl1pPr>
              <a:defRPr>
                <a:solidFill>
                  <a:srgbClr val="6E7178"/>
                </a:solidFill>
              </a:defRPr>
            </a:lvl1pPr>
            <a:lvl2pPr>
              <a:defRPr sz="2000">
                <a:solidFill>
                  <a:srgbClr val="6E7178"/>
                </a:solidFill>
              </a:defRPr>
            </a:lvl2pPr>
            <a:lvl3pPr>
              <a:defRPr sz="1800">
                <a:solidFill>
                  <a:srgbClr val="6E7178"/>
                </a:solidFill>
              </a:defRPr>
            </a:lvl3pPr>
            <a:lvl4pPr>
              <a:defRPr sz="1600">
                <a:solidFill>
                  <a:srgbClr val="6E7178"/>
                </a:solidFill>
              </a:defRPr>
            </a:lvl4pPr>
            <a:lvl5pPr>
              <a:defRPr sz="1400">
                <a:solidFill>
                  <a:srgbClr val="6E7178"/>
                </a:solidFill>
              </a:defRPr>
            </a:lvl5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8" name="Segnaposto testo 7"/>
          <p:cNvSpPr>
            <a:spLocks noGrp="1"/>
          </p:cNvSpPr>
          <p:nvPr>
            <p:ph type="body" sz="quarter" idx="11"/>
          </p:nvPr>
        </p:nvSpPr>
        <p:spPr>
          <a:xfrm>
            <a:off x="304800" y="838200"/>
            <a:ext cx="8534400" cy="432048"/>
          </a:xfrm>
        </p:spPr>
        <p:txBody>
          <a:bodyPr/>
          <a:lstStyle>
            <a:lvl1pPr>
              <a:buNone/>
              <a:defRPr sz="2400">
                <a:solidFill>
                  <a:srgbClr val="4B90CF"/>
                </a:solidFill>
              </a:defRPr>
            </a:lvl1pPr>
            <a:lvl2pPr>
              <a:buNone/>
              <a:defRPr/>
            </a:lvl2pPr>
          </a:lstStyle>
          <a:p>
            <a:pPr lvl="0"/>
            <a:r>
              <a:rPr lang="it-IT" smtClean="0"/>
              <a:t>Fare clic per modificare stili del testo dello schema</a:t>
            </a:r>
          </a:p>
        </p:txBody>
      </p:sp>
      <p:sp>
        <p:nvSpPr>
          <p:cNvPr id="5" name="Rectangle 5"/>
          <p:cNvSpPr>
            <a:spLocks noGrp="1" noChangeArrowheads="1"/>
          </p:cNvSpPr>
          <p:nvPr>
            <p:ph type="sldNum" sz="quarter" idx="12"/>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FA0F7E68-E6F7-4BE8-828E-DAA77CF95CF1}"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3608497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304800" y="304800"/>
            <a:ext cx="8534400" cy="603250"/>
          </a:xfrm>
        </p:spPr>
        <p:txBody>
          <a:bodyPr/>
          <a:lstStyle>
            <a:lvl1pPr>
              <a:defRPr>
                <a:solidFill>
                  <a:srgbClr val="4B90CF"/>
                </a:solidFill>
              </a:defRPr>
            </a:lvl1pPr>
          </a:lstStyle>
          <a:p>
            <a:r>
              <a:rPr lang="it-IT" dirty="0" smtClean="0"/>
              <a:t>Fare clic per modificare lo stile del titolo</a:t>
            </a:r>
            <a:endParaRPr lang="it-IT" dirty="0"/>
          </a:p>
        </p:txBody>
      </p:sp>
      <p:sp>
        <p:nvSpPr>
          <p:cNvPr id="8" name="Segnaposto testo 7"/>
          <p:cNvSpPr>
            <a:spLocks noGrp="1"/>
          </p:cNvSpPr>
          <p:nvPr>
            <p:ph type="body" sz="quarter" idx="11"/>
          </p:nvPr>
        </p:nvSpPr>
        <p:spPr>
          <a:xfrm>
            <a:off x="304800" y="838200"/>
            <a:ext cx="8534400" cy="432048"/>
          </a:xfrm>
        </p:spPr>
        <p:txBody>
          <a:bodyPr/>
          <a:lstStyle>
            <a:lvl1pPr>
              <a:buNone/>
              <a:defRPr sz="2400">
                <a:solidFill>
                  <a:srgbClr val="4B90CF"/>
                </a:solidFill>
              </a:defRPr>
            </a:lvl1pPr>
            <a:lvl2pPr>
              <a:buNone/>
              <a:defRPr/>
            </a:lvl2pPr>
          </a:lstStyle>
          <a:p>
            <a:pPr lvl="0"/>
            <a:r>
              <a:rPr lang="it-IT" smtClean="0"/>
              <a:t>Fare clic per modificare stili del testo dello schema</a:t>
            </a:r>
          </a:p>
        </p:txBody>
      </p:sp>
    </p:spTree>
    <p:extLst>
      <p:ext uri="{BB962C8B-B14F-4D97-AF65-F5344CB8AC3E}">
        <p14:creationId xmlns:p14="http://schemas.microsoft.com/office/powerpoint/2010/main" val="13509706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3709987"/>
            <a:ext cx="7772400" cy="1828800"/>
          </a:xfrm>
        </p:spPr>
        <p:txBody>
          <a:bodyPr/>
          <a:lstStyle>
            <a:lvl1pPr algn="l">
              <a:defRPr sz="3200" b="1" cap="all">
                <a:solidFill>
                  <a:srgbClr val="4B90CF"/>
                </a:solidFill>
              </a:defRPr>
            </a:lvl1pPr>
          </a:lstStyle>
          <a:p>
            <a:r>
              <a:rPr lang="it-IT" dirty="0" smtClean="0"/>
              <a:t>Fare clic per modificare stile</a:t>
            </a:r>
            <a:endParaRPr lang="it-IT" dirty="0"/>
          </a:p>
        </p:txBody>
      </p:sp>
      <p:sp>
        <p:nvSpPr>
          <p:cNvPr id="3" name="Segnaposto testo 2"/>
          <p:cNvSpPr>
            <a:spLocks noGrp="1"/>
          </p:cNvSpPr>
          <p:nvPr>
            <p:ph type="body" idx="1"/>
          </p:nvPr>
        </p:nvSpPr>
        <p:spPr>
          <a:xfrm>
            <a:off x="722313" y="2057400"/>
            <a:ext cx="7772400" cy="1500187"/>
          </a:xfrm>
        </p:spPr>
        <p:txBody>
          <a:bodyPr anchor="b"/>
          <a:lstStyle>
            <a:lvl1pPr marL="0" indent="0">
              <a:buNone/>
              <a:defRPr sz="2400">
                <a:solidFill>
                  <a:srgbClr val="6E717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dirty="0" smtClean="0"/>
              <a:t>Fare clic per modificare gli stili del testo dello schema</a:t>
            </a:r>
          </a:p>
        </p:txBody>
      </p:sp>
      <p:sp>
        <p:nvSpPr>
          <p:cNvPr id="4"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8B95485-DD69-42F9-A78E-844D7724384E}"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25541314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Fare clic per modificare stile</a:t>
            </a:r>
            <a:endParaRPr lang="it-IT" dirty="0"/>
          </a:p>
        </p:txBody>
      </p:sp>
      <p:sp>
        <p:nvSpPr>
          <p:cNvPr id="3" name="Segnaposto contenuto 2"/>
          <p:cNvSpPr>
            <a:spLocks noGrp="1"/>
          </p:cNvSpPr>
          <p:nvPr>
            <p:ph sz="half" idx="1"/>
          </p:nvPr>
        </p:nvSpPr>
        <p:spPr>
          <a:xfrm>
            <a:off x="323850" y="1447800"/>
            <a:ext cx="4105275" cy="4502150"/>
          </a:xfrm>
        </p:spPr>
        <p:txBody>
          <a:bodyPr/>
          <a:lstStyle>
            <a:lvl1pPr>
              <a:defRPr sz="20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Segnaposto contenuto 3"/>
          <p:cNvSpPr>
            <a:spLocks noGrp="1"/>
          </p:cNvSpPr>
          <p:nvPr>
            <p:ph sz="half" idx="2"/>
          </p:nvPr>
        </p:nvSpPr>
        <p:spPr>
          <a:xfrm>
            <a:off x="4657725" y="1447800"/>
            <a:ext cx="4105275" cy="4502150"/>
          </a:xfrm>
        </p:spPr>
        <p:txBody>
          <a:bodyPr/>
          <a:lstStyle>
            <a:lvl1pPr>
              <a:defRPr sz="2000"/>
            </a:lvl1pPr>
            <a:lvl2pPr>
              <a:defRPr sz="2000"/>
            </a:lvl2pPr>
            <a:lvl3pPr>
              <a:defRPr sz="1800"/>
            </a:lvl3pPr>
            <a:lvl4pPr>
              <a:defRPr sz="1600"/>
            </a:lvl4pPr>
            <a:lvl5pPr>
              <a:defRPr lang="it-IT" sz="1400" dirty="0">
                <a:solidFill>
                  <a:srgbClr val="6E7178"/>
                </a:solidFill>
                <a:latin typeface="+mn-lt"/>
                <a:ea typeface="ＭＳ Ｐゴシック" charset="-128"/>
              </a:defRPr>
            </a:lvl5pPr>
            <a:lvl6pPr>
              <a:defRPr sz="1800"/>
            </a:lvl6pPr>
            <a:lvl7pPr>
              <a:defRPr sz="1800"/>
            </a:lvl7pPr>
            <a:lvl8pPr>
              <a:defRPr sz="1800"/>
            </a:lvl8pPr>
            <a:lvl9pPr>
              <a:defRPr sz="1800"/>
            </a:lvl9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5"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F9F2B4F-FB00-400C-894D-610FF08D92B8}"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29337466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381000" y="274638"/>
            <a:ext cx="8460000" cy="720000"/>
          </a:xfrm>
        </p:spPr>
        <p:txBody>
          <a:bodyPr/>
          <a:lstStyle>
            <a:lvl1pPr>
              <a:defRPr/>
            </a:lvl1pPr>
          </a:lstStyle>
          <a:p>
            <a:r>
              <a:rPr lang="it-IT" dirty="0" smtClean="0"/>
              <a:t>Fare clic per modificare stile</a:t>
            </a:r>
            <a:endParaRPr lang="it-IT" dirty="0"/>
          </a:p>
        </p:txBody>
      </p:sp>
      <p:sp>
        <p:nvSpPr>
          <p:cNvPr id="3" name="Segnaposto testo 2"/>
          <p:cNvSpPr>
            <a:spLocks noGrp="1"/>
          </p:cNvSpPr>
          <p:nvPr>
            <p:ph type="body" idx="1"/>
          </p:nvPr>
        </p:nvSpPr>
        <p:spPr>
          <a:xfrm>
            <a:off x="381000" y="1371600"/>
            <a:ext cx="4040188"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smtClean="0"/>
              <a:t>Fare clic per modificare gli stili del testo dello schema</a:t>
            </a:r>
          </a:p>
        </p:txBody>
      </p:sp>
      <p:sp>
        <p:nvSpPr>
          <p:cNvPr id="4" name="Segnaposto contenuto 3"/>
          <p:cNvSpPr>
            <a:spLocks noGrp="1"/>
          </p:cNvSpPr>
          <p:nvPr>
            <p:ph sz="half" idx="2"/>
          </p:nvPr>
        </p:nvSpPr>
        <p:spPr>
          <a:xfrm>
            <a:off x="381000" y="2174875"/>
            <a:ext cx="4040188" cy="3951288"/>
          </a:xfrm>
        </p:spPr>
        <p:txBody>
          <a:bodyPr/>
          <a:lstStyle>
            <a:lvl1pPr>
              <a:defRPr sz="2000"/>
            </a:lvl1pPr>
            <a:lvl2pPr>
              <a:defRPr sz="2000"/>
            </a:lvl2pPr>
            <a:lvl3pPr>
              <a:defRPr sz="1800"/>
            </a:lvl3pPr>
            <a:lvl4pPr>
              <a:defRPr sz="1600"/>
            </a:lvl4pPr>
            <a:lvl5pPr>
              <a:defRPr sz="1400"/>
            </a:lvl5pPr>
            <a:lvl6pPr>
              <a:defRPr sz="1600"/>
            </a:lvl6pPr>
            <a:lvl7pPr>
              <a:defRPr sz="1600"/>
            </a:lvl7pPr>
            <a:lvl8pPr>
              <a:defRPr sz="1600"/>
            </a:lvl8pPr>
            <a:lvl9pPr>
              <a:defRPr sz="1600"/>
            </a:lvl9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5" name="Segnaposto testo 4"/>
          <p:cNvSpPr>
            <a:spLocks noGrp="1"/>
          </p:cNvSpPr>
          <p:nvPr>
            <p:ph type="body" sz="quarter" idx="3"/>
          </p:nvPr>
        </p:nvSpPr>
        <p:spPr>
          <a:xfrm>
            <a:off x="4721225" y="1371600"/>
            <a:ext cx="4041775"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smtClean="0"/>
              <a:t>Fare clic per modificare gli stili del testo dello schema</a:t>
            </a:r>
          </a:p>
        </p:txBody>
      </p:sp>
      <p:sp>
        <p:nvSpPr>
          <p:cNvPr id="6" name="Segnaposto contenuto 5"/>
          <p:cNvSpPr>
            <a:spLocks noGrp="1"/>
          </p:cNvSpPr>
          <p:nvPr>
            <p:ph sz="quarter" idx="4"/>
          </p:nvPr>
        </p:nvSpPr>
        <p:spPr>
          <a:xfrm>
            <a:off x="4721225" y="2174875"/>
            <a:ext cx="4041775" cy="3951288"/>
          </a:xfrm>
        </p:spPr>
        <p:txBody>
          <a:bodyPr/>
          <a:lstStyle>
            <a:lvl1pPr>
              <a:defRPr sz="2000" b="1"/>
            </a:lvl1pPr>
            <a:lvl2pPr>
              <a:defRPr sz="2000"/>
            </a:lvl2pPr>
            <a:lvl3pPr>
              <a:defRPr sz="1800"/>
            </a:lvl3pPr>
            <a:lvl4pPr>
              <a:defRPr sz="1600"/>
            </a:lvl4pPr>
            <a:lvl5pPr>
              <a:defRPr sz="1400"/>
            </a:lvl5pPr>
            <a:lvl6pPr>
              <a:defRPr sz="1600"/>
            </a:lvl6pPr>
            <a:lvl7pPr>
              <a:defRPr sz="1600"/>
            </a:lvl7pPr>
            <a:lvl8pPr>
              <a:defRPr sz="1600"/>
            </a:lvl8pPr>
            <a:lvl9pPr>
              <a:defRPr sz="1600"/>
            </a:lvl9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7"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B199F702-91ED-49A0-B94E-AD4DE7DB6621}"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15308643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Fare clic per modificare stile</a:t>
            </a:r>
            <a:endParaRPr lang="it-IT" dirty="0"/>
          </a:p>
        </p:txBody>
      </p:sp>
      <p:sp>
        <p:nvSpPr>
          <p:cNvPr id="3"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0A8CE69A-B39C-4D78-AF6E-1763D83B20A1}"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33786661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3385CDB1-49A3-42BF-8186-70F636433A4C}"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25009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1509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1509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6" name="Rectangle 16"/>
          <p:cNvSpPr>
            <a:spLocks noGrp="1" noChangeArrowheads="1"/>
          </p:cNvSpPr>
          <p:nvPr>
            <p:ph type="sldNum" sz="quarter" idx="11"/>
          </p:nvPr>
        </p:nvSpPr>
        <p:spPr>
          <a:ln/>
        </p:spPr>
        <p:txBody>
          <a:bodyPr/>
          <a:lstStyle>
            <a:lvl1pPr>
              <a:defRPr/>
            </a:lvl1pPr>
          </a:lstStyle>
          <a:p>
            <a:pPr>
              <a:defRPr/>
            </a:pPr>
            <a:fld id="{338FB8AE-63EF-4FE7-99C6-0820981313EF}" type="slidenum">
              <a:rPr lang="en-US"/>
              <a:pPr>
                <a:defRPr/>
              </a:pPr>
              <a:t>‹#›</a:t>
            </a:fld>
            <a:endParaRPr lang="en-US" dirty="0"/>
          </a:p>
        </p:txBody>
      </p:sp>
    </p:spTree>
    <p:extLst>
      <p:ext uri="{BB962C8B-B14F-4D97-AF65-F5344CB8AC3E}">
        <p14:creationId xmlns:p14="http://schemas.microsoft.com/office/powerpoint/2010/main" val="3025464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381000" y="273050"/>
            <a:ext cx="3008313" cy="1098550"/>
          </a:xfrm>
        </p:spPr>
        <p:txBody>
          <a:bodyPr anchor="b"/>
          <a:lstStyle>
            <a:lvl1pPr algn="l">
              <a:defRPr sz="2000" b="1"/>
            </a:lvl1pPr>
          </a:lstStyle>
          <a:p>
            <a:r>
              <a:rPr lang="it-IT" dirty="0" smtClean="0"/>
              <a:t>Fare clic per modificare stile</a:t>
            </a:r>
            <a:endParaRPr lang="it-IT" dirty="0"/>
          </a:p>
        </p:txBody>
      </p:sp>
      <p:sp>
        <p:nvSpPr>
          <p:cNvPr id="3" name="Segnaposto contenuto 2"/>
          <p:cNvSpPr>
            <a:spLocks noGrp="1"/>
          </p:cNvSpPr>
          <p:nvPr>
            <p:ph idx="1"/>
          </p:nvPr>
        </p:nvSpPr>
        <p:spPr>
          <a:xfrm>
            <a:off x="3575050" y="273050"/>
            <a:ext cx="5111750" cy="5853113"/>
          </a:xfrm>
        </p:spPr>
        <p:txBody>
          <a:bodyPr/>
          <a:lstStyle>
            <a:lvl1pPr>
              <a:defRPr sz="24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Segnaposto testo 3"/>
          <p:cNvSpPr>
            <a:spLocks noGrp="1"/>
          </p:cNvSpPr>
          <p:nvPr>
            <p:ph type="body" sz="half" idx="2"/>
          </p:nvPr>
        </p:nvSpPr>
        <p:spPr>
          <a:xfrm>
            <a:off x="3810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dirty="0" smtClean="0"/>
              <a:t>Fare clic per modificare gli stili del testo dello schema</a:t>
            </a:r>
          </a:p>
        </p:txBody>
      </p:sp>
      <p:sp>
        <p:nvSpPr>
          <p:cNvPr id="5"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E45CFCF-C578-4311-B160-0452594EB452}"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782969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40000"/>
          </a:xfrm>
        </p:spPr>
        <p:txBody>
          <a:bodyPr anchor="b"/>
          <a:lstStyle>
            <a:lvl1pPr algn="l">
              <a:defRPr sz="2000" b="1"/>
            </a:lvl1pPr>
          </a:lstStyle>
          <a:p>
            <a:r>
              <a:rPr lang="it-IT" dirty="0" smtClean="0"/>
              <a:t>Fare clic per modificare stile</a:t>
            </a:r>
            <a:endParaRPr lang="it-IT" dirty="0"/>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dirty="0" smtClean="0"/>
              <a:t>Fare clic per modificare gli stili del testo dello schema</a:t>
            </a:r>
          </a:p>
        </p:txBody>
      </p:sp>
      <p:sp>
        <p:nvSpPr>
          <p:cNvPr id="5"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E7842376-1197-4ABF-90FD-39A9BBF51840}"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15444181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Fare clic per modificare stile</a:t>
            </a:r>
            <a:endParaRPr lang="it-IT" dirty="0"/>
          </a:p>
        </p:txBody>
      </p:sp>
      <p:sp>
        <p:nvSpPr>
          <p:cNvPr id="3" name="Segnaposto testo verticale 2"/>
          <p:cNvSpPr>
            <a:spLocks noGrp="1"/>
          </p:cNvSpPr>
          <p:nvPr>
            <p:ph type="body" orient="vert" idx="1"/>
          </p:nvPr>
        </p:nvSpPr>
        <p:spPr/>
        <p:txBody>
          <a:bodyPr vert="eaVert"/>
          <a:lstStyle>
            <a:lvl1pPr>
              <a:defRPr sz="2400"/>
            </a:lvl1pPr>
            <a:lvl2pPr>
              <a:defRPr sz="2400"/>
            </a:lvl2pPr>
            <a:lvl3pPr>
              <a:defRPr sz="2000"/>
            </a:lvl3pPr>
            <a:lvl4pPr>
              <a:defRPr sz="1800"/>
            </a:lvl4pPr>
            <a:lvl5pPr>
              <a:defRPr sz="1600"/>
            </a:lvl5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E2BF714-A242-4971-A45E-CB33800F6432}"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42860022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96063" y="549275"/>
            <a:ext cx="2090737" cy="5400675"/>
          </a:xfrm>
        </p:spPr>
        <p:txBody>
          <a:bodyPr vert="eaVert"/>
          <a:lstStyle/>
          <a:p>
            <a:r>
              <a:rPr lang="it-IT" dirty="0" smtClean="0"/>
              <a:t>Fare clic per modificare stile</a:t>
            </a:r>
            <a:endParaRPr lang="it-IT" dirty="0"/>
          </a:p>
        </p:txBody>
      </p:sp>
      <p:sp>
        <p:nvSpPr>
          <p:cNvPr id="3" name="Segnaposto testo verticale 2"/>
          <p:cNvSpPr>
            <a:spLocks noGrp="1"/>
          </p:cNvSpPr>
          <p:nvPr>
            <p:ph type="body" orient="vert" idx="1"/>
          </p:nvPr>
        </p:nvSpPr>
        <p:spPr>
          <a:xfrm>
            <a:off x="323850" y="549275"/>
            <a:ext cx="6119813" cy="5400675"/>
          </a:xfrm>
        </p:spPr>
        <p:txBody>
          <a:bodyPr vert="eaVert"/>
          <a:lstStyle>
            <a:lvl1pPr>
              <a:defRPr sz="2400"/>
            </a:lvl1pPr>
            <a:lvl2pPr>
              <a:defRPr sz="2400"/>
            </a:lvl2pPr>
            <a:lvl3pPr>
              <a:defRPr sz="2000"/>
            </a:lvl3pPr>
            <a:lvl4pPr>
              <a:defRPr sz="1800"/>
            </a:lvl4pPr>
            <a:lvl5pPr>
              <a:defRPr sz="1600"/>
            </a:lvl5p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Rectangle 5"/>
          <p:cNvSpPr>
            <a:spLocks noGrp="1" noChangeArrowheads="1"/>
          </p:cNvSpPr>
          <p:nvPr>
            <p:ph type="sldNum" sz="quarter" idx="10"/>
          </p:nvPr>
        </p:nvSpPr>
        <p:spPr>
          <a:xfrm>
            <a:off x="6629400" y="6237288"/>
            <a:ext cx="2133600" cy="3810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1133491-3D73-468D-BC1C-3799E36BC4EB}" type="slidenum">
              <a:rPr lang="it-IT">
                <a:solidFill>
                  <a:srgbClr val="6E7178"/>
                </a:solidFill>
                <a:latin typeface="Arial" charset="0"/>
                <a:ea typeface="ＭＳ Ｐゴシック" charset="-128"/>
              </a:rPr>
              <a:pPr/>
              <a:t>‹#›</a:t>
            </a:fld>
            <a:endParaRPr lang="it-IT">
              <a:solidFill>
                <a:srgbClr val="6E7178"/>
              </a:solidFill>
              <a:latin typeface="Arial" charset="0"/>
              <a:ea typeface="ＭＳ Ｐゴシック" charset="-128"/>
            </a:endParaRPr>
          </a:p>
        </p:txBody>
      </p:sp>
    </p:spTree>
    <p:extLst>
      <p:ext uri="{BB962C8B-B14F-4D97-AF65-F5344CB8AC3E}">
        <p14:creationId xmlns:p14="http://schemas.microsoft.com/office/powerpoint/2010/main" val="8586343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pic>
        <p:nvPicPr>
          <p:cNvPr id="2" name="Immagine 5" descr="ETH_back-4.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Segnaposto testo 3"/>
          <p:cNvSpPr txBox="1">
            <a:spLocks/>
          </p:cNvSpPr>
          <p:nvPr userDrawn="1"/>
        </p:nvSpPr>
        <p:spPr bwMode="auto">
          <a:xfrm>
            <a:off x="4038600" y="3886200"/>
            <a:ext cx="4826000" cy="358775"/>
          </a:xfrm>
          <a:prstGeom prst="rect">
            <a:avLst/>
          </a:prstGeom>
          <a:noFill/>
          <a:ln w="9525">
            <a:noFill/>
            <a:miter lim="800000"/>
            <a:headEnd/>
            <a:tailEnd/>
          </a:ln>
        </p:spPr>
        <p:txBody>
          <a:bodyPr/>
          <a:lstStyle/>
          <a:p>
            <a:pPr algn="r" eaLnBrk="0" hangingPunct="0">
              <a:spcBef>
                <a:spcPct val="20000"/>
              </a:spcBef>
              <a:defRPr/>
            </a:pPr>
            <a:r>
              <a:rPr lang="it-IT" sz="1400" b="1">
                <a:solidFill>
                  <a:srgbClr val="6E7178"/>
                </a:solidFill>
                <a:latin typeface="Arial" charset="0"/>
                <a:ea typeface="ＭＳ Ｐゴシック" charset="-128"/>
              </a:rPr>
              <a:t>www.eurotech.com</a:t>
            </a:r>
          </a:p>
        </p:txBody>
      </p:sp>
      <p:sp>
        <p:nvSpPr>
          <p:cNvPr id="4" name="CasellaDiTesto 3"/>
          <p:cNvSpPr txBox="1"/>
          <p:nvPr userDrawn="1"/>
        </p:nvSpPr>
        <p:spPr>
          <a:xfrm>
            <a:off x="2771775" y="1673225"/>
            <a:ext cx="3600450" cy="831850"/>
          </a:xfrm>
          <a:prstGeom prst="rect">
            <a:avLst/>
          </a:prstGeom>
          <a:noFill/>
        </p:spPr>
        <p:txBody>
          <a:bodyPr anchor="ctr" anchorCtr="1">
            <a:spAutoFit/>
          </a:bodyPr>
          <a:lstStyle/>
          <a:p>
            <a:pPr algn="ctr">
              <a:defRPr/>
            </a:pPr>
            <a:r>
              <a:rPr lang="it-IT" sz="4800" b="1" dirty="0" err="1">
                <a:solidFill>
                  <a:srgbClr val="6E7178"/>
                </a:solidFill>
                <a:latin typeface="Arial" charset="0"/>
                <a:ea typeface="ＭＳ Ｐゴシック" charset="-128"/>
              </a:rPr>
              <a:t>Thank</a:t>
            </a:r>
            <a:r>
              <a:rPr lang="it-IT" sz="4800" b="1" dirty="0">
                <a:solidFill>
                  <a:srgbClr val="6E7178"/>
                </a:solidFill>
                <a:latin typeface="Arial" charset="0"/>
                <a:ea typeface="ＭＳ Ｐゴシック" charset="-128"/>
              </a:rPr>
              <a:t> </a:t>
            </a:r>
            <a:r>
              <a:rPr lang="it-IT" sz="4800" b="1" dirty="0" err="1">
                <a:solidFill>
                  <a:srgbClr val="6E7178"/>
                </a:solidFill>
                <a:latin typeface="Arial" charset="0"/>
                <a:ea typeface="ＭＳ Ｐゴシック" charset="-128"/>
              </a:rPr>
              <a:t>You</a:t>
            </a:r>
            <a:r>
              <a:rPr lang="it-IT" sz="4800" b="1" dirty="0">
                <a:solidFill>
                  <a:srgbClr val="6E7178"/>
                </a:solidFill>
                <a:latin typeface="Arial" charset="0"/>
                <a:ea typeface="ＭＳ Ｐゴシック" charset="-128"/>
              </a:rPr>
              <a:t>!</a:t>
            </a:r>
          </a:p>
        </p:txBody>
      </p:sp>
    </p:spTree>
    <p:extLst>
      <p:ext uri="{BB962C8B-B14F-4D97-AF65-F5344CB8AC3E}">
        <p14:creationId xmlns:p14="http://schemas.microsoft.com/office/powerpoint/2010/main" val="13317095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lvl1pPr>
              <a:buFontTx/>
              <a:buBlip>
                <a:blip r:embed="rId2"/>
              </a:buBlip>
              <a:defRPr sz="2800">
                <a:solidFill>
                  <a:srgbClr val="4B90CF"/>
                </a:solidFill>
              </a:defRPr>
            </a:lvl1pPr>
            <a:lvl2pPr>
              <a:buFontTx/>
              <a:buBlip>
                <a:blip r:embed="rId2"/>
              </a:buBlip>
              <a:defRPr sz="2400">
                <a:solidFill>
                  <a:srgbClr val="4B90CF"/>
                </a:solidFill>
              </a:defRPr>
            </a:lvl2pPr>
            <a:lvl3pPr>
              <a:buFontTx/>
              <a:buBlip>
                <a:blip r:embed="rId2"/>
              </a:buBlip>
              <a:defRPr sz="2000">
                <a:solidFill>
                  <a:srgbClr val="4B90CF"/>
                </a:solidFill>
              </a:defRPr>
            </a:lvl3pPr>
            <a:lvl4pPr>
              <a:buFontTx/>
              <a:buBlip>
                <a:blip r:embed="rId2"/>
              </a:buBlip>
              <a:defRPr>
                <a:solidFill>
                  <a:srgbClr val="4B90CF"/>
                </a:solidFill>
              </a:defRPr>
            </a:lvl4pPr>
            <a:lvl5pPr>
              <a:buFontTx/>
              <a:buBlip>
                <a:blip r:embed="rId2"/>
              </a:buBlip>
              <a:defRPr>
                <a:solidFill>
                  <a:srgbClr val="4B90CF"/>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83230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8" name="Rectangle 16"/>
          <p:cNvSpPr>
            <a:spLocks noGrp="1" noChangeArrowheads="1"/>
          </p:cNvSpPr>
          <p:nvPr>
            <p:ph type="sldNum" sz="quarter" idx="11"/>
          </p:nvPr>
        </p:nvSpPr>
        <p:spPr>
          <a:ln/>
        </p:spPr>
        <p:txBody>
          <a:bodyPr/>
          <a:lstStyle>
            <a:lvl1pPr>
              <a:defRPr/>
            </a:lvl1pPr>
          </a:lstStyle>
          <a:p>
            <a:pPr>
              <a:defRPr/>
            </a:pPr>
            <a:fld id="{BC111008-AA4E-48E6-B76C-DA7056F6282F}" type="slidenum">
              <a:rPr lang="en-US"/>
              <a:pPr>
                <a:defRPr/>
              </a:pPr>
              <a:t>‹#›</a:t>
            </a:fld>
            <a:endParaRPr lang="en-US" dirty="0"/>
          </a:p>
        </p:txBody>
      </p:sp>
    </p:spTree>
    <p:extLst>
      <p:ext uri="{BB962C8B-B14F-4D97-AF65-F5344CB8AC3E}">
        <p14:creationId xmlns:p14="http://schemas.microsoft.com/office/powerpoint/2010/main" val="776001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4" name="Rectangle 16"/>
          <p:cNvSpPr>
            <a:spLocks noGrp="1" noChangeArrowheads="1"/>
          </p:cNvSpPr>
          <p:nvPr>
            <p:ph type="sldNum" sz="quarter" idx="11"/>
          </p:nvPr>
        </p:nvSpPr>
        <p:spPr>
          <a:ln/>
        </p:spPr>
        <p:txBody>
          <a:bodyPr/>
          <a:lstStyle>
            <a:lvl1pPr>
              <a:defRPr/>
            </a:lvl1pPr>
          </a:lstStyle>
          <a:p>
            <a:pPr>
              <a:defRPr/>
            </a:pPr>
            <a:fld id="{05292FDE-0714-4199-B55F-A3650D06BBFB}" type="slidenum">
              <a:rPr lang="en-US"/>
              <a:pPr>
                <a:defRPr/>
              </a:pPr>
              <a:t>‹#›</a:t>
            </a:fld>
            <a:endParaRPr lang="en-US" dirty="0"/>
          </a:p>
        </p:txBody>
      </p:sp>
    </p:spTree>
    <p:extLst>
      <p:ext uri="{BB962C8B-B14F-4D97-AF65-F5344CB8AC3E}">
        <p14:creationId xmlns:p14="http://schemas.microsoft.com/office/powerpoint/2010/main" val="3667210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3" name="Rectangle 16"/>
          <p:cNvSpPr>
            <a:spLocks noGrp="1" noChangeArrowheads="1"/>
          </p:cNvSpPr>
          <p:nvPr>
            <p:ph type="sldNum" sz="quarter" idx="11"/>
          </p:nvPr>
        </p:nvSpPr>
        <p:spPr>
          <a:ln/>
        </p:spPr>
        <p:txBody>
          <a:bodyPr/>
          <a:lstStyle>
            <a:lvl1pPr>
              <a:defRPr/>
            </a:lvl1pPr>
          </a:lstStyle>
          <a:p>
            <a:pPr>
              <a:defRPr/>
            </a:pPr>
            <a:fld id="{89D4392B-9368-4997-B818-A3F482E0086F}" type="slidenum">
              <a:rPr lang="en-US"/>
              <a:pPr>
                <a:defRPr/>
              </a:pPr>
              <a:t>‹#›</a:t>
            </a:fld>
            <a:endParaRPr lang="en-US" dirty="0"/>
          </a:p>
        </p:txBody>
      </p:sp>
    </p:spTree>
    <p:extLst>
      <p:ext uri="{BB962C8B-B14F-4D97-AF65-F5344CB8AC3E}">
        <p14:creationId xmlns:p14="http://schemas.microsoft.com/office/powerpoint/2010/main" val="1198320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6" name="Rectangle 16"/>
          <p:cNvSpPr>
            <a:spLocks noGrp="1" noChangeArrowheads="1"/>
          </p:cNvSpPr>
          <p:nvPr>
            <p:ph type="sldNum" sz="quarter" idx="11"/>
          </p:nvPr>
        </p:nvSpPr>
        <p:spPr>
          <a:ln/>
        </p:spPr>
        <p:txBody>
          <a:bodyPr/>
          <a:lstStyle>
            <a:lvl1pPr>
              <a:defRPr/>
            </a:lvl1pPr>
          </a:lstStyle>
          <a:p>
            <a:pPr>
              <a:defRPr/>
            </a:pPr>
            <a:fld id="{C2F02CF7-17A9-4C2D-A344-E640C3DDFBE2}" type="slidenum">
              <a:rPr lang="en-US"/>
              <a:pPr>
                <a:defRPr/>
              </a:pPr>
              <a:t>‹#›</a:t>
            </a:fld>
            <a:endParaRPr lang="en-US" dirty="0"/>
          </a:p>
        </p:txBody>
      </p:sp>
    </p:spTree>
    <p:extLst>
      <p:ext uri="{BB962C8B-B14F-4D97-AF65-F5344CB8AC3E}">
        <p14:creationId xmlns:p14="http://schemas.microsoft.com/office/powerpoint/2010/main" val="819737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ftr" sz="quarter" idx="10"/>
          </p:nvPr>
        </p:nvSpPr>
        <p:spPr>
          <a:ln/>
        </p:spPr>
        <p:txBody>
          <a:bodyPr/>
          <a:lstStyle>
            <a:lvl1pPr>
              <a:defRPr/>
            </a:lvl1pPr>
          </a:lstStyle>
          <a:p>
            <a:pPr>
              <a:defRPr/>
            </a:pPr>
            <a:r>
              <a:rPr lang="en-US" dirty="0" smtClean="0"/>
              <a:t>|   © 2011 Wind River. All Rights Reserved. CONFIDENTIAL AND PROPRIETARY</a:t>
            </a:r>
            <a:endParaRPr lang="en-US" dirty="0"/>
          </a:p>
        </p:txBody>
      </p:sp>
      <p:sp>
        <p:nvSpPr>
          <p:cNvPr id="6" name="Rectangle 16"/>
          <p:cNvSpPr>
            <a:spLocks noGrp="1" noChangeArrowheads="1"/>
          </p:cNvSpPr>
          <p:nvPr>
            <p:ph type="sldNum" sz="quarter" idx="11"/>
          </p:nvPr>
        </p:nvSpPr>
        <p:spPr>
          <a:ln/>
        </p:spPr>
        <p:txBody>
          <a:bodyPr/>
          <a:lstStyle>
            <a:lvl1pPr>
              <a:defRPr/>
            </a:lvl1pPr>
          </a:lstStyle>
          <a:p>
            <a:pPr>
              <a:defRPr/>
            </a:pPr>
            <a:fld id="{497803EE-4329-4431-A57D-A1C50D357563}" type="slidenum">
              <a:rPr lang="en-US"/>
              <a:pPr>
                <a:defRPr/>
              </a:pPr>
              <a:t>‹#›</a:t>
            </a:fld>
            <a:endParaRPr lang="en-US" dirty="0"/>
          </a:p>
        </p:txBody>
      </p:sp>
    </p:spTree>
    <p:extLst>
      <p:ext uri="{BB962C8B-B14F-4D97-AF65-F5344CB8AC3E}">
        <p14:creationId xmlns:p14="http://schemas.microsoft.com/office/powerpoint/2010/main" val="2885988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2" Type="http://schemas.openxmlformats.org/officeDocument/2006/relationships/image" Target="../media/image5.png"/><Relationship Id="rId13"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image" Target="../media/image5.png"/><Relationship Id="rId12" Type="http://schemas.openxmlformats.org/officeDocument/2006/relationships/image" Target="../media/image6.png"/><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9" Type="http://schemas.openxmlformats.org/officeDocument/2006/relationships/slideLayout" Target="../slideLayouts/slideLayout30.xml"/><Relationship Id="rId1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slideLayout" Target="../slideLayouts/slideLayout44.xml"/><Relationship Id="rId15" Type="http://schemas.openxmlformats.org/officeDocument/2006/relationships/slideLayout" Target="../slideLayouts/slideLayout45.xml"/><Relationship Id="rId16" Type="http://schemas.openxmlformats.org/officeDocument/2006/relationships/theme" Target="../theme/theme4.xml"/><Relationship Id="rId17" Type="http://schemas.openxmlformats.org/officeDocument/2006/relationships/image" Target="../media/image15.png"/><Relationship Id="rId18" Type="http://schemas.openxmlformats.org/officeDocument/2006/relationships/image" Target="../media/image16.png"/><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windriver_bullet"/>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0" y="6296025"/>
            <a:ext cx="9144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3"/>
          <p:cNvSpPr>
            <a:spLocks noGrp="1" noChangeArrowheads="1"/>
          </p:cNvSpPr>
          <p:nvPr>
            <p:ph type="title"/>
          </p:nvPr>
        </p:nvSpPr>
        <p:spPr bwMode="gray">
          <a:xfrm>
            <a:off x="455613" y="76200"/>
            <a:ext cx="8231187"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p>
            <a:pPr lvl="0"/>
            <a:r>
              <a:rPr lang="en-US" smtClean="0"/>
              <a:t>Title of Slide Goes Here,</a:t>
            </a:r>
            <a:br>
              <a:rPr lang="en-US" smtClean="0"/>
            </a:br>
            <a:r>
              <a:rPr lang="en-US" smtClean="0"/>
              <a:t>and Can Be Up to Two Lines</a:t>
            </a:r>
          </a:p>
        </p:txBody>
      </p:sp>
      <p:sp>
        <p:nvSpPr>
          <p:cNvPr id="1028" name="Rectangle 14"/>
          <p:cNvSpPr>
            <a:spLocks noGrp="1" noChangeArrowheads="1"/>
          </p:cNvSpPr>
          <p:nvPr>
            <p:ph type="body" idx="1"/>
          </p:nvPr>
        </p:nvSpPr>
        <p:spPr bwMode="gray">
          <a:xfrm>
            <a:off x="457200" y="1447800"/>
            <a:ext cx="8229600" cy="150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9471" name="Rectangle 15"/>
          <p:cNvSpPr>
            <a:spLocks noGrp="1" noChangeArrowheads="1"/>
          </p:cNvSpPr>
          <p:nvPr>
            <p:ph type="ftr" sz="quarter" idx="3"/>
          </p:nvPr>
        </p:nvSpPr>
        <p:spPr bwMode="gray">
          <a:xfrm>
            <a:off x="476250" y="6502400"/>
            <a:ext cx="2895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defRPr sz="800">
                <a:solidFill>
                  <a:srgbClr val="5F5F5F"/>
                </a:solidFill>
                <a:latin typeface="Arial" charset="0"/>
              </a:defRPr>
            </a:lvl1pPr>
          </a:lstStyle>
          <a:p>
            <a:pPr>
              <a:defRPr/>
            </a:pPr>
            <a:r>
              <a:rPr lang="en-US" dirty="0" smtClean="0"/>
              <a:t>|   © 2011 Wind River. All Rights Reserved. CONFIDENTIAL AND PROPRIETARY</a:t>
            </a:r>
            <a:endParaRPr lang="en-US" dirty="0"/>
          </a:p>
        </p:txBody>
      </p:sp>
      <p:sp>
        <p:nvSpPr>
          <p:cNvPr id="19472" name="Rectangle 16"/>
          <p:cNvSpPr>
            <a:spLocks noGrp="1" noChangeArrowheads="1"/>
          </p:cNvSpPr>
          <p:nvPr>
            <p:ph type="sldNum" sz="quarter" idx="4"/>
          </p:nvPr>
        </p:nvSpPr>
        <p:spPr bwMode="gray">
          <a:xfrm>
            <a:off x="76200" y="6502400"/>
            <a:ext cx="466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r">
              <a:defRPr sz="800">
                <a:solidFill>
                  <a:srgbClr val="5F5F5F"/>
                </a:solidFill>
                <a:latin typeface="Arial" charset="0"/>
              </a:defRPr>
            </a:lvl1pPr>
          </a:lstStyle>
          <a:p>
            <a:pPr>
              <a:defRPr/>
            </a:pPr>
            <a:fld id="{3554C49C-0B66-403F-A787-FDDAEC8C7099}" type="slidenum">
              <a:rPr lang="en-US"/>
              <a:pPr>
                <a:defRPr/>
              </a:pPr>
              <a:t>‹#›</a:t>
            </a:fld>
            <a:endParaRPr lang="en-US" dirty="0"/>
          </a:p>
        </p:txBody>
      </p:sp>
      <p:pic>
        <p:nvPicPr>
          <p:cNvPr id="1031" name="Picture 17" descr="wind_rive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127875" y="6488113"/>
            <a:ext cx="1663700"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18" descr="foote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31038" y="6297613"/>
            <a:ext cx="1857375"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85"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iming>
    <p:tnLst>
      <p:par>
        <p:cTn xmlns:p14="http://schemas.microsoft.com/office/powerpoint/2010/main" id="1" dur="indefinite" restart="never" nodeType="tmRoot"/>
      </p:par>
    </p:tnLst>
  </p:timing>
  <p:hf hdr="0" dt="0"/>
  <p:txStyles>
    <p:titleStyle>
      <a:lvl1pPr algn="l" rtl="0" eaLnBrk="0" fontAlgn="base" hangingPunct="0">
        <a:lnSpc>
          <a:spcPct val="95000"/>
        </a:lnSpc>
        <a:spcBef>
          <a:spcPct val="0"/>
        </a:spcBef>
        <a:spcAft>
          <a:spcPct val="0"/>
        </a:spcAft>
        <a:defRPr sz="3400">
          <a:solidFill>
            <a:schemeClr val="tx1"/>
          </a:solidFill>
          <a:latin typeface="+mj-lt"/>
          <a:ea typeface="+mj-ea"/>
          <a:cs typeface="+mj-cs"/>
        </a:defRPr>
      </a:lvl1pPr>
      <a:lvl2pPr algn="l" rtl="0" eaLnBrk="0" fontAlgn="base" hangingPunct="0">
        <a:lnSpc>
          <a:spcPct val="95000"/>
        </a:lnSpc>
        <a:spcBef>
          <a:spcPct val="0"/>
        </a:spcBef>
        <a:spcAft>
          <a:spcPct val="0"/>
        </a:spcAft>
        <a:defRPr sz="3400">
          <a:solidFill>
            <a:schemeClr val="tx1"/>
          </a:solidFill>
          <a:latin typeface="Arial" charset="0"/>
        </a:defRPr>
      </a:lvl2pPr>
      <a:lvl3pPr algn="l" rtl="0" eaLnBrk="0" fontAlgn="base" hangingPunct="0">
        <a:lnSpc>
          <a:spcPct val="95000"/>
        </a:lnSpc>
        <a:spcBef>
          <a:spcPct val="0"/>
        </a:spcBef>
        <a:spcAft>
          <a:spcPct val="0"/>
        </a:spcAft>
        <a:defRPr sz="3400">
          <a:solidFill>
            <a:schemeClr val="tx1"/>
          </a:solidFill>
          <a:latin typeface="Arial" charset="0"/>
        </a:defRPr>
      </a:lvl3pPr>
      <a:lvl4pPr algn="l" rtl="0" eaLnBrk="0" fontAlgn="base" hangingPunct="0">
        <a:lnSpc>
          <a:spcPct val="95000"/>
        </a:lnSpc>
        <a:spcBef>
          <a:spcPct val="0"/>
        </a:spcBef>
        <a:spcAft>
          <a:spcPct val="0"/>
        </a:spcAft>
        <a:defRPr sz="3400">
          <a:solidFill>
            <a:schemeClr val="tx1"/>
          </a:solidFill>
          <a:latin typeface="Arial" charset="0"/>
        </a:defRPr>
      </a:lvl4pPr>
      <a:lvl5pPr algn="l" rtl="0" eaLnBrk="0" fontAlgn="base" hangingPunct="0">
        <a:lnSpc>
          <a:spcPct val="95000"/>
        </a:lnSpc>
        <a:spcBef>
          <a:spcPct val="0"/>
        </a:spcBef>
        <a:spcAft>
          <a:spcPct val="0"/>
        </a:spcAft>
        <a:defRPr sz="3400">
          <a:solidFill>
            <a:schemeClr val="tx1"/>
          </a:solidFill>
          <a:latin typeface="Arial" charset="0"/>
        </a:defRPr>
      </a:lvl5pPr>
      <a:lvl6pPr marL="457200" algn="l" rtl="0" fontAlgn="base">
        <a:lnSpc>
          <a:spcPct val="95000"/>
        </a:lnSpc>
        <a:spcBef>
          <a:spcPct val="0"/>
        </a:spcBef>
        <a:spcAft>
          <a:spcPct val="0"/>
        </a:spcAft>
        <a:defRPr sz="3400">
          <a:solidFill>
            <a:schemeClr val="tx1"/>
          </a:solidFill>
          <a:latin typeface="Arial" charset="0"/>
        </a:defRPr>
      </a:lvl6pPr>
      <a:lvl7pPr marL="914400" algn="l" rtl="0" fontAlgn="base">
        <a:lnSpc>
          <a:spcPct val="95000"/>
        </a:lnSpc>
        <a:spcBef>
          <a:spcPct val="0"/>
        </a:spcBef>
        <a:spcAft>
          <a:spcPct val="0"/>
        </a:spcAft>
        <a:defRPr sz="3400">
          <a:solidFill>
            <a:schemeClr val="tx1"/>
          </a:solidFill>
          <a:latin typeface="Arial" charset="0"/>
        </a:defRPr>
      </a:lvl7pPr>
      <a:lvl8pPr marL="1371600" algn="l" rtl="0" fontAlgn="base">
        <a:lnSpc>
          <a:spcPct val="95000"/>
        </a:lnSpc>
        <a:spcBef>
          <a:spcPct val="0"/>
        </a:spcBef>
        <a:spcAft>
          <a:spcPct val="0"/>
        </a:spcAft>
        <a:defRPr sz="3400">
          <a:solidFill>
            <a:schemeClr val="tx1"/>
          </a:solidFill>
          <a:latin typeface="Arial" charset="0"/>
        </a:defRPr>
      </a:lvl8pPr>
      <a:lvl9pPr marL="1828800" algn="l" rtl="0" fontAlgn="base">
        <a:lnSpc>
          <a:spcPct val="95000"/>
        </a:lnSpc>
        <a:spcBef>
          <a:spcPct val="0"/>
        </a:spcBef>
        <a:spcAft>
          <a:spcPct val="0"/>
        </a:spcAft>
        <a:defRPr sz="3400">
          <a:solidFill>
            <a:schemeClr val="tx1"/>
          </a:solidFill>
          <a:latin typeface="Arial" charset="0"/>
        </a:defRPr>
      </a:lvl9pPr>
    </p:titleStyle>
    <p:bodyStyle>
      <a:lvl1pPr marL="285750" indent="-285750" algn="l" rtl="0" eaLnBrk="0" fontAlgn="base" hangingPunct="0">
        <a:lnSpc>
          <a:spcPct val="95000"/>
        </a:lnSpc>
        <a:spcBef>
          <a:spcPct val="35000"/>
        </a:spcBef>
        <a:spcAft>
          <a:spcPct val="0"/>
        </a:spcAft>
        <a:buClr>
          <a:srgbClr val="3F6379"/>
        </a:buClr>
        <a:buFont typeface="Wingdings" pitchFamily="2" charset="2"/>
        <a:buChar char="§"/>
        <a:defRPr sz="2400">
          <a:solidFill>
            <a:schemeClr val="tx1"/>
          </a:solidFill>
          <a:latin typeface="+mn-lt"/>
          <a:ea typeface="+mn-ea"/>
          <a:cs typeface="+mn-cs"/>
        </a:defRPr>
      </a:lvl1pPr>
      <a:lvl2pPr marL="742950" indent="-285750" algn="l" rtl="0" eaLnBrk="0" fontAlgn="base" hangingPunct="0">
        <a:lnSpc>
          <a:spcPct val="95000"/>
        </a:lnSpc>
        <a:spcBef>
          <a:spcPct val="35000"/>
        </a:spcBef>
        <a:spcAft>
          <a:spcPct val="0"/>
        </a:spcAft>
        <a:buClr>
          <a:srgbClr val="3F6379"/>
        </a:buClr>
        <a:buChar char="–"/>
        <a:defRPr sz="2000">
          <a:solidFill>
            <a:schemeClr val="tx1"/>
          </a:solidFill>
          <a:latin typeface="+mn-lt"/>
        </a:defRPr>
      </a:lvl2pPr>
      <a:lvl3pPr marL="1143000" indent="-228600" algn="l" rtl="0" eaLnBrk="0" fontAlgn="base" hangingPunct="0">
        <a:lnSpc>
          <a:spcPct val="95000"/>
        </a:lnSpc>
        <a:spcBef>
          <a:spcPct val="35000"/>
        </a:spcBef>
        <a:spcAft>
          <a:spcPct val="0"/>
        </a:spcAft>
        <a:buClr>
          <a:srgbClr val="3F6379"/>
        </a:buClr>
        <a:buFont typeface="Wingdings" pitchFamily="2" charset="2"/>
        <a:buChar char="§"/>
        <a:defRPr>
          <a:solidFill>
            <a:schemeClr val="tx1"/>
          </a:solidFill>
          <a:latin typeface="+mn-lt"/>
        </a:defRPr>
      </a:lvl3pPr>
      <a:lvl4pPr marL="1600200" indent="-228600" algn="l" rtl="0" eaLnBrk="0" fontAlgn="base" hangingPunct="0">
        <a:lnSpc>
          <a:spcPct val="95000"/>
        </a:lnSpc>
        <a:spcBef>
          <a:spcPct val="35000"/>
        </a:spcBef>
        <a:spcAft>
          <a:spcPct val="0"/>
        </a:spcAft>
        <a:buClr>
          <a:srgbClr val="3F6379"/>
        </a:buClr>
        <a:buChar char="–"/>
        <a:defRPr sz="1600">
          <a:solidFill>
            <a:schemeClr val="tx1"/>
          </a:solidFill>
          <a:latin typeface="+mn-lt"/>
        </a:defRPr>
      </a:lvl4pPr>
      <a:lvl5pPr marL="2057400" indent="-228600" algn="l" rtl="0" eaLnBrk="0" fontAlgn="base" hangingPunct="0">
        <a:lnSpc>
          <a:spcPct val="95000"/>
        </a:lnSpc>
        <a:spcBef>
          <a:spcPct val="35000"/>
        </a:spcBef>
        <a:spcAft>
          <a:spcPct val="0"/>
        </a:spcAft>
        <a:buClr>
          <a:srgbClr val="3F6379"/>
        </a:buClr>
        <a:buChar char="»"/>
        <a:defRPr sz="1600">
          <a:solidFill>
            <a:schemeClr val="tx1"/>
          </a:solidFill>
          <a:latin typeface="+mn-lt"/>
        </a:defRPr>
      </a:lvl5pPr>
      <a:lvl6pPr marL="2514600" indent="-228600" algn="l" rtl="0" fontAlgn="base">
        <a:lnSpc>
          <a:spcPct val="95000"/>
        </a:lnSpc>
        <a:spcBef>
          <a:spcPct val="35000"/>
        </a:spcBef>
        <a:spcAft>
          <a:spcPct val="0"/>
        </a:spcAft>
        <a:buClr>
          <a:srgbClr val="3F6379"/>
        </a:buClr>
        <a:buChar char="»"/>
        <a:defRPr sz="1600">
          <a:solidFill>
            <a:schemeClr val="tx1"/>
          </a:solidFill>
          <a:latin typeface="+mn-lt"/>
        </a:defRPr>
      </a:lvl6pPr>
      <a:lvl7pPr marL="2971800" indent="-228600" algn="l" rtl="0" fontAlgn="base">
        <a:lnSpc>
          <a:spcPct val="95000"/>
        </a:lnSpc>
        <a:spcBef>
          <a:spcPct val="35000"/>
        </a:spcBef>
        <a:spcAft>
          <a:spcPct val="0"/>
        </a:spcAft>
        <a:buClr>
          <a:srgbClr val="3F6379"/>
        </a:buClr>
        <a:buChar char="»"/>
        <a:defRPr sz="1600">
          <a:solidFill>
            <a:schemeClr val="tx1"/>
          </a:solidFill>
          <a:latin typeface="+mn-lt"/>
        </a:defRPr>
      </a:lvl7pPr>
      <a:lvl8pPr marL="3429000" indent="-228600" algn="l" rtl="0" fontAlgn="base">
        <a:lnSpc>
          <a:spcPct val="95000"/>
        </a:lnSpc>
        <a:spcBef>
          <a:spcPct val="35000"/>
        </a:spcBef>
        <a:spcAft>
          <a:spcPct val="0"/>
        </a:spcAft>
        <a:buClr>
          <a:srgbClr val="3F6379"/>
        </a:buClr>
        <a:buChar char="»"/>
        <a:defRPr sz="1600">
          <a:solidFill>
            <a:schemeClr val="tx1"/>
          </a:solidFill>
          <a:latin typeface="+mn-lt"/>
        </a:defRPr>
      </a:lvl8pPr>
      <a:lvl9pPr marL="3886200" indent="-228600" algn="l" rtl="0" fontAlgn="base">
        <a:lnSpc>
          <a:spcPct val="95000"/>
        </a:lnSpc>
        <a:spcBef>
          <a:spcPct val="35000"/>
        </a:spcBef>
        <a:spcAft>
          <a:spcPct val="0"/>
        </a:spcAft>
        <a:buClr>
          <a:srgbClr val="3F6379"/>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email">
            <a:lum/>
          </a:blip>
          <a:srcRect/>
          <a:stretch>
            <a:fillRect/>
          </a:stretch>
        </a:blipFill>
        <a:effectLst/>
      </p:bgPr>
    </p:bg>
    <p:spTree>
      <p:nvGrpSpPr>
        <p:cNvPr id="1" name=""/>
        <p:cNvGrpSpPr/>
        <p:nvPr/>
      </p:nvGrpSpPr>
      <p:grpSpPr>
        <a:xfrm>
          <a:off x="0" y="0"/>
          <a:ext cx="0" cy="0"/>
          <a:chOff x="0" y="0"/>
          <a:chExt cx="0" cy="0"/>
        </a:xfrm>
      </p:grpSpPr>
      <p:sp>
        <p:nvSpPr>
          <p:cNvPr id="4113" name="Rectangle 17"/>
          <p:cNvSpPr>
            <a:spLocks noChangeArrowheads="1"/>
          </p:cNvSpPr>
          <p:nvPr/>
        </p:nvSpPr>
        <p:spPr bwMode="auto">
          <a:xfrm>
            <a:off x="365126" y="381002"/>
            <a:ext cx="8410575" cy="1323975"/>
          </a:xfrm>
          <a:prstGeom prst="rect">
            <a:avLst/>
          </a:prstGeom>
          <a:noFill/>
          <a:ln w="9525">
            <a:noFill/>
            <a:miter lim="800000"/>
            <a:headEnd/>
            <a:tailEnd/>
          </a:ln>
          <a:effectLst/>
        </p:spPr>
        <p:txBody>
          <a:bodyPr lIns="91998" tIns="46001" rIns="91998" bIns="46001" anchor="ctr" anchorCtr="1"/>
          <a:lstStyle/>
          <a:p>
            <a:pPr>
              <a:lnSpc>
                <a:spcPct val="90000"/>
              </a:lnSpc>
            </a:pPr>
            <a:endParaRPr lang="en-US" sz="3200" dirty="0">
              <a:solidFill>
                <a:srgbClr val="FFFFFF"/>
              </a:solidFill>
              <a:effectLst>
                <a:outerShdw blurRad="38100" dist="38100" dir="2700000" algn="tl">
                  <a:srgbClr val="000000"/>
                </a:outerShdw>
              </a:effectLst>
              <a:latin typeface="Neo Sans Intel Medium" pitchFamily="34" charset="0"/>
            </a:endParaRPr>
          </a:p>
        </p:txBody>
      </p:sp>
      <p:sp>
        <p:nvSpPr>
          <p:cNvPr id="4114" name="Rectangle 18"/>
          <p:cNvSpPr>
            <a:spLocks noChangeArrowheads="1"/>
          </p:cNvSpPr>
          <p:nvPr/>
        </p:nvSpPr>
        <p:spPr bwMode="auto">
          <a:xfrm>
            <a:off x="366713" y="1793877"/>
            <a:ext cx="8407400" cy="4168775"/>
          </a:xfrm>
          <a:prstGeom prst="rect">
            <a:avLst/>
          </a:prstGeom>
          <a:noFill/>
          <a:ln w="9525">
            <a:noFill/>
            <a:miter lim="800000"/>
            <a:headEnd/>
            <a:tailEnd/>
          </a:ln>
          <a:effectLst/>
        </p:spPr>
        <p:txBody>
          <a:bodyPr lIns="91363" tIns="45683" rIns="91363" bIns="45683" anchorCtr="1"/>
          <a:lstStyle/>
          <a:p>
            <a:pPr marL="225403" indent="-225403">
              <a:buFont typeface="Wingdings" pitchFamily="2" charset="2"/>
              <a:buChar char=""/>
            </a:pPr>
            <a:endParaRPr lang="en-US" sz="2400" dirty="0">
              <a:solidFill>
                <a:srgbClr val="FFFFFF"/>
              </a:solidFill>
              <a:effectLst>
                <a:outerShdw blurRad="38100" dist="38100" dir="2700000" algn="tl">
                  <a:srgbClr val="000000"/>
                </a:outerShdw>
              </a:effectLst>
              <a:latin typeface="Neo Sans Intel" pitchFamily="34" charset="0"/>
            </a:endParaRPr>
          </a:p>
        </p:txBody>
      </p:sp>
      <p:sp>
        <p:nvSpPr>
          <p:cNvPr id="4115" name="Rectangle 19"/>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31" tIns="45716" rIns="91431" bIns="45716" numCol="1" anchor="ctr" anchorCtr="0" compatLnSpc="1">
            <a:prstTxWarp prst="textNoShape">
              <a:avLst/>
            </a:prstTxWarp>
          </a:bodyPr>
          <a:lstStyle/>
          <a:p>
            <a:pPr lvl="0"/>
            <a:r>
              <a:rPr lang="en-US" dirty="0" smtClean="0"/>
              <a:t>Click to edit Master title style</a:t>
            </a:r>
          </a:p>
        </p:txBody>
      </p:sp>
      <p:sp>
        <p:nvSpPr>
          <p:cNvPr id="4116"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31" tIns="45716" rIns="91431" bIns="45716" numCol="1" anchor="t" anchorCtr="1"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pic>
        <p:nvPicPr>
          <p:cNvPr id="4118" name="Picture 22" descr="intellogo"/>
          <p:cNvPicPr>
            <a:picLocks noChangeAspect="1" noChangeArrowheads="1"/>
          </p:cNvPicPr>
          <p:nvPr/>
        </p:nvPicPr>
        <p:blipFill>
          <a:blip r:embed="rId13" cstate="email"/>
          <a:stretch>
            <a:fillRect/>
          </a:stretch>
        </p:blipFill>
        <p:spPr bwMode="black">
          <a:xfrm>
            <a:off x="8365589" y="6127944"/>
            <a:ext cx="634999" cy="611992"/>
          </a:xfrm>
          <a:prstGeom prst="rect">
            <a:avLst/>
          </a:prstGeom>
          <a:noFill/>
          <a:ln>
            <a:noFill/>
          </a:ln>
        </p:spPr>
      </p:pic>
      <p:sp>
        <p:nvSpPr>
          <p:cNvPr id="9" name="Rectangle 8"/>
          <p:cNvSpPr/>
          <p:nvPr userDrawn="1"/>
        </p:nvSpPr>
        <p:spPr>
          <a:xfrm>
            <a:off x="28449" y="6519406"/>
            <a:ext cx="821763" cy="172355"/>
          </a:xfrm>
          <a:prstGeom prst="rect">
            <a:avLst/>
          </a:prstGeom>
        </p:spPr>
        <p:txBody>
          <a:bodyPr wrap="none" lIns="64008" tIns="32004" rIns="64008" bIns="32004">
            <a:spAutoFit/>
          </a:bodyPr>
          <a:lstStyle/>
          <a:p>
            <a:pPr algn="ctr"/>
            <a:r>
              <a:rPr lang="en-US" sz="700" dirty="0">
                <a:solidFill>
                  <a:srgbClr val="FFFFFF"/>
                </a:solidFill>
                <a:latin typeface="Neo Sans Intel"/>
              </a:rPr>
              <a:t>Intel Confidential </a:t>
            </a:r>
          </a:p>
        </p:txBody>
      </p:sp>
    </p:spTree>
    <p:extLst>
      <p:ext uri="{BB962C8B-B14F-4D97-AF65-F5344CB8AC3E}">
        <p14:creationId xmlns:p14="http://schemas.microsoft.com/office/powerpoint/2010/main" val="2127233093"/>
      </p:ext>
    </p:extLst>
  </p:cSld>
  <p:clrMap bg1="dk2" tx1="lt1" bg2="dk1" tx2="lt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Lst>
  <p:transition xmlns:p14="http://schemas.microsoft.com/office/powerpoint/2010/main">
    <p:fade/>
  </p:transition>
  <p:timing>
    <p:tnLst>
      <p:par>
        <p:cTn xmlns:p14="http://schemas.microsoft.com/office/powerpoint/2010/main" id="1" dur="indefinite" restart="never" nodeType="tmRoot"/>
      </p:par>
    </p:tnLst>
  </p:timing>
  <p:hf hdr="0" dt="0"/>
  <p:txStyles>
    <p:titleStyle>
      <a:lvl1pPr algn="ctr" rtl="0" eaLnBrk="1" fontAlgn="base" hangingPunct="1">
        <a:lnSpc>
          <a:spcPct val="90000"/>
        </a:lnSpc>
        <a:spcBef>
          <a:spcPct val="0"/>
        </a:spcBef>
        <a:spcAft>
          <a:spcPct val="0"/>
        </a:spcAft>
        <a:defRPr sz="3100">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2pPr>
      <a:lvl3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3pPr>
      <a:lvl4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4pPr>
      <a:lvl5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5pPr>
      <a:lvl6pPr marL="457154"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6pPr>
      <a:lvl7pPr marL="914309"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7pPr>
      <a:lvl8pPr marL="1371463"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8pPr>
      <a:lvl9pPr marL="1828618"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9pPr>
    </p:titleStyle>
    <p:bodyStyle>
      <a:lvl1pPr marL="225403" indent="-225403" algn="l" rtl="0" eaLnBrk="1" fontAlgn="base" hangingPunct="1">
        <a:lnSpc>
          <a:spcPct val="95000"/>
        </a:lnSpc>
        <a:spcBef>
          <a:spcPct val="30000"/>
        </a:spcBef>
        <a:spcAft>
          <a:spcPct val="0"/>
        </a:spcAft>
        <a:buClr>
          <a:schemeClr val="tx1"/>
        </a:buClr>
        <a:buFont typeface="Arial" pitchFamily="34" charset="0"/>
        <a:buChar char="•"/>
        <a:defRPr sz="2500">
          <a:solidFill>
            <a:schemeClr val="tx1"/>
          </a:solidFill>
          <a:effectLst>
            <a:outerShdw blurRad="38100" dist="38100" dir="2700000" algn="tl">
              <a:srgbClr val="000000">
                <a:alpha val="43137"/>
              </a:srgbClr>
            </a:outerShdw>
          </a:effectLst>
          <a:latin typeface="+mn-lt"/>
          <a:ea typeface="+mn-ea"/>
          <a:cs typeface="+mn-cs"/>
        </a:defRPr>
      </a:lvl1pPr>
      <a:lvl2pPr marL="569857" indent="-225403" algn="l" rtl="0" eaLnBrk="1" fontAlgn="base" hangingPunct="1">
        <a:lnSpc>
          <a:spcPct val="95000"/>
        </a:lnSpc>
        <a:spcBef>
          <a:spcPct val="30000"/>
        </a:spcBef>
        <a:spcAft>
          <a:spcPct val="0"/>
        </a:spcAft>
        <a:buClr>
          <a:schemeClr val="tx1"/>
        </a:buClr>
        <a:buChar char="–"/>
        <a:defRPr sz="2200">
          <a:solidFill>
            <a:schemeClr val="tx1"/>
          </a:solidFill>
          <a:effectLst>
            <a:outerShdw blurRad="38100" dist="38100" dir="2700000" algn="tl">
              <a:srgbClr val="000000">
                <a:alpha val="43137"/>
              </a:srgbClr>
            </a:outerShdw>
          </a:effectLst>
          <a:latin typeface="+mn-lt"/>
          <a:cs typeface="+mn-cs"/>
        </a:defRPr>
      </a:lvl2pPr>
      <a:lvl3pPr marL="914309" indent="-225403" algn="l" rtl="0" eaLnBrk="1" fontAlgn="base" hangingPunct="1">
        <a:lnSpc>
          <a:spcPct val="95000"/>
        </a:lnSpc>
        <a:spcBef>
          <a:spcPct val="30000"/>
        </a:spcBef>
        <a:spcAft>
          <a:spcPct val="0"/>
        </a:spcAft>
        <a:buClr>
          <a:schemeClr val="tx1"/>
        </a:buClr>
        <a:buChar char="–"/>
        <a:defRPr sz="2000">
          <a:solidFill>
            <a:schemeClr val="tx1"/>
          </a:solidFill>
          <a:effectLst>
            <a:outerShdw blurRad="38100" dist="38100" dir="2700000" algn="tl">
              <a:srgbClr val="000000">
                <a:alpha val="43137"/>
              </a:srgbClr>
            </a:outerShdw>
          </a:effectLst>
          <a:latin typeface="+mn-lt"/>
          <a:cs typeface="+mn-cs"/>
        </a:defRPr>
      </a:lvl3pPr>
      <a:lvl4pPr marL="1382575" indent="-239689"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4pPr>
      <a:lvl5pPr marL="1727027"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5pPr>
      <a:lvl6pPr marL="2184182"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6pPr>
      <a:lvl7pPr marL="2641336"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7pPr>
      <a:lvl8pPr marL="3098490"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8pPr>
      <a:lvl9pPr marL="3555644"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2"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cstate="email">
            <a:lum/>
          </a:blip>
          <a:srcRect/>
          <a:stretch>
            <a:fillRect/>
          </a:stretch>
        </a:blipFill>
        <a:effectLst/>
      </p:bgPr>
    </p:bg>
    <p:spTree>
      <p:nvGrpSpPr>
        <p:cNvPr id="1" name=""/>
        <p:cNvGrpSpPr/>
        <p:nvPr/>
      </p:nvGrpSpPr>
      <p:grpSpPr>
        <a:xfrm>
          <a:off x="0" y="0"/>
          <a:ext cx="0" cy="0"/>
          <a:chOff x="0" y="0"/>
          <a:chExt cx="0" cy="0"/>
        </a:xfrm>
      </p:grpSpPr>
      <p:sp>
        <p:nvSpPr>
          <p:cNvPr id="4113" name="Rectangle 17"/>
          <p:cNvSpPr>
            <a:spLocks noChangeArrowheads="1"/>
          </p:cNvSpPr>
          <p:nvPr/>
        </p:nvSpPr>
        <p:spPr bwMode="auto">
          <a:xfrm>
            <a:off x="365126" y="381002"/>
            <a:ext cx="8410575" cy="1323975"/>
          </a:xfrm>
          <a:prstGeom prst="rect">
            <a:avLst/>
          </a:prstGeom>
          <a:noFill/>
          <a:ln w="9525">
            <a:noFill/>
            <a:miter lim="800000"/>
            <a:headEnd/>
            <a:tailEnd/>
          </a:ln>
          <a:effectLst/>
        </p:spPr>
        <p:txBody>
          <a:bodyPr lIns="91998" tIns="46001" rIns="91998" bIns="46001" anchor="ctr" anchorCtr="1"/>
          <a:lstStyle/>
          <a:p>
            <a:pPr>
              <a:lnSpc>
                <a:spcPct val="90000"/>
              </a:lnSpc>
            </a:pPr>
            <a:endParaRPr lang="en-US" sz="3200" dirty="0">
              <a:solidFill>
                <a:srgbClr val="FFFFFF"/>
              </a:solidFill>
              <a:effectLst>
                <a:outerShdw blurRad="38100" dist="38100" dir="2700000" algn="tl">
                  <a:srgbClr val="000000"/>
                </a:outerShdw>
              </a:effectLst>
              <a:latin typeface="Neo Sans Intel Medium" pitchFamily="34" charset="0"/>
            </a:endParaRPr>
          </a:p>
        </p:txBody>
      </p:sp>
      <p:sp>
        <p:nvSpPr>
          <p:cNvPr id="4114" name="Rectangle 18"/>
          <p:cNvSpPr>
            <a:spLocks noChangeArrowheads="1"/>
          </p:cNvSpPr>
          <p:nvPr/>
        </p:nvSpPr>
        <p:spPr bwMode="auto">
          <a:xfrm>
            <a:off x="366713" y="1793878"/>
            <a:ext cx="8407400" cy="4168775"/>
          </a:xfrm>
          <a:prstGeom prst="rect">
            <a:avLst/>
          </a:prstGeom>
          <a:noFill/>
          <a:ln w="9525">
            <a:noFill/>
            <a:miter lim="800000"/>
            <a:headEnd/>
            <a:tailEnd/>
          </a:ln>
          <a:effectLst/>
        </p:spPr>
        <p:txBody>
          <a:bodyPr lIns="91363" tIns="45683" rIns="91363" bIns="45683" anchorCtr="1"/>
          <a:lstStyle/>
          <a:p>
            <a:pPr marL="225404" indent="-225404">
              <a:buFont typeface="Wingdings" pitchFamily="2" charset="2"/>
              <a:buChar char=""/>
            </a:pPr>
            <a:endParaRPr lang="en-US" sz="2400" dirty="0">
              <a:solidFill>
                <a:srgbClr val="FFFFFF"/>
              </a:solidFill>
              <a:effectLst>
                <a:outerShdw blurRad="38100" dist="38100" dir="2700000" algn="tl">
                  <a:srgbClr val="000000"/>
                </a:outerShdw>
              </a:effectLst>
              <a:latin typeface="Neo Sans Intel" pitchFamily="34" charset="0"/>
            </a:endParaRPr>
          </a:p>
        </p:txBody>
      </p:sp>
      <p:sp>
        <p:nvSpPr>
          <p:cNvPr id="4115" name="Rectangle 19"/>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30" tIns="45716" rIns="91430" bIns="45716" numCol="1" anchor="ctr" anchorCtr="0" compatLnSpc="1">
            <a:prstTxWarp prst="textNoShape">
              <a:avLst/>
            </a:prstTxWarp>
          </a:bodyPr>
          <a:lstStyle/>
          <a:p>
            <a:pPr lvl="0"/>
            <a:r>
              <a:rPr lang="en-US" dirty="0" smtClean="0"/>
              <a:t>Click to edit Master title style</a:t>
            </a:r>
          </a:p>
        </p:txBody>
      </p:sp>
      <p:sp>
        <p:nvSpPr>
          <p:cNvPr id="4116" name="Rectangle 20"/>
          <p:cNvSpPr>
            <a:spLocks noGrp="1" noChangeArrowheads="1"/>
          </p:cNvSpPr>
          <p:nvPr>
            <p:ph type="body" idx="1"/>
          </p:nvPr>
        </p:nvSpPr>
        <p:spPr bwMode="auto">
          <a:xfrm>
            <a:off x="457200" y="1600201"/>
            <a:ext cx="8229600" cy="4525964"/>
          </a:xfrm>
          <a:prstGeom prst="rect">
            <a:avLst/>
          </a:prstGeom>
          <a:noFill/>
          <a:ln w="9525">
            <a:noFill/>
            <a:miter lim="800000"/>
            <a:headEnd/>
            <a:tailEnd/>
          </a:ln>
          <a:effectLst/>
        </p:spPr>
        <p:txBody>
          <a:bodyPr vert="horz" wrap="square" lIns="91430" tIns="45716" rIns="91430" bIns="45716" numCol="1" anchor="t" anchorCtr="1"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pic>
        <p:nvPicPr>
          <p:cNvPr id="4118" name="Picture 22" descr="intellogo"/>
          <p:cNvPicPr>
            <a:picLocks noChangeAspect="1" noChangeArrowheads="1"/>
          </p:cNvPicPr>
          <p:nvPr/>
        </p:nvPicPr>
        <p:blipFill>
          <a:blip r:embed="rId12" cstate="email"/>
          <a:stretch>
            <a:fillRect/>
          </a:stretch>
        </p:blipFill>
        <p:spPr bwMode="black">
          <a:xfrm>
            <a:off x="8365589" y="6127944"/>
            <a:ext cx="634999" cy="611992"/>
          </a:xfrm>
          <a:prstGeom prst="rect">
            <a:avLst/>
          </a:prstGeom>
          <a:noFill/>
          <a:ln>
            <a:noFill/>
          </a:ln>
        </p:spPr>
      </p:pic>
      <p:sp>
        <p:nvSpPr>
          <p:cNvPr id="9" name="Rectangle 8"/>
          <p:cNvSpPr/>
          <p:nvPr userDrawn="1"/>
        </p:nvSpPr>
        <p:spPr>
          <a:xfrm>
            <a:off x="-24450" y="6519405"/>
            <a:ext cx="927563" cy="187744"/>
          </a:xfrm>
          <a:prstGeom prst="rect">
            <a:avLst/>
          </a:prstGeom>
        </p:spPr>
        <p:txBody>
          <a:bodyPr wrap="none" lIns="64008" tIns="32004" rIns="64008" bIns="32004">
            <a:spAutoFit/>
          </a:bodyPr>
          <a:lstStyle/>
          <a:p>
            <a:pPr algn="ctr"/>
            <a:r>
              <a:rPr lang="en-US" sz="800" dirty="0" smtClean="0">
                <a:solidFill>
                  <a:srgbClr val="FFFFFF"/>
                </a:solidFill>
                <a:latin typeface="Neo Sans Intel"/>
              </a:rPr>
              <a:t>Intel Confidential </a:t>
            </a:r>
            <a:endParaRPr lang="en-US" sz="800" dirty="0">
              <a:solidFill>
                <a:srgbClr val="FFFFFF"/>
              </a:solidFill>
              <a:latin typeface="Neo Sans Intel"/>
            </a:endParaRPr>
          </a:p>
        </p:txBody>
      </p:sp>
    </p:spTree>
    <p:extLst>
      <p:ext uri="{BB962C8B-B14F-4D97-AF65-F5344CB8AC3E}">
        <p14:creationId xmlns:p14="http://schemas.microsoft.com/office/powerpoint/2010/main" val="4275509297"/>
      </p:ext>
    </p:extLst>
  </p:cSld>
  <p:clrMap bg1="dk2" tx1="lt1" bg2="dk1" tx2="lt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2pPr>
      <a:lvl3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3pPr>
      <a:lvl4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4pPr>
      <a:lvl5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5pPr>
      <a:lvl6pPr marL="457154"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6pPr>
      <a:lvl7pPr marL="914309"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7pPr>
      <a:lvl8pPr marL="1371464"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8pPr>
      <a:lvl9pPr marL="1828617"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9pPr>
    </p:titleStyle>
    <p:bodyStyle>
      <a:lvl1pPr marL="225404" indent="-225404" algn="l" rtl="0" eaLnBrk="1" fontAlgn="base" hangingPunct="1">
        <a:lnSpc>
          <a:spcPct val="95000"/>
        </a:lnSpc>
        <a:spcBef>
          <a:spcPct val="30000"/>
        </a:spcBef>
        <a:spcAft>
          <a:spcPct val="0"/>
        </a:spcAft>
        <a:buClr>
          <a:schemeClr val="tx1"/>
        </a:buClr>
        <a:buFont typeface="Arial" pitchFamily="34" charset="0"/>
        <a:buChar char="•"/>
        <a:defRPr sz="2600">
          <a:solidFill>
            <a:schemeClr val="tx1"/>
          </a:solidFill>
          <a:effectLst>
            <a:outerShdw blurRad="38100" dist="38100" dir="2700000" algn="tl">
              <a:srgbClr val="000000">
                <a:alpha val="43137"/>
              </a:srgbClr>
            </a:outerShdw>
          </a:effectLst>
          <a:latin typeface="+mn-lt"/>
          <a:ea typeface="+mn-ea"/>
          <a:cs typeface="+mn-cs"/>
        </a:defRPr>
      </a:lvl1pPr>
      <a:lvl2pPr marL="569857" indent="-225404" algn="l" rtl="0" eaLnBrk="1" fontAlgn="base" hangingPunct="1">
        <a:lnSpc>
          <a:spcPct val="95000"/>
        </a:lnSpc>
        <a:spcBef>
          <a:spcPct val="30000"/>
        </a:spcBef>
        <a:spcAft>
          <a:spcPct val="0"/>
        </a:spcAft>
        <a:buClr>
          <a:schemeClr val="tx1"/>
        </a:buClr>
        <a:buChar char="–"/>
        <a:defRPr sz="2100">
          <a:solidFill>
            <a:schemeClr val="tx1"/>
          </a:solidFill>
          <a:effectLst>
            <a:outerShdw blurRad="38100" dist="38100" dir="2700000" algn="tl">
              <a:srgbClr val="000000">
                <a:alpha val="43137"/>
              </a:srgbClr>
            </a:outerShdw>
          </a:effectLst>
          <a:latin typeface="+mn-lt"/>
          <a:cs typeface="+mn-cs"/>
        </a:defRPr>
      </a:lvl2pPr>
      <a:lvl3pPr marL="914309" indent="-225404" algn="l" rtl="0" eaLnBrk="1" fontAlgn="base" hangingPunct="1">
        <a:lnSpc>
          <a:spcPct val="95000"/>
        </a:lnSpc>
        <a:spcBef>
          <a:spcPct val="30000"/>
        </a:spcBef>
        <a:spcAft>
          <a:spcPct val="0"/>
        </a:spcAft>
        <a:buClr>
          <a:schemeClr val="tx1"/>
        </a:buClr>
        <a:buChar char="–"/>
        <a:defRPr sz="2000">
          <a:solidFill>
            <a:schemeClr val="tx1"/>
          </a:solidFill>
          <a:effectLst>
            <a:outerShdw blurRad="38100" dist="38100" dir="2700000" algn="tl">
              <a:srgbClr val="000000">
                <a:alpha val="43137"/>
              </a:srgbClr>
            </a:outerShdw>
          </a:effectLst>
          <a:latin typeface="+mn-lt"/>
          <a:cs typeface="+mn-cs"/>
        </a:defRPr>
      </a:lvl3pPr>
      <a:lvl4pPr marL="1382575" indent="-239689"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4pPr>
      <a:lvl5pPr marL="1727027"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5pPr>
      <a:lvl6pPr marL="2184183"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6pPr>
      <a:lvl7pPr marL="2641337"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7pPr>
      <a:lvl8pPr marL="3098490"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8pPr>
      <a:lvl9pPr marL="3555645" indent="-230166"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2"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79"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1026" name="Immagine 5" descr="PP_2B.png"/>
          <p:cNvPicPr>
            <a:picLocks noChangeAspect="1"/>
          </p:cNvPicPr>
          <p:nvPr userDrawn="1"/>
        </p:nvPicPr>
        <p:blipFill>
          <a:blip r:embed="rId17" cstate="print"/>
          <a:srcRect/>
          <a:stretch>
            <a:fillRect/>
          </a:stretch>
        </p:blipFill>
        <p:spPr bwMode="auto">
          <a:xfrm>
            <a:off x="0" y="6191250"/>
            <a:ext cx="9144000" cy="666750"/>
          </a:xfrm>
          <a:prstGeom prst="rect">
            <a:avLst/>
          </a:prstGeom>
          <a:noFill/>
          <a:ln w="9525">
            <a:noFill/>
            <a:miter lim="800000"/>
            <a:headEnd/>
            <a:tailEnd/>
          </a:ln>
        </p:spPr>
      </p:pic>
      <p:pic>
        <p:nvPicPr>
          <p:cNvPr id="1027" name="Immagine 4" descr="B3_1B.png"/>
          <p:cNvPicPr>
            <a:picLocks noChangeAspect="1"/>
          </p:cNvPicPr>
          <p:nvPr userDrawn="1"/>
        </p:nvPicPr>
        <p:blipFill>
          <a:blip r:embed="rId18" cstate="print"/>
          <a:srcRect/>
          <a:stretch>
            <a:fillRect/>
          </a:stretch>
        </p:blipFill>
        <p:spPr bwMode="auto">
          <a:xfrm>
            <a:off x="6296025" y="0"/>
            <a:ext cx="2847975" cy="612775"/>
          </a:xfrm>
          <a:prstGeom prst="rect">
            <a:avLst/>
          </a:prstGeom>
          <a:noFill/>
          <a:ln w="9525">
            <a:noFill/>
            <a:miter lim="800000"/>
            <a:headEnd/>
            <a:tailEnd/>
          </a:ln>
        </p:spPr>
      </p:pic>
      <p:sp>
        <p:nvSpPr>
          <p:cNvPr id="1028" name="Rectangle 3"/>
          <p:cNvSpPr>
            <a:spLocks noGrp="1" noChangeArrowheads="1"/>
          </p:cNvSpPr>
          <p:nvPr>
            <p:ph type="title"/>
          </p:nvPr>
        </p:nvSpPr>
        <p:spPr bwMode="auto">
          <a:xfrm>
            <a:off x="323850" y="304800"/>
            <a:ext cx="8459788"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lo stile del titolo</a:t>
            </a:r>
          </a:p>
        </p:txBody>
      </p:sp>
      <p:sp>
        <p:nvSpPr>
          <p:cNvPr id="1029" name="Rectangle 4"/>
          <p:cNvSpPr>
            <a:spLocks noGrp="1" noChangeArrowheads="1"/>
          </p:cNvSpPr>
          <p:nvPr>
            <p:ph type="body" idx="1"/>
          </p:nvPr>
        </p:nvSpPr>
        <p:spPr bwMode="auto">
          <a:xfrm>
            <a:off x="323850" y="1524000"/>
            <a:ext cx="8459788" cy="47132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p:txBody>
      </p:sp>
    </p:spTree>
    <p:extLst>
      <p:ext uri="{BB962C8B-B14F-4D97-AF65-F5344CB8AC3E}">
        <p14:creationId xmlns:p14="http://schemas.microsoft.com/office/powerpoint/2010/main" val="1733204848"/>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 id="2147483920" r:id="rId13"/>
    <p:sldLayoutId id="2147483921" r:id="rId14"/>
    <p:sldLayoutId id="2147483922" r:id="rId15"/>
  </p:sldLayoutIdLst>
  <p:timing>
    <p:tnLst>
      <p:par>
        <p:cTn xmlns:p14="http://schemas.microsoft.com/office/powerpoint/2010/main" id="1" dur="indefinite" restart="never" nodeType="tmRoot"/>
      </p:par>
    </p:tnLst>
  </p:timing>
  <p:hf hdr="0" ftr="0" dt="0"/>
  <p:txStyles>
    <p:titleStyle>
      <a:lvl1pPr algn="l" rtl="0" eaLnBrk="0" fontAlgn="base" hangingPunct="0">
        <a:spcBef>
          <a:spcPct val="0"/>
        </a:spcBef>
        <a:spcAft>
          <a:spcPct val="0"/>
        </a:spcAft>
        <a:defRPr sz="3200" b="1">
          <a:solidFill>
            <a:srgbClr val="4B90CF"/>
          </a:solidFill>
          <a:latin typeface="+mj-lt"/>
          <a:ea typeface="ＭＳ Ｐゴシック" charset="-128"/>
          <a:cs typeface="ＭＳ Ｐゴシック" charset="-128"/>
        </a:defRPr>
      </a:lvl1pPr>
      <a:lvl2pPr algn="l" rtl="0" eaLnBrk="0" fontAlgn="base" hangingPunct="0">
        <a:spcBef>
          <a:spcPct val="0"/>
        </a:spcBef>
        <a:spcAft>
          <a:spcPct val="0"/>
        </a:spcAft>
        <a:defRPr sz="3200" b="1">
          <a:solidFill>
            <a:srgbClr val="4B90CF"/>
          </a:solidFill>
          <a:latin typeface="Arial" charset="0"/>
          <a:ea typeface="ＭＳ Ｐゴシック" charset="-128"/>
          <a:cs typeface="ＭＳ Ｐゴシック" charset="-128"/>
        </a:defRPr>
      </a:lvl2pPr>
      <a:lvl3pPr algn="l" rtl="0" eaLnBrk="0" fontAlgn="base" hangingPunct="0">
        <a:spcBef>
          <a:spcPct val="0"/>
        </a:spcBef>
        <a:spcAft>
          <a:spcPct val="0"/>
        </a:spcAft>
        <a:defRPr sz="3200" b="1">
          <a:solidFill>
            <a:srgbClr val="4B90CF"/>
          </a:solidFill>
          <a:latin typeface="Arial" charset="0"/>
          <a:ea typeface="ＭＳ Ｐゴシック" charset="-128"/>
          <a:cs typeface="ＭＳ Ｐゴシック" charset="-128"/>
        </a:defRPr>
      </a:lvl3pPr>
      <a:lvl4pPr algn="l" rtl="0" eaLnBrk="0" fontAlgn="base" hangingPunct="0">
        <a:spcBef>
          <a:spcPct val="0"/>
        </a:spcBef>
        <a:spcAft>
          <a:spcPct val="0"/>
        </a:spcAft>
        <a:defRPr sz="3200" b="1">
          <a:solidFill>
            <a:srgbClr val="4B90CF"/>
          </a:solidFill>
          <a:latin typeface="Arial" charset="0"/>
          <a:ea typeface="ＭＳ Ｐゴシック" charset="-128"/>
          <a:cs typeface="ＭＳ Ｐゴシック" charset="-128"/>
        </a:defRPr>
      </a:lvl4pPr>
      <a:lvl5pPr algn="l" rtl="0" eaLnBrk="0" fontAlgn="base" hangingPunct="0">
        <a:spcBef>
          <a:spcPct val="0"/>
        </a:spcBef>
        <a:spcAft>
          <a:spcPct val="0"/>
        </a:spcAft>
        <a:defRPr sz="3200" b="1">
          <a:solidFill>
            <a:srgbClr val="4B90CF"/>
          </a:solidFill>
          <a:latin typeface="Arial" charset="0"/>
          <a:ea typeface="ＭＳ Ｐゴシック" charset="-128"/>
          <a:cs typeface="ＭＳ Ｐゴシック" charset="-128"/>
        </a:defRPr>
      </a:lvl5pPr>
      <a:lvl6pPr marL="457200" algn="l" rtl="0" fontAlgn="base">
        <a:spcBef>
          <a:spcPct val="0"/>
        </a:spcBef>
        <a:spcAft>
          <a:spcPct val="0"/>
        </a:spcAft>
        <a:defRPr b="1">
          <a:solidFill>
            <a:srgbClr val="008FCB"/>
          </a:solidFill>
          <a:latin typeface="Arial" charset="0"/>
        </a:defRPr>
      </a:lvl6pPr>
      <a:lvl7pPr marL="914400" algn="l" rtl="0" fontAlgn="base">
        <a:spcBef>
          <a:spcPct val="0"/>
        </a:spcBef>
        <a:spcAft>
          <a:spcPct val="0"/>
        </a:spcAft>
        <a:defRPr b="1">
          <a:solidFill>
            <a:srgbClr val="008FCB"/>
          </a:solidFill>
          <a:latin typeface="Arial" charset="0"/>
        </a:defRPr>
      </a:lvl7pPr>
      <a:lvl8pPr marL="1371600" algn="l" rtl="0" fontAlgn="base">
        <a:spcBef>
          <a:spcPct val="0"/>
        </a:spcBef>
        <a:spcAft>
          <a:spcPct val="0"/>
        </a:spcAft>
        <a:defRPr b="1">
          <a:solidFill>
            <a:srgbClr val="008FCB"/>
          </a:solidFill>
          <a:latin typeface="Arial" charset="0"/>
        </a:defRPr>
      </a:lvl8pPr>
      <a:lvl9pPr marL="1828800" algn="l" rtl="0" fontAlgn="base">
        <a:spcBef>
          <a:spcPct val="0"/>
        </a:spcBef>
        <a:spcAft>
          <a:spcPct val="0"/>
        </a:spcAft>
        <a:defRPr b="1">
          <a:solidFill>
            <a:srgbClr val="008FCB"/>
          </a:solidFill>
          <a:latin typeface="Arial" charset="0"/>
        </a:defRPr>
      </a:lvl9pPr>
    </p:titleStyle>
    <p:bodyStyle>
      <a:lvl1pPr marL="342900" indent="-342900" algn="l" rtl="0" eaLnBrk="0" fontAlgn="base" hangingPunct="0">
        <a:spcBef>
          <a:spcPct val="20000"/>
        </a:spcBef>
        <a:spcAft>
          <a:spcPct val="0"/>
        </a:spcAft>
        <a:buChar char="•"/>
        <a:defRPr sz="2000" b="1">
          <a:solidFill>
            <a:srgbClr val="6E7178"/>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000">
          <a:solidFill>
            <a:srgbClr val="6E7178"/>
          </a:solidFill>
          <a:latin typeface="+mn-lt"/>
          <a:ea typeface="ＭＳ Ｐゴシック" charset="-128"/>
        </a:defRPr>
      </a:lvl2pPr>
      <a:lvl3pPr marL="1143000" indent="-228600" algn="l" rtl="0" eaLnBrk="0" fontAlgn="base" hangingPunct="0">
        <a:spcBef>
          <a:spcPct val="20000"/>
        </a:spcBef>
        <a:spcAft>
          <a:spcPct val="0"/>
        </a:spcAft>
        <a:buChar char="•"/>
        <a:defRPr sz="2400">
          <a:solidFill>
            <a:srgbClr val="6E7178"/>
          </a:solidFill>
          <a:latin typeface="+mn-lt"/>
          <a:ea typeface="ヒラギノ角ゴ Pro W3" charset="-128"/>
          <a:cs typeface="ヒラギノ角ゴ Pro W3" charset="-128"/>
        </a:defRPr>
      </a:lvl3pPr>
      <a:lvl4pPr marL="1600200" indent="-228600" algn="l" rtl="0" eaLnBrk="0" fontAlgn="base" hangingPunct="0">
        <a:spcBef>
          <a:spcPct val="20000"/>
        </a:spcBef>
        <a:spcAft>
          <a:spcPct val="0"/>
        </a:spcAft>
        <a:buChar char="–"/>
        <a:defRPr sz="1600">
          <a:solidFill>
            <a:srgbClr val="6E7178"/>
          </a:solidFill>
          <a:latin typeface="+mn-lt"/>
          <a:ea typeface="ヒラギノ角ゴ Pro W3" charset="-128"/>
        </a:defRPr>
      </a:lvl4pPr>
      <a:lvl5pPr marL="2057400" indent="-228600" algn="l" rtl="0" eaLnBrk="0" fontAlgn="base" hangingPunct="0">
        <a:spcBef>
          <a:spcPct val="20000"/>
        </a:spcBef>
        <a:spcAft>
          <a:spcPct val="0"/>
        </a:spcAft>
        <a:buChar char="•"/>
        <a:defRPr sz="1400">
          <a:solidFill>
            <a:srgbClr val="6E7178"/>
          </a:solidFill>
          <a:latin typeface="+mn-lt"/>
          <a:ea typeface="ヒラギノ角ゴ Pro W3" charset="-128"/>
        </a:defRPr>
      </a:lvl5pPr>
      <a:lvl6pPr marL="2514600" indent="-228600" algn="l" rtl="0" fontAlgn="base">
        <a:spcBef>
          <a:spcPct val="20000"/>
        </a:spcBef>
        <a:spcAft>
          <a:spcPct val="0"/>
        </a:spcAft>
        <a:buChar char="•"/>
        <a:defRPr sz="1600">
          <a:solidFill>
            <a:srgbClr val="72797F"/>
          </a:solidFill>
          <a:latin typeface="+mn-lt"/>
          <a:ea typeface="ＭＳ Ｐゴシック" charset="-128"/>
        </a:defRPr>
      </a:lvl6pPr>
      <a:lvl7pPr marL="2971800" indent="-228600" algn="l" rtl="0" fontAlgn="base">
        <a:spcBef>
          <a:spcPct val="20000"/>
        </a:spcBef>
        <a:spcAft>
          <a:spcPct val="0"/>
        </a:spcAft>
        <a:buChar char="•"/>
        <a:defRPr sz="1600">
          <a:solidFill>
            <a:srgbClr val="72797F"/>
          </a:solidFill>
          <a:latin typeface="+mn-lt"/>
          <a:ea typeface="ＭＳ Ｐゴシック" charset="-128"/>
        </a:defRPr>
      </a:lvl7pPr>
      <a:lvl8pPr marL="3429000" indent="-228600" algn="l" rtl="0" fontAlgn="base">
        <a:spcBef>
          <a:spcPct val="20000"/>
        </a:spcBef>
        <a:spcAft>
          <a:spcPct val="0"/>
        </a:spcAft>
        <a:buChar char="•"/>
        <a:defRPr sz="1600">
          <a:solidFill>
            <a:srgbClr val="72797F"/>
          </a:solidFill>
          <a:latin typeface="+mn-lt"/>
          <a:ea typeface="ＭＳ Ｐゴシック" charset="-128"/>
        </a:defRPr>
      </a:lvl8pPr>
      <a:lvl9pPr marL="3886200" indent="-228600" algn="l" rtl="0" fontAlgn="base">
        <a:spcBef>
          <a:spcPct val="20000"/>
        </a:spcBef>
        <a:spcAft>
          <a:spcPct val="0"/>
        </a:spcAft>
        <a:buChar char="•"/>
        <a:defRPr sz="1600">
          <a:solidFill>
            <a:srgbClr val="72797F"/>
          </a:solidFill>
          <a:latin typeface="+mn-lt"/>
          <a:ea typeface="ＭＳ Ｐゴシック" charset="-128"/>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4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4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1" Type="http://schemas.openxmlformats.org/officeDocument/2006/relationships/slideLayout" Target="../slideLayouts/slideLayout45.xml"/><Relationship Id="rId2"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1" Type="http://schemas.openxmlformats.org/officeDocument/2006/relationships/slideLayout" Target="../slideLayouts/slideLayout45.xml"/><Relationship Id="rId2"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1" Type="http://schemas.openxmlformats.org/officeDocument/2006/relationships/image" Target="../media/image67.jpeg"/><Relationship Id="rId12" Type="http://schemas.openxmlformats.org/officeDocument/2006/relationships/image" Target="../media/image68.png"/><Relationship Id="rId1" Type="http://schemas.openxmlformats.org/officeDocument/2006/relationships/slideLayout" Target="../slideLayouts/slideLayout45.xml"/><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 Id="rId9" Type="http://schemas.openxmlformats.org/officeDocument/2006/relationships/image" Target="../media/image65.png"/><Relationship Id="rId10" Type="http://schemas.openxmlformats.org/officeDocument/2006/relationships/image" Target="../media/image6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 Id="rId3" Type="http://schemas.openxmlformats.org/officeDocument/2006/relationships/image" Target="../media/image20.jpe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33.png"/><Relationship Id="rId6" Type="http://schemas.openxmlformats.org/officeDocument/2006/relationships/image" Target="../media/image34.jpeg"/><Relationship Id="rId7" Type="http://schemas.openxmlformats.org/officeDocument/2006/relationships/image" Target="../media/image35.png"/><Relationship Id="rId8" Type="http://schemas.openxmlformats.org/officeDocument/2006/relationships/image" Target="../media/image36.jpeg"/><Relationship Id="rId9" Type="http://schemas.openxmlformats.org/officeDocument/2006/relationships/image" Target="../media/image37.png"/><Relationship Id="rId10" Type="http://schemas.openxmlformats.org/officeDocument/2006/relationships/image" Target="../media/image69.jpeg"/><Relationship Id="rId1" Type="http://schemas.openxmlformats.org/officeDocument/2006/relationships/slideLayout" Target="../slideLayouts/slideLayout3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9" Type="http://schemas.openxmlformats.org/officeDocument/2006/relationships/image" Target="../media/image76.jpeg"/><Relationship Id="rId20" Type="http://schemas.openxmlformats.org/officeDocument/2006/relationships/image" Target="../media/image36.jpeg"/><Relationship Id="rId21" Type="http://schemas.openxmlformats.org/officeDocument/2006/relationships/image" Target="../media/image82.jpeg"/><Relationship Id="rId22" Type="http://schemas.openxmlformats.org/officeDocument/2006/relationships/image" Target="../media/image83.png"/><Relationship Id="rId23" Type="http://schemas.openxmlformats.org/officeDocument/2006/relationships/image" Target="../media/image84.png"/><Relationship Id="rId24" Type="http://schemas.openxmlformats.org/officeDocument/2006/relationships/image" Target="../media/image85.png"/><Relationship Id="rId25" Type="http://schemas.openxmlformats.org/officeDocument/2006/relationships/image" Target="../media/image86.png"/><Relationship Id="rId26" Type="http://schemas.openxmlformats.org/officeDocument/2006/relationships/image" Target="../media/image87.png"/><Relationship Id="rId27" Type="http://schemas.openxmlformats.org/officeDocument/2006/relationships/image" Target="../media/image53.png"/><Relationship Id="rId10" Type="http://schemas.openxmlformats.org/officeDocument/2006/relationships/image" Target="../media/image51.png"/><Relationship Id="rId11" Type="http://schemas.openxmlformats.org/officeDocument/2006/relationships/image" Target="../media/image27.png"/><Relationship Id="rId12" Type="http://schemas.openxmlformats.org/officeDocument/2006/relationships/image" Target="../media/image34.jpeg"/><Relationship Id="rId13" Type="http://schemas.openxmlformats.org/officeDocument/2006/relationships/image" Target="../media/image35.png"/><Relationship Id="rId14" Type="http://schemas.openxmlformats.org/officeDocument/2006/relationships/image" Target="../media/image29.png"/><Relationship Id="rId15" Type="http://schemas.openxmlformats.org/officeDocument/2006/relationships/image" Target="../media/image77.png"/><Relationship Id="rId16" Type="http://schemas.openxmlformats.org/officeDocument/2006/relationships/image" Target="../media/image78.png"/><Relationship Id="rId17" Type="http://schemas.openxmlformats.org/officeDocument/2006/relationships/image" Target="../media/image79.png"/><Relationship Id="rId18" Type="http://schemas.openxmlformats.org/officeDocument/2006/relationships/image" Target="../media/image80.png"/><Relationship Id="rId19" Type="http://schemas.openxmlformats.org/officeDocument/2006/relationships/image" Target="../media/image81.png"/><Relationship Id="rId1" Type="http://schemas.openxmlformats.org/officeDocument/2006/relationships/slideLayout" Target="../slideLayouts/slideLayout32.xml"/><Relationship Id="rId2" Type="http://schemas.openxmlformats.org/officeDocument/2006/relationships/notesSlide" Target="../notesSlides/notesSlide15.xml"/><Relationship Id="rId3" Type="http://schemas.openxmlformats.org/officeDocument/2006/relationships/image" Target="../media/image70.jpeg"/><Relationship Id="rId4" Type="http://schemas.openxmlformats.org/officeDocument/2006/relationships/image" Target="../media/image71.emf"/><Relationship Id="rId5" Type="http://schemas.openxmlformats.org/officeDocument/2006/relationships/image" Target="../media/image72.emf"/><Relationship Id="rId6" Type="http://schemas.openxmlformats.org/officeDocument/2006/relationships/image" Target="../media/image73.emf"/><Relationship Id="rId7" Type="http://schemas.openxmlformats.org/officeDocument/2006/relationships/image" Target="../media/image74.emf"/><Relationship Id="rId8" Type="http://schemas.openxmlformats.org/officeDocument/2006/relationships/image" Target="../media/image75.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9" Type="http://schemas.openxmlformats.org/officeDocument/2006/relationships/image" Target="../media/image76.jpeg"/><Relationship Id="rId20" Type="http://schemas.openxmlformats.org/officeDocument/2006/relationships/image" Target="../media/image83.png"/><Relationship Id="rId21" Type="http://schemas.openxmlformats.org/officeDocument/2006/relationships/image" Target="../media/image84.png"/><Relationship Id="rId22" Type="http://schemas.openxmlformats.org/officeDocument/2006/relationships/image" Target="../media/image85.png"/><Relationship Id="rId23" Type="http://schemas.openxmlformats.org/officeDocument/2006/relationships/image" Target="../media/image86.png"/><Relationship Id="rId24" Type="http://schemas.openxmlformats.org/officeDocument/2006/relationships/image" Target="../media/image87.png"/><Relationship Id="rId25" Type="http://schemas.openxmlformats.org/officeDocument/2006/relationships/image" Target="../media/image53.png"/><Relationship Id="rId26" Type="http://schemas.openxmlformats.org/officeDocument/2006/relationships/image" Target="../media/image34.jpeg"/><Relationship Id="rId10" Type="http://schemas.openxmlformats.org/officeDocument/2006/relationships/image" Target="../media/image27.png"/><Relationship Id="rId11" Type="http://schemas.openxmlformats.org/officeDocument/2006/relationships/image" Target="../media/image35.png"/><Relationship Id="rId12" Type="http://schemas.openxmlformats.org/officeDocument/2006/relationships/image" Target="../media/image29.png"/><Relationship Id="rId13" Type="http://schemas.openxmlformats.org/officeDocument/2006/relationships/image" Target="../media/image77.png"/><Relationship Id="rId14" Type="http://schemas.openxmlformats.org/officeDocument/2006/relationships/image" Target="../media/image78.png"/><Relationship Id="rId15" Type="http://schemas.openxmlformats.org/officeDocument/2006/relationships/image" Target="../media/image79.png"/><Relationship Id="rId16" Type="http://schemas.openxmlformats.org/officeDocument/2006/relationships/image" Target="../media/image80.png"/><Relationship Id="rId17" Type="http://schemas.openxmlformats.org/officeDocument/2006/relationships/image" Target="../media/image81.png"/><Relationship Id="rId18" Type="http://schemas.openxmlformats.org/officeDocument/2006/relationships/image" Target="../media/image36.jpeg"/><Relationship Id="rId19" Type="http://schemas.openxmlformats.org/officeDocument/2006/relationships/image" Target="../media/image82.jpeg"/><Relationship Id="rId1" Type="http://schemas.openxmlformats.org/officeDocument/2006/relationships/slideLayout" Target="../slideLayouts/slideLayout32.xml"/><Relationship Id="rId2" Type="http://schemas.openxmlformats.org/officeDocument/2006/relationships/notesSlide" Target="../notesSlides/notesSlide16.xml"/><Relationship Id="rId3" Type="http://schemas.openxmlformats.org/officeDocument/2006/relationships/image" Target="../media/image70.jpeg"/><Relationship Id="rId4" Type="http://schemas.openxmlformats.org/officeDocument/2006/relationships/image" Target="../media/image75.emf"/><Relationship Id="rId5" Type="http://schemas.openxmlformats.org/officeDocument/2006/relationships/image" Target="../media/image71.emf"/><Relationship Id="rId6" Type="http://schemas.openxmlformats.org/officeDocument/2006/relationships/image" Target="../media/image72.emf"/><Relationship Id="rId7" Type="http://schemas.openxmlformats.org/officeDocument/2006/relationships/image" Target="../media/image73.emf"/><Relationship Id="rId8" Type="http://schemas.openxmlformats.org/officeDocument/2006/relationships/image" Target="../media/image74.emf"/></Relationships>
</file>

<file path=ppt/slides/_rels/slide24.xml.rels><?xml version="1.0" encoding="UTF-8" standalone="yes"?>
<Relationships xmlns="http://schemas.openxmlformats.org/package/2006/relationships"><Relationship Id="rId11" Type="http://schemas.openxmlformats.org/officeDocument/2006/relationships/image" Target="../media/image94.png"/><Relationship Id="rId12" Type="http://schemas.openxmlformats.org/officeDocument/2006/relationships/image" Target="../media/image95.png"/><Relationship Id="rId13" Type="http://schemas.openxmlformats.org/officeDocument/2006/relationships/image" Target="../media/image96.png"/><Relationship Id="rId14" Type="http://schemas.openxmlformats.org/officeDocument/2006/relationships/image" Target="../media/image97.png"/><Relationship Id="rId15" Type="http://schemas.openxmlformats.org/officeDocument/2006/relationships/image" Target="../media/image98.png"/><Relationship Id="rId16" Type="http://schemas.openxmlformats.org/officeDocument/2006/relationships/image" Target="../media/image99.png"/><Relationship Id="rId17" Type="http://schemas.openxmlformats.org/officeDocument/2006/relationships/image" Target="../media/image100.png"/><Relationship Id="rId18" Type="http://schemas.openxmlformats.org/officeDocument/2006/relationships/image" Target="../media/image101.png"/><Relationship Id="rId19" Type="http://schemas.openxmlformats.org/officeDocument/2006/relationships/image" Target="../media/image38.png"/><Relationship Id="rId1" Type="http://schemas.openxmlformats.org/officeDocument/2006/relationships/slideLayout" Target="../slideLayouts/slideLayout32.xml"/><Relationship Id="rId2" Type="http://schemas.openxmlformats.org/officeDocument/2006/relationships/notesSlide" Target="../notesSlides/notesSlide17.xml"/><Relationship Id="rId3" Type="http://schemas.openxmlformats.org/officeDocument/2006/relationships/image" Target="../media/image52.png"/><Relationship Id="rId4" Type="http://schemas.openxmlformats.org/officeDocument/2006/relationships/image" Target="../media/image88.jpeg"/><Relationship Id="rId5" Type="http://schemas.openxmlformats.org/officeDocument/2006/relationships/image" Target="../media/image89.jpeg"/><Relationship Id="rId6" Type="http://schemas.openxmlformats.org/officeDocument/2006/relationships/image" Target="../media/image90.jpeg"/><Relationship Id="rId7" Type="http://schemas.openxmlformats.org/officeDocument/2006/relationships/image" Target="../media/image91.jpeg"/><Relationship Id="rId8" Type="http://schemas.openxmlformats.org/officeDocument/2006/relationships/image" Target="../media/image92.jpeg"/><Relationship Id="rId9" Type="http://schemas.openxmlformats.org/officeDocument/2006/relationships/image" Target="../media/image93.png"/><Relationship Id="rId10"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hyperlink" Target="http://eclipse.org/proposals/technology.paho/" TargetMode="External"/><Relationship Id="rId4" Type="http://schemas.openxmlformats.org/officeDocument/2006/relationships/hyperlink" Target="http://www.mqtt.org" TargetMode="External"/><Relationship Id="rId5" Type="http://schemas.openxmlformats.org/officeDocument/2006/relationships/hyperlink" Target="http://mqtt.org/get-involved" TargetMode="External"/><Relationship Id="rId6" Type="http://schemas.openxmlformats.org/officeDocument/2006/relationships/hyperlink" Target="http://www.osgi.org" TargetMode="External"/><Relationship Id="rId1" Type="http://schemas.openxmlformats.org/officeDocument/2006/relationships/slideLayout" Target="../slideLayouts/slideLayout32.xml"/><Relationship Id="rId2" Type="http://schemas.openxmlformats.org/officeDocument/2006/relationships/hyperlink" Target="http://www.eclipse.or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9" Type="http://schemas.openxmlformats.org/officeDocument/2006/relationships/image" Target="../media/image36.jpeg"/><Relationship Id="rId20" Type="http://schemas.openxmlformats.org/officeDocument/2006/relationships/image" Target="../media/image105.png"/><Relationship Id="rId21" Type="http://schemas.openxmlformats.org/officeDocument/2006/relationships/image" Target="../media/image106.png"/><Relationship Id="rId22" Type="http://schemas.openxmlformats.org/officeDocument/2006/relationships/image" Target="../media/image107.png"/><Relationship Id="rId23" Type="http://schemas.openxmlformats.org/officeDocument/2006/relationships/image" Target="../media/image93.png"/><Relationship Id="rId24" Type="http://schemas.openxmlformats.org/officeDocument/2006/relationships/image" Target="../media/image108.jpeg"/><Relationship Id="rId25" Type="http://schemas.openxmlformats.org/officeDocument/2006/relationships/image" Target="../media/image109.png"/><Relationship Id="rId26" Type="http://schemas.openxmlformats.org/officeDocument/2006/relationships/image" Target="../media/image110.png"/><Relationship Id="rId27" Type="http://schemas.openxmlformats.org/officeDocument/2006/relationships/image" Target="../media/image111.jpeg"/><Relationship Id="rId28" Type="http://schemas.openxmlformats.org/officeDocument/2006/relationships/image" Target="../media/image112.png"/><Relationship Id="rId10" Type="http://schemas.openxmlformats.org/officeDocument/2006/relationships/image" Target="../media/image37.png"/><Relationship Id="rId11" Type="http://schemas.openxmlformats.org/officeDocument/2006/relationships/image" Target="../media/image61.png"/><Relationship Id="rId12" Type="http://schemas.openxmlformats.org/officeDocument/2006/relationships/image" Target="../media/image102.png"/><Relationship Id="rId13" Type="http://schemas.openxmlformats.org/officeDocument/2006/relationships/image" Target="../media/image58.png"/><Relationship Id="rId14" Type="http://schemas.openxmlformats.org/officeDocument/2006/relationships/image" Target="../media/image59.png"/><Relationship Id="rId15" Type="http://schemas.openxmlformats.org/officeDocument/2006/relationships/image" Target="../media/image60.png"/><Relationship Id="rId16" Type="http://schemas.openxmlformats.org/officeDocument/2006/relationships/image" Target="../media/image62.png"/><Relationship Id="rId17" Type="http://schemas.openxmlformats.org/officeDocument/2006/relationships/image" Target="../media/image103.jpeg"/><Relationship Id="rId18" Type="http://schemas.openxmlformats.org/officeDocument/2006/relationships/image" Target="../media/image104.png"/><Relationship Id="rId19" Type="http://schemas.openxmlformats.org/officeDocument/2006/relationships/image" Target="../media/image65.png"/><Relationship Id="rId1" Type="http://schemas.openxmlformats.org/officeDocument/2006/relationships/slideLayout" Target="../slideLayouts/slideLayout32.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3.png"/><Relationship Id="rId7" Type="http://schemas.openxmlformats.org/officeDocument/2006/relationships/image" Target="../media/image34.jpeg"/><Relationship Id="rId8" Type="http://schemas.openxmlformats.org/officeDocument/2006/relationships/image" Target="../media/image35.png"/></Relationships>
</file>

<file path=ppt/slides/_rels/slide3.xml.rels><?xml version="1.0" encoding="UTF-8" standalone="yes"?>
<Relationships xmlns="http://schemas.openxmlformats.org/package/2006/relationships"><Relationship Id="rId9" Type="http://schemas.openxmlformats.org/officeDocument/2006/relationships/image" Target="../media/image27.png"/><Relationship Id="rId20" Type="http://schemas.openxmlformats.org/officeDocument/2006/relationships/image" Target="../media/image38.png"/><Relationship Id="rId10" Type="http://schemas.openxmlformats.org/officeDocument/2006/relationships/image" Target="../media/image28.png"/><Relationship Id="rId11" Type="http://schemas.openxmlformats.org/officeDocument/2006/relationships/image" Target="../media/image29.png"/><Relationship Id="rId12" Type="http://schemas.openxmlformats.org/officeDocument/2006/relationships/image" Target="../media/image30.png"/><Relationship Id="rId13" Type="http://schemas.openxmlformats.org/officeDocument/2006/relationships/image" Target="../media/image31.png"/><Relationship Id="rId14" Type="http://schemas.openxmlformats.org/officeDocument/2006/relationships/image" Target="../media/image32.png"/><Relationship Id="rId15" Type="http://schemas.openxmlformats.org/officeDocument/2006/relationships/image" Target="../media/image33.png"/><Relationship Id="rId16" Type="http://schemas.openxmlformats.org/officeDocument/2006/relationships/image" Target="../media/image34.jpeg"/><Relationship Id="rId17" Type="http://schemas.openxmlformats.org/officeDocument/2006/relationships/image" Target="../media/image35.png"/><Relationship Id="rId18" Type="http://schemas.openxmlformats.org/officeDocument/2006/relationships/image" Target="../media/image36.jpeg"/><Relationship Id="rId19" Type="http://schemas.openxmlformats.org/officeDocument/2006/relationships/image" Target="../media/image37.png"/><Relationship Id="rId1" Type="http://schemas.openxmlformats.org/officeDocument/2006/relationships/slideLayout" Target="../slideLayouts/slideLayout32.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xml"/><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1" Type="http://schemas.openxmlformats.org/officeDocument/2006/relationships/slideLayout" Target="../slideLayouts/slideLayout4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png"/><Relationship Id="rId1" Type="http://schemas.openxmlformats.org/officeDocument/2006/relationships/slideLayout" Target="../slideLayouts/slideLayout4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4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4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Enterprise M2M - Berlin</a:t>
            </a:r>
            <a:endParaRPr lang="en-US" dirty="0"/>
          </a:p>
        </p:txBody>
      </p:sp>
      <p:sp>
        <p:nvSpPr>
          <p:cNvPr id="6" name="Subtitle 5"/>
          <p:cNvSpPr>
            <a:spLocks noGrp="1"/>
          </p:cNvSpPr>
          <p:nvPr>
            <p:ph type="subTitle" idx="1"/>
          </p:nvPr>
        </p:nvSpPr>
        <p:spPr>
          <a:xfrm>
            <a:off x="304800" y="2590800"/>
            <a:ext cx="8460000" cy="3557588"/>
          </a:xfrm>
        </p:spPr>
        <p:txBody>
          <a:bodyPr/>
          <a:lstStyle/>
          <a:p>
            <a:r>
              <a:rPr lang="en-GB" dirty="0"/>
              <a:t>Unlocking the </a:t>
            </a:r>
            <a:r>
              <a:rPr lang="en-GB" dirty="0" smtClean="0"/>
              <a:t>Data </a:t>
            </a:r>
            <a:r>
              <a:rPr lang="en-GB" dirty="0"/>
              <a:t>in </a:t>
            </a:r>
            <a:r>
              <a:rPr lang="en-GB" dirty="0" smtClean="0"/>
              <a:t>Remote </a:t>
            </a:r>
            <a:r>
              <a:rPr lang="en-GB" dirty="0"/>
              <a:t>A</a:t>
            </a:r>
            <a:r>
              <a:rPr lang="en-GB" dirty="0" smtClean="0"/>
              <a:t>ssets</a:t>
            </a:r>
          </a:p>
          <a:p>
            <a:endParaRPr lang="en-US" dirty="0" smtClean="0"/>
          </a:p>
          <a:p>
            <a:r>
              <a:rPr lang="en-US" sz="1800" dirty="0" smtClean="0"/>
              <a:t>Arlen Nipper</a:t>
            </a:r>
          </a:p>
          <a:p>
            <a:r>
              <a:rPr lang="en-US" sz="1800" dirty="0" smtClean="0"/>
              <a:t>President and CTO, </a:t>
            </a:r>
            <a:r>
              <a:rPr lang="en-US" sz="1800" dirty="0" err="1" smtClean="0"/>
              <a:t>Eurotech</a:t>
            </a:r>
            <a:endParaRPr lang="en-US" sz="1800" dirty="0" smtClean="0"/>
          </a:p>
          <a:p>
            <a:endParaRPr lang="en-US" dirty="0" smtClean="0"/>
          </a:p>
          <a:p>
            <a:endParaRPr lang="en-US" dirty="0"/>
          </a:p>
        </p:txBody>
      </p:sp>
      <p:sp>
        <p:nvSpPr>
          <p:cNvPr id="2" name="TextBox 1"/>
          <p:cNvSpPr txBox="1"/>
          <p:nvPr/>
        </p:nvSpPr>
        <p:spPr>
          <a:xfrm>
            <a:off x="76200" y="6494046"/>
            <a:ext cx="3124200" cy="338554"/>
          </a:xfrm>
          <a:prstGeom prst="rect">
            <a:avLst/>
          </a:prstGeom>
          <a:noFill/>
        </p:spPr>
        <p:txBody>
          <a:bodyPr wrap="square" rtlCol="0">
            <a:spAutoFit/>
          </a:bodyPr>
          <a:lstStyle/>
          <a:p>
            <a:r>
              <a:rPr lang="en-GB" sz="1600" dirty="0" err="1"/>
              <a:t>a</a:t>
            </a:r>
            <a:r>
              <a:rPr lang="en-GB" sz="1600" dirty="0" err="1" smtClean="0"/>
              <a:t>rlen.nipper@eurotech.com</a:t>
            </a:r>
            <a:endParaRPr lang="en-GB" sz="16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900" y="1612900"/>
            <a:ext cx="8229600" cy="4525963"/>
          </a:xfrm>
        </p:spPr>
        <p:txBody>
          <a:bodyPr/>
          <a:lstStyle/>
          <a:p>
            <a:r>
              <a:rPr lang="en-GB" sz="2400" b="0" dirty="0" smtClean="0"/>
              <a:t>Decoupling Producer/Consumer Implementations (many to many in lieu of one to one)</a:t>
            </a:r>
          </a:p>
          <a:p>
            <a:r>
              <a:rPr lang="en-GB" sz="2400" b="0" dirty="0" smtClean="0"/>
              <a:t>Adoption of Open, </a:t>
            </a:r>
            <a:r>
              <a:rPr lang="en-GB" sz="2400" b="0" dirty="0" err="1" smtClean="0"/>
              <a:t>IoT</a:t>
            </a:r>
            <a:r>
              <a:rPr lang="en-GB" sz="2400" b="0" dirty="0" smtClean="0"/>
              <a:t> Focused, Message Transports (efficient, bidirectional, </a:t>
            </a:r>
            <a:r>
              <a:rPr lang="en-GB" sz="2400" b="0" dirty="0" err="1" smtClean="0"/>
              <a:t>QoS</a:t>
            </a:r>
            <a:r>
              <a:rPr lang="en-GB" sz="2400" b="0" dirty="0" smtClean="0"/>
              <a:t>, Payload Agnostic)</a:t>
            </a:r>
          </a:p>
          <a:p>
            <a:r>
              <a:rPr lang="en-GB" sz="2400" b="0" dirty="0" smtClean="0"/>
              <a:t>IT and Developer Centric Application Frameworks (we have to cater to the development community)</a:t>
            </a:r>
          </a:p>
          <a:p>
            <a:r>
              <a:rPr lang="en-GB" sz="2400" b="0" dirty="0" smtClean="0"/>
              <a:t>Cost Effective, Agile, Low Power, and Flexible Hardware Platforms</a:t>
            </a:r>
          </a:p>
          <a:p>
            <a:r>
              <a:rPr lang="en-GB" sz="2400" b="0" dirty="0" smtClean="0"/>
              <a:t>Public/Private Cloud Deployment Infrastructures (zero </a:t>
            </a:r>
            <a:r>
              <a:rPr lang="en-GB" sz="2400" b="0" dirty="0" err="1" smtClean="0"/>
              <a:t>config</a:t>
            </a:r>
            <a:r>
              <a:rPr lang="en-GB" sz="2400" b="0" dirty="0" smtClean="0"/>
              <a:t> deployment)</a:t>
            </a:r>
          </a:p>
          <a:p>
            <a:endParaRPr lang="en-GB" sz="2400" b="0" dirty="0"/>
          </a:p>
        </p:txBody>
      </p:sp>
      <p:sp>
        <p:nvSpPr>
          <p:cNvPr id="4"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smtClean="0">
                <a:ln>
                  <a:noFill/>
                </a:ln>
                <a:solidFill>
                  <a:srgbClr val="4B90CF"/>
                </a:solidFill>
                <a:effectLst/>
                <a:uLnTx/>
                <a:uFillTx/>
                <a:latin typeface="+mj-lt"/>
                <a:ea typeface="ＭＳ Ｐゴシック" charset="-128"/>
                <a:cs typeface="ＭＳ Ｐゴシック" charset="-128"/>
              </a:rPr>
              <a:t>The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5"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Technology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Implementation</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Challenges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349785449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a:xfrm flipH="1">
            <a:off x="3225800" y="1701800"/>
            <a:ext cx="5918200" cy="4876800"/>
          </a:xfrm>
          <a:prstGeom prst="rect">
            <a:avLst/>
          </a:prstGeom>
          <a:gradFill flip="none" rotWithShape="1">
            <a:gsLst>
              <a:gs pos="0">
                <a:schemeClr val="accent5">
                  <a:alpha val="50000"/>
                </a:schemeClr>
              </a:gs>
              <a:gs pos="96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ectangle 65"/>
          <p:cNvSpPr/>
          <p:nvPr/>
        </p:nvSpPr>
        <p:spPr>
          <a:xfrm>
            <a:off x="0" y="1676400"/>
            <a:ext cx="3238500" cy="4610100"/>
          </a:xfrm>
          <a:prstGeom prst="rect">
            <a:avLst/>
          </a:prstGeom>
          <a:gradFill flip="none" rotWithShape="1">
            <a:gsLst>
              <a:gs pos="0">
                <a:schemeClr val="accent3">
                  <a:lumMod val="60000"/>
                  <a:lumOff val="40000"/>
                  <a:alpha val="50000"/>
                </a:schemeClr>
              </a:gs>
              <a:gs pos="96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AutoShape 2"/>
          <p:cNvSpPr>
            <a:spLocks noChangeArrowheads="1"/>
          </p:cNvSpPr>
          <p:nvPr/>
        </p:nvSpPr>
        <p:spPr bwMode="auto">
          <a:xfrm>
            <a:off x="2946401" y="3441701"/>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7" name="AutoShape 4"/>
          <p:cNvSpPr>
            <a:spLocks noChangeArrowheads="1"/>
          </p:cNvSpPr>
          <p:nvPr/>
        </p:nvSpPr>
        <p:spPr bwMode="auto">
          <a:xfrm rot="1650472">
            <a:off x="2998788" y="3022599"/>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grpSp>
        <p:nvGrpSpPr>
          <p:cNvPr id="117" name="Group 116"/>
          <p:cNvGrpSpPr/>
          <p:nvPr/>
        </p:nvGrpSpPr>
        <p:grpSpPr>
          <a:xfrm>
            <a:off x="5689600" y="3098800"/>
            <a:ext cx="2616200" cy="304800"/>
            <a:chOff x="5676900" y="2476500"/>
            <a:chExt cx="2616200" cy="558800"/>
          </a:xfrm>
        </p:grpSpPr>
        <p:sp>
          <p:nvSpPr>
            <p:cNvPr id="8" name="Line 5"/>
            <p:cNvSpPr>
              <a:spLocks noChangeShapeType="1"/>
            </p:cNvSpPr>
            <p:nvPr/>
          </p:nvSpPr>
          <p:spPr bwMode="auto">
            <a:xfrm flipV="1">
              <a:off x="6311900" y="25019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0" name="Line 7"/>
            <p:cNvSpPr>
              <a:spLocks noChangeShapeType="1"/>
            </p:cNvSpPr>
            <p:nvPr/>
          </p:nvSpPr>
          <p:spPr bwMode="auto">
            <a:xfrm flipV="1">
              <a:off x="8293100" y="24765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1" name="Line 8"/>
            <p:cNvSpPr>
              <a:spLocks noChangeShapeType="1"/>
            </p:cNvSpPr>
            <p:nvPr/>
          </p:nvSpPr>
          <p:spPr bwMode="auto">
            <a:xfrm flipV="1">
              <a:off x="7632700" y="24765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 name="Line 9"/>
            <p:cNvSpPr>
              <a:spLocks noChangeShapeType="1"/>
            </p:cNvSpPr>
            <p:nvPr/>
          </p:nvSpPr>
          <p:spPr bwMode="auto">
            <a:xfrm flipV="1">
              <a:off x="6972300" y="24892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3" name="Line 10"/>
            <p:cNvSpPr>
              <a:spLocks noChangeShapeType="1"/>
            </p:cNvSpPr>
            <p:nvPr/>
          </p:nvSpPr>
          <p:spPr bwMode="auto">
            <a:xfrm flipV="1">
              <a:off x="5676900" y="24892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grpSp>
      <p:sp>
        <p:nvSpPr>
          <p:cNvPr id="15" name="WordArt 12"/>
          <p:cNvSpPr>
            <a:spLocks noChangeArrowheads="1" noChangeShapeType="1" noTextEdit="1"/>
          </p:cNvSpPr>
          <p:nvPr/>
        </p:nvSpPr>
        <p:spPr bwMode="auto">
          <a:xfrm>
            <a:off x="2832100" y="2501900"/>
            <a:ext cx="190500" cy="5238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endParaRPr lang="en-GB" sz="3600" b="1" kern="10" dirty="0">
              <a:ln w="9525">
                <a:round/>
                <a:headEnd/>
                <a:tailEnd/>
              </a:ln>
              <a:latin typeface="Times New Roman"/>
              <a:ea typeface="Times New Roman"/>
              <a:cs typeface="Times New Roman"/>
            </a:endParaRPr>
          </a:p>
        </p:txBody>
      </p:sp>
      <p:sp>
        <p:nvSpPr>
          <p:cNvPr id="22" name="Text Box 20"/>
          <p:cNvSpPr txBox="1">
            <a:spLocks noChangeArrowheads="1"/>
          </p:cNvSpPr>
          <p:nvPr/>
        </p:nvSpPr>
        <p:spPr bwMode="auto">
          <a:xfrm>
            <a:off x="4991100" y="4965700"/>
            <a:ext cx="41529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eaLnBrk="0" hangingPunct="0">
              <a:spcBef>
                <a:spcPct val="50000"/>
              </a:spcBef>
              <a:buFontTx/>
              <a:buChar char="•"/>
            </a:pPr>
            <a:r>
              <a:rPr lang="en-US" sz="1400" b="1" dirty="0" smtClean="0">
                <a:solidFill>
                  <a:schemeClr val="tx1"/>
                </a:solidFill>
              </a:rPr>
              <a:t> One </a:t>
            </a:r>
            <a:r>
              <a:rPr lang="en-US" sz="1400" b="1" dirty="0">
                <a:solidFill>
                  <a:schemeClr val="tx1"/>
                </a:solidFill>
              </a:rPr>
              <a:t>To One Data Relationship</a:t>
            </a:r>
            <a:endParaRPr lang="en-US" sz="1400" b="1" dirty="0" smtClean="0">
              <a:solidFill>
                <a:schemeClr val="tx1"/>
              </a:solidFill>
            </a:endParaRPr>
          </a:p>
          <a:p>
            <a:pPr algn="l" eaLnBrk="0" hangingPunct="0">
              <a:spcBef>
                <a:spcPct val="50000"/>
              </a:spcBef>
              <a:buFontTx/>
              <a:buChar char="•"/>
            </a:pPr>
            <a:r>
              <a:rPr lang="en-US" sz="1400" b="1" dirty="0" smtClean="0">
                <a:solidFill>
                  <a:schemeClr val="tx1"/>
                </a:solidFill>
              </a:rPr>
              <a:t> Primary </a:t>
            </a:r>
            <a:r>
              <a:rPr lang="en-US" sz="1400" b="1" dirty="0">
                <a:solidFill>
                  <a:schemeClr val="tx1"/>
                </a:solidFill>
              </a:rPr>
              <a:t>Business Activity Is Not Addressed</a:t>
            </a:r>
            <a:endParaRPr lang="en-US" sz="1400" b="1" dirty="0" smtClean="0">
              <a:solidFill>
                <a:schemeClr val="tx1"/>
              </a:solidFill>
            </a:endParaRPr>
          </a:p>
          <a:p>
            <a:pPr algn="l" eaLnBrk="0" hangingPunct="0">
              <a:spcBef>
                <a:spcPct val="50000"/>
              </a:spcBef>
              <a:buFontTx/>
              <a:buChar char="•"/>
            </a:pPr>
            <a:r>
              <a:rPr lang="en-US" sz="1400" b="1" dirty="0" smtClean="0">
                <a:solidFill>
                  <a:schemeClr val="tx1"/>
                </a:solidFill>
              </a:rPr>
              <a:t> 60</a:t>
            </a:r>
            <a:r>
              <a:rPr lang="en-US" sz="1400" b="1" dirty="0">
                <a:solidFill>
                  <a:schemeClr val="tx1"/>
                </a:solidFill>
              </a:rPr>
              <a:t>%-90% of Project Effort on Data Delivery</a:t>
            </a:r>
            <a:endParaRPr lang="en-US" sz="1400" b="1" dirty="0" smtClean="0">
              <a:solidFill>
                <a:schemeClr val="tx1"/>
              </a:solidFill>
            </a:endParaRPr>
          </a:p>
          <a:p>
            <a:pPr algn="l" eaLnBrk="0" hangingPunct="0">
              <a:spcBef>
                <a:spcPct val="50000"/>
              </a:spcBef>
              <a:buFontTx/>
              <a:buChar char="•"/>
            </a:pPr>
            <a:r>
              <a:rPr lang="en-US" sz="1400" b="1" dirty="0" smtClean="0">
                <a:solidFill>
                  <a:schemeClr val="tx1"/>
                </a:solidFill>
              </a:rPr>
              <a:t> Costly </a:t>
            </a:r>
            <a:r>
              <a:rPr lang="en-US" sz="1400" b="1" dirty="0">
                <a:solidFill>
                  <a:schemeClr val="tx1"/>
                </a:solidFill>
              </a:rPr>
              <a:t>Bandwidth Consumption</a:t>
            </a:r>
            <a:endParaRPr lang="en-US" sz="1400" b="1" dirty="0" smtClean="0">
              <a:solidFill>
                <a:schemeClr val="tx1"/>
              </a:solidFill>
            </a:endParaRPr>
          </a:p>
          <a:p>
            <a:pPr algn="l" eaLnBrk="0" hangingPunct="0">
              <a:spcBef>
                <a:spcPct val="50000"/>
              </a:spcBef>
              <a:buFontTx/>
              <a:buChar char="•"/>
            </a:pPr>
            <a:r>
              <a:rPr lang="en-US" sz="1400" b="1" dirty="0" smtClean="0">
                <a:solidFill>
                  <a:schemeClr val="tx1"/>
                </a:solidFill>
              </a:rPr>
              <a:t> Protocol is the Transport – Can’t break apart</a:t>
            </a:r>
            <a:endParaRPr lang="en-US" sz="1400" b="1" dirty="0">
              <a:solidFill>
                <a:schemeClr val="tx1"/>
              </a:solidFill>
            </a:endParaRPr>
          </a:p>
        </p:txBody>
      </p:sp>
      <p:sp>
        <p:nvSpPr>
          <p:cNvPr id="31" name="AutoShape 29"/>
          <p:cNvSpPr>
            <a:spLocks noChangeArrowheads="1"/>
          </p:cNvSpPr>
          <p:nvPr/>
        </p:nvSpPr>
        <p:spPr bwMode="auto">
          <a:xfrm>
            <a:off x="4851400" y="3314700"/>
            <a:ext cx="4114800" cy="381000"/>
          </a:xfrm>
          <a:prstGeom prst="leftRightArrow">
            <a:avLst>
              <a:gd name="adj1" fmla="val 50000"/>
              <a:gd name="adj2" fmla="val 105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GB" sz="1200" b="1" dirty="0" smtClean="0"/>
              <a:t>Protocol X</a:t>
            </a:r>
            <a:endParaRPr lang="en-GB" sz="1200" b="1" dirty="0"/>
          </a:p>
        </p:txBody>
      </p:sp>
      <p:sp>
        <p:nvSpPr>
          <p:cNvPr id="38" name="Text Box 36"/>
          <p:cNvSpPr txBox="1">
            <a:spLocks noChangeArrowheads="1"/>
          </p:cNvSpPr>
          <p:nvPr/>
        </p:nvSpPr>
        <p:spPr bwMode="auto">
          <a:xfrm>
            <a:off x="2413000" y="1562100"/>
            <a:ext cx="175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0" hangingPunct="0">
              <a:spcBef>
                <a:spcPct val="50000"/>
              </a:spcBef>
            </a:pPr>
            <a:r>
              <a:rPr lang="en-US" sz="1400" b="1" dirty="0" smtClean="0">
                <a:solidFill>
                  <a:srgbClr val="FF0000"/>
                </a:solidFill>
                <a:latin typeface="Arial" charset="0"/>
              </a:rPr>
              <a:t>Implementation  </a:t>
            </a:r>
            <a:r>
              <a:rPr lang="en-US" sz="1400" b="1" dirty="0">
                <a:solidFill>
                  <a:srgbClr val="FF0000"/>
                </a:solidFill>
                <a:latin typeface="Arial" charset="0"/>
              </a:rPr>
              <a:t>Barrier</a:t>
            </a:r>
            <a:endParaRPr lang="en-US" sz="2400" dirty="0">
              <a:solidFill>
                <a:srgbClr val="FF0000"/>
              </a:solidFill>
              <a:latin typeface="Arial" charset="0"/>
            </a:endParaRPr>
          </a:p>
        </p:txBody>
      </p:sp>
      <p:sp>
        <p:nvSpPr>
          <p:cNvPr id="41" name="Text Box 43"/>
          <p:cNvSpPr txBox="1">
            <a:spLocks noChangeArrowheads="1"/>
          </p:cNvSpPr>
          <p:nvPr/>
        </p:nvSpPr>
        <p:spPr bwMode="auto">
          <a:xfrm>
            <a:off x="241300" y="1803400"/>
            <a:ext cx="2311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eaLnBrk="0" hangingPunct="0">
              <a:spcBef>
                <a:spcPct val="50000"/>
              </a:spcBef>
            </a:pPr>
            <a:r>
              <a:rPr lang="ja-JP" altLang="en-US" b="1" dirty="0">
                <a:solidFill>
                  <a:srgbClr val="6E7178"/>
                </a:solidFill>
                <a:latin typeface="Arial"/>
              </a:rPr>
              <a:t>“</a:t>
            </a:r>
            <a:r>
              <a:rPr lang="en-US" b="1" u="sng" dirty="0" smtClean="0">
                <a:solidFill>
                  <a:srgbClr val="6E7178"/>
                </a:solidFill>
              </a:rPr>
              <a:t>The Enterprise</a:t>
            </a:r>
            <a:r>
              <a:rPr lang="ja-JP" altLang="en-US" b="1" dirty="0">
                <a:solidFill>
                  <a:srgbClr val="6E7178"/>
                </a:solidFill>
                <a:latin typeface="Arial"/>
              </a:rPr>
              <a:t>”</a:t>
            </a:r>
            <a:endParaRPr lang="en-US" dirty="0">
              <a:solidFill>
                <a:srgbClr val="6E7178"/>
              </a:solidFill>
            </a:endParaRPr>
          </a:p>
        </p:txBody>
      </p:sp>
      <p:sp>
        <p:nvSpPr>
          <p:cNvPr id="42" name="AutoShape 44"/>
          <p:cNvSpPr>
            <a:spLocks noChangeArrowheads="1"/>
          </p:cNvSpPr>
          <p:nvPr/>
        </p:nvSpPr>
        <p:spPr bwMode="auto">
          <a:xfrm rot="5400000">
            <a:off x="2997200" y="2133600"/>
            <a:ext cx="609600" cy="533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grpSp>
        <p:nvGrpSpPr>
          <p:cNvPr id="3" name="Group 68"/>
          <p:cNvGrpSpPr/>
          <p:nvPr/>
        </p:nvGrpSpPr>
        <p:grpSpPr>
          <a:xfrm>
            <a:off x="177799" y="2273300"/>
            <a:ext cx="2746211" cy="3352800"/>
            <a:chOff x="215899" y="1625600"/>
            <a:chExt cx="2746211" cy="4508500"/>
          </a:xfrm>
        </p:grpSpPr>
        <p:sp>
          <p:nvSpPr>
            <p:cNvPr id="50" name="Oval 49"/>
            <p:cNvSpPr/>
            <p:nvPr/>
          </p:nvSpPr>
          <p:spPr>
            <a:xfrm>
              <a:off x="939800" y="1625600"/>
              <a:ext cx="1917700" cy="3810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ERP</a:t>
              </a:r>
              <a:endParaRPr lang="en-GB" sz="1400" b="1" dirty="0">
                <a:solidFill>
                  <a:srgbClr val="6E7178"/>
                </a:solidFill>
              </a:endParaRPr>
            </a:p>
          </p:txBody>
        </p:sp>
        <p:sp>
          <p:nvSpPr>
            <p:cNvPr id="51" name="Oval 50"/>
            <p:cNvSpPr/>
            <p:nvPr/>
          </p:nvSpPr>
          <p:spPr>
            <a:xfrm>
              <a:off x="368300" y="2971800"/>
              <a:ext cx="1875084" cy="457200"/>
            </a:xfrm>
            <a:prstGeom prst="ellipse">
              <a:avLst/>
            </a:prstGeom>
            <a:solidFill>
              <a:schemeClr val="accent3">
                <a:lumMod val="60000"/>
                <a:lumOff val="40000"/>
              </a:schemeClr>
            </a:solidFill>
            <a:ln>
              <a:solidFill>
                <a:schemeClr val="tx1"/>
              </a:solidFill>
            </a:ln>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GB" sz="1400" b="1" dirty="0" smtClean="0">
                  <a:solidFill>
                    <a:srgbClr val="6E7178"/>
                  </a:solidFill>
                </a:rPr>
                <a:t>Accounting</a:t>
              </a:r>
              <a:endParaRPr lang="en-GB" sz="1400" b="1" dirty="0">
                <a:solidFill>
                  <a:srgbClr val="6E7178"/>
                </a:solidFill>
              </a:endParaRPr>
            </a:p>
          </p:txBody>
        </p:sp>
        <p:sp>
          <p:nvSpPr>
            <p:cNvPr id="53" name="Oval 52"/>
            <p:cNvSpPr/>
            <p:nvPr/>
          </p:nvSpPr>
          <p:spPr>
            <a:xfrm>
              <a:off x="215899" y="3683000"/>
              <a:ext cx="1860879" cy="457200"/>
            </a:xfrm>
            <a:prstGeom prst="ellipse">
              <a:avLst/>
            </a:prstGeom>
            <a:solidFill>
              <a:schemeClr val="accent3">
                <a:lumMod val="60000"/>
                <a:lumOff val="40000"/>
              </a:schemeClr>
            </a:solidFill>
            <a:ln>
              <a:solidFill>
                <a:schemeClr val="tx1"/>
              </a:solidFill>
            </a:ln>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GB" sz="1400" b="1" dirty="0" smtClean="0">
                  <a:solidFill>
                    <a:srgbClr val="6E7178"/>
                  </a:solidFill>
                </a:rPr>
                <a:t>Inventory</a:t>
              </a:r>
              <a:endParaRPr lang="en-GB" sz="1400" b="1" dirty="0">
                <a:solidFill>
                  <a:srgbClr val="6E7178"/>
                </a:solidFill>
              </a:endParaRPr>
            </a:p>
          </p:txBody>
        </p:sp>
        <p:sp>
          <p:nvSpPr>
            <p:cNvPr id="54" name="Oval 53"/>
            <p:cNvSpPr/>
            <p:nvPr/>
          </p:nvSpPr>
          <p:spPr>
            <a:xfrm>
              <a:off x="393699" y="4343400"/>
              <a:ext cx="193190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EFM/AMR</a:t>
              </a:r>
              <a:endParaRPr lang="en-GB" sz="1400" b="1" dirty="0">
                <a:solidFill>
                  <a:srgbClr val="6E7178"/>
                </a:solidFill>
              </a:endParaRPr>
            </a:p>
          </p:txBody>
        </p:sp>
        <p:sp>
          <p:nvSpPr>
            <p:cNvPr id="55" name="Oval 54"/>
            <p:cNvSpPr/>
            <p:nvPr/>
          </p:nvSpPr>
          <p:spPr>
            <a:xfrm>
              <a:off x="647699" y="5029200"/>
              <a:ext cx="190349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err="1" smtClean="0">
                  <a:solidFill>
                    <a:srgbClr val="6E7178"/>
                  </a:solidFill>
                </a:rPr>
                <a:t>Modeling</a:t>
              </a:r>
              <a:endParaRPr lang="en-GB" sz="1400" b="1" dirty="0">
                <a:solidFill>
                  <a:srgbClr val="6E7178"/>
                </a:solidFill>
              </a:endParaRPr>
            </a:p>
          </p:txBody>
        </p:sp>
        <p:sp>
          <p:nvSpPr>
            <p:cNvPr id="56" name="Oval 55"/>
            <p:cNvSpPr/>
            <p:nvPr/>
          </p:nvSpPr>
          <p:spPr>
            <a:xfrm>
              <a:off x="1016000" y="5676900"/>
              <a:ext cx="1946110"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CRM</a:t>
              </a:r>
              <a:endParaRPr lang="en-GB" sz="1400" b="1" dirty="0">
                <a:solidFill>
                  <a:srgbClr val="6E7178"/>
                </a:solidFill>
              </a:endParaRPr>
            </a:p>
          </p:txBody>
        </p:sp>
        <p:sp>
          <p:nvSpPr>
            <p:cNvPr id="57" name="Oval 56"/>
            <p:cNvSpPr/>
            <p:nvPr/>
          </p:nvSpPr>
          <p:spPr>
            <a:xfrm>
              <a:off x="546100" y="2247900"/>
              <a:ext cx="193190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Maintenance</a:t>
              </a:r>
              <a:endParaRPr lang="en-GB" sz="1400" b="1" dirty="0">
                <a:solidFill>
                  <a:srgbClr val="6E7178"/>
                </a:solidFill>
              </a:endParaRPr>
            </a:p>
          </p:txBody>
        </p:sp>
      </p:grpSp>
      <p:sp>
        <p:nvSpPr>
          <p:cNvPr id="58" name="Text Box 43"/>
          <p:cNvSpPr txBox="1">
            <a:spLocks noChangeArrowheads="1"/>
          </p:cNvSpPr>
          <p:nvPr/>
        </p:nvSpPr>
        <p:spPr bwMode="auto">
          <a:xfrm>
            <a:off x="5867400" y="1816100"/>
            <a:ext cx="1828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eaLnBrk="0" hangingPunct="0">
              <a:spcBef>
                <a:spcPct val="50000"/>
              </a:spcBef>
            </a:pPr>
            <a:r>
              <a:rPr lang="ja-JP" altLang="en-US" sz="1800" b="1" dirty="0" smtClean="0">
                <a:solidFill>
                  <a:srgbClr val="6E7178"/>
                </a:solidFill>
                <a:latin typeface="Arial"/>
              </a:rPr>
              <a:t>“</a:t>
            </a:r>
            <a:r>
              <a:rPr lang="en-US" sz="1800" b="1" u="sng" dirty="0" smtClean="0">
                <a:solidFill>
                  <a:srgbClr val="6E7178"/>
                </a:solidFill>
              </a:rPr>
              <a:t>Operations</a:t>
            </a:r>
            <a:r>
              <a:rPr lang="ja-JP" altLang="en-US" sz="1800" b="1" dirty="0" smtClean="0">
                <a:solidFill>
                  <a:srgbClr val="6E7178"/>
                </a:solidFill>
                <a:latin typeface="Arial"/>
              </a:rPr>
              <a:t>”</a:t>
            </a:r>
            <a:endParaRPr lang="en-US" sz="1800" dirty="0">
              <a:solidFill>
                <a:srgbClr val="6E7178"/>
              </a:solidFill>
            </a:endParaRPr>
          </a:p>
        </p:txBody>
      </p:sp>
      <p:sp>
        <p:nvSpPr>
          <p:cNvPr id="60" name="TextBox 59"/>
          <p:cNvSpPr txBox="1"/>
          <p:nvPr/>
        </p:nvSpPr>
        <p:spPr>
          <a:xfrm>
            <a:off x="3891157" y="4216400"/>
            <a:ext cx="911352" cy="1200329"/>
          </a:xfrm>
          <a:prstGeom prst="rect">
            <a:avLst/>
          </a:prstGeom>
          <a:noFill/>
        </p:spPr>
        <p:txBody>
          <a:bodyPr wrap="none" rtlCol="0">
            <a:spAutoFit/>
          </a:bodyPr>
          <a:lstStyle/>
          <a:p>
            <a:pPr algn="ctr" eaLnBrk="0" hangingPunct="0"/>
            <a:r>
              <a:rPr lang="en-US" sz="1200" b="1" dirty="0" smtClean="0">
                <a:latin typeface="Arial" charset="0"/>
              </a:rPr>
              <a:t>SCADA”</a:t>
            </a:r>
          </a:p>
          <a:p>
            <a:pPr algn="ctr" eaLnBrk="0" hangingPunct="0"/>
            <a:r>
              <a:rPr lang="en-US" sz="1200" b="1" dirty="0" smtClean="0">
                <a:latin typeface="Arial" charset="0"/>
              </a:rPr>
              <a:t>“DCS”</a:t>
            </a:r>
          </a:p>
          <a:p>
            <a:pPr algn="ctr" eaLnBrk="0" hangingPunct="0"/>
            <a:r>
              <a:rPr lang="en-US" sz="1200" b="1" dirty="0" smtClean="0">
                <a:latin typeface="Arial" charset="0"/>
              </a:rPr>
              <a:t>“other”</a:t>
            </a:r>
          </a:p>
          <a:p>
            <a:pPr algn="ctr" eaLnBrk="0" hangingPunct="0"/>
            <a:r>
              <a:rPr lang="en-US" sz="1200" b="1" dirty="0" smtClean="0">
                <a:latin typeface="Arial" charset="0"/>
              </a:rPr>
              <a:t>Host</a:t>
            </a:r>
          </a:p>
          <a:p>
            <a:pPr algn="ctr" eaLnBrk="0" hangingPunct="0"/>
            <a:r>
              <a:rPr lang="en-US" sz="1200" b="1" dirty="0" smtClean="0">
                <a:latin typeface="Arial" charset="0"/>
              </a:rPr>
              <a:t>Computer</a:t>
            </a:r>
          </a:p>
          <a:p>
            <a:endParaRPr lang="en-US" sz="1200" dirty="0"/>
          </a:p>
        </p:txBody>
      </p:sp>
      <p:sp>
        <p:nvSpPr>
          <p:cNvPr id="61" name="TextBox 60"/>
          <p:cNvSpPr txBox="1"/>
          <p:nvPr/>
        </p:nvSpPr>
        <p:spPr>
          <a:xfrm>
            <a:off x="2641600" y="2413000"/>
            <a:ext cx="466669" cy="646331"/>
          </a:xfrm>
          <a:prstGeom prst="rect">
            <a:avLst/>
          </a:prstGeom>
          <a:noFill/>
        </p:spPr>
        <p:txBody>
          <a:bodyPr wrap="none" rtlCol="0">
            <a:spAutoFit/>
          </a:bodyPr>
          <a:lstStyle/>
          <a:p>
            <a:r>
              <a:rPr lang="en-US" sz="3600" b="1" dirty="0" smtClean="0">
                <a:solidFill>
                  <a:schemeClr val="accent3">
                    <a:lumMod val="60000"/>
                    <a:lumOff val="40000"/>
                  </a:schemeClr>
                </a:solidFill>
              </a:rPr>
              <a:t>?</a:t>
            </a:r>
            <a:endParaRPr lang="en-US" sz="3600" b="1" dirty="0">
              <a:solidFill>
                <a:schemeClr val="accent3">
                  <a:lumMod val="60000"/>
                  <a:lumOff val="40000"/>
                </a:schemeClr>
              </a:solidFill>
            </a:endParaRPr>
          </a:p>
        </p:txBody>
      </p:sp>
      <p:sp>
        <p:nvSpPr>
          <p:cNvPr id="62" name="TextBox 61"/>
          <p:cNvSpPr txBox="1"/>
          <p:nvPr/>
        </p:nvSpPr>
        <p:spPr>
          <a:xfrm>
            <a:off x="2527300" y="3124200"/>
            <a:ext cx="466669" cy="646331"/>
          </a:xfrm>
          <a:prstGeom prst="rect">
            <a:avLst/>
          </a:prstGeom>
          <a:noFill/>
        </p:spPr>
        <p:txBody>
          <a:bodyPr wrap="none" rtlCol="0">
            <a:spAutoFit/>
          </a:bodyPr>
          <a:lstStyle/>
          <a:p>
            <a:r>
              <a:rPr lang="en-US" sz="3600" b="1" dirty="0" smtClean="0">
                <a:solidFill>
                  <a:schemeClr val="accent3">
                    <a:lumMod val="60000"/>
                    <a:lumOff val="40000"/>
                  </a:schemeClr>
                </a:solidFill>
              </a:rPr>
              <a:t>?</a:t>
            </a:r>
            <a:endParaRPr lang="en-US" sz="3600" b="1" dirty="0">
              <a:solidFill>
                <a:schemeClr val="accent3">
                  <a:lumMod val="60000"/>
                  <a:lumOff val="40000"/>
                </a:schemeClr>
              </a:solidFill>
            </a:endParaRPr>
          </a:p>
        </p:txBody>
      </p:sp>
      <p:sp>
        <p:nvSpPr>
          <p:cNvPr id="64" name="TextBox 63"/>
          <p:cNvSpPr txBox="1"/>
          <p:nvPr/>
        </p:nvSpPr>
        <p:spPr>
          <a:xfrm>
            <a:off x="2717800" y="4813300"/>
            <a:ext cx="466669" cy="646331"/>
          </a:xfrm>
          <a:prstGeom prst="rect">
            <a:avLst/>
          </a:prstGeom>
          <a:noFill/>
        </p:spPr>
        <p:txBody>
          <a:bodyPr wrap="none" rtlCol="0">
            <a:spAutoFit/>
          </a:bodyPr>
          <a:lstStyle/>
          <a:p>
            <a:r>
              <a:rPr lang="en-US" sz="3600" b="1" dirty="0" smtClean="0">
                <a:solidFill>
                  <a:schemeClr val="accent3">
                    <a:lumMod val="60000"/>
                    <a:lumOff val="40000"/>
                  </a:schemeClr>
                </a:solidFill>
              </a:rPr>
              <a:t>?</a:t>
            </a:r>
            <a:endParaRPr lang="en-US" sz="3600" b="1" dirty="0">
              <a:solidFill>
                <a:schemeClr val="accent3">
                  <a:lumMod val="60000"/>
                  <a:lumOff val="40000"/>
                </a:schemeClr>
              </a:solidFill>
            </a:endParaRPr>
          </a:p>
        </p:txBody>
      </p:sp>
      <p:sp>
        <p:nvSpPr>
          <p:cNvPr id="65" name="AutoShape 4"/>
          <p:cNvSpPr>
            <a:spLocks noChangeArrowheads="1"/>
          </p:cNvSpPr>
          <p:nvPr/>
        </p:nvSpPr>
        <p:spPr bwMode="auto">
          <a:xfrm rot="19845575" flipV="1">
            <a:off x="2897188" y="3924300"/>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pic>
        <p:nvPicPr>
          <p:cNvPr id="52" name="Picture 51" descr="Server.png"/>
          <p:cNvPicPr>
            <a:picLocks noChangeAspect="1"/>
          </p:cNvPicPr>
          <p:nvPr/>
        </p:nvPicPr>
        <p:blipFill>
          <a:blip r:embed="rId3"/>
          <a:stretch>
            <a:fillRect/>
          </a:stretch>
        </p:blipFill>
        <p:spPr>
          <a:xfrm>
            <a:off x="3915724" y="2946399"/>
            <a:ext cx="900060" cy="1231901"/>
          </a:xfrm>
          <a:prstGeom prst="rect">
            <a:avLst/>
          </a:prstGeom>
        </p:spPr>
      </p:pic>
      <p:sp>
        <p:nvSpPr>
          <p:cNvPr id="63" name="AutoShape 4"/>
          <p:cNvSpPr>
            <a:spLocks noChangeArrowheads="1"/>
          </p:cNvSpPr>
          <p:nvPr/>
        </p:nvSpPr>
        <p:spPr bwMode="auto">
          <a:xfrm rot="18638646" flipV="1">
            <a:off x="2973388" y="4457700"/>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68" name="TextBox 67"/>
          <p:cNvSpPr txBox="1"/>
          <p:nvPr/>
        </p:nvSpPr>
        <p:spPr>
          <a:xfrm>
            <a:off x="2552700" y="4000500"/>
            <a:ext cx="466669" cy="646331"/>
          </a:xfrm>
          <a:prstGeom prst="rect">
            <a:avLst/>
          </a:prstGeom>
          <a:noFill/>
        </p:spPr>
        <p:txBody>
          <a:bodyPr wrap="none" rtlCol="0">
            <a:spAutoFit/>
          </a:bodyPr>
          <a:lstStyle/>
          <a:p>
            <a:r>
              <a:rPr lang="en-US" sz="3600" b="1" dirty="0" smtClean="0">
                <a:solidFill>
                  <a:schemeClr val="accent3">
                    <a:lumMod val="60000"/>
                    <a:lumOff val="40000"/>
                  </a:schemeClr>
                </a:solidFill>
              </a:rPr>
              <a:t>?</a:t>
            </a:r>
            <a:endParaRPr lang="en-US" sz="3600" b="1" dirty="0">
              <a:solidFill>
                <a:schemeClr val="accent3">
                  <a:lumMod val="60000"/>
                  <a:lumOff val="40000"/>
                </a:schemeClr>
              </a:solidFill>
            </a:endParaRPr>
          </a:p>
        </p:txBody>
      </p:sp>
      <p:grpSp>
        <p:nvGrpSpPr>
          <p:cNvPr id="116" name="Group 115"/>
          <p:cNvGrpSpPr/>
          <p:nvPr/>
        </p:nvGrpSpPr>
        <p:grpSpPr>
          <a:xfrm>
            <a:off x="5410200" y="2451100"/>
            <a:ext cx="3174999" cy="628650"/>
            <a:chOff x="5397500" y="2082800"/>
            <a:chExt cx="3174999" cy="628650"/>
          </a:xfrm>
        </p:grpSpPr>
        <p:sp>
          <p:nvSpPr>
            <p:cNvPr id="26" name="AutoShape 24"/>
            <p:cNvSpPr>
              <a:spLocks noChangeArrowheads="1"/>
            </p:cNvSpPr>
            <p:nvPr/>
          </p:nvSpPr>
          <p:spPr bwMode="auto">
            <a:xfrm>
              <a:off x="6057900" y="2260600"/>
              <a:ext cx="457200" cy="381000"/>
            </a:xfrm>
            <a:prstGeom prst="cube">
              <a:avLst>
                <a:gd name="adj" fmla="val 41250"/>
              </a:avLst>
            </a:prstGeom>
            <a:gradFill rotWithShape="0">
              <a:gsLst>
                <a:gs pos="0">
                  <a:srgbClr val="FF0000">
                    <a:gamma/>
                    <a:shade val="46275"/>
                    <a:invGamma/>
                  </a:srgbClr>
                </a:gs>
                <a:gs pos="100000">
                  <a:srgbClr val="FF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r>
                <a:rPr lang="en-US" sz="1400" b="1">
                  <a:solidFill>
                    <a:srgbClr val="000000"/>
                  </a:solidFill>
                </a:rPr>
                <a:t>$$$</a:t>
              </a:r>
            </a:p>
          </p:txBody>
        </p:sp>
        <p:grpSp>
          <p:nvGrpSpPr>
            <p:cNvPr id="76" name="Group 75"/>
            <p:cNvGrpSpPr/>
            <p:nvPr/>
          </p:nvGrpSpPr>
          <p:grpSpPr>
            <a:xfrm>
              <a:off x="5397500" y="2120900"/>
              <a:ext cx="558799" cy="590550"/>
              <a:chOff x="5384800" y="2171700"/>
              <a:chExt cx="558799" cy="590550"/>
            </a:xfrm>
          </p:grpSpPr>
          <p:pic>
            <p:nvPicPr>
              <p:cNvPr id="72" name="Picture 71" descr="Empty.png"/>
              <p:cNvPicPr>
                <a:picLocks noChangeAspect="1"/>
              </p:cNvPicPr>
              <p:nvPr/>
            </p:nvPicPr>
            <p:blipFill>
              <a:blip r:embed="rId4"/>
              <a:stretch>
                <a:fillRect/>
              </a:stretch>
            </p:blipFill>
            <p:spPr>
              <a:xfrm>
                <a:off x="5384800" y="2171700"/>
                <a:ext cx="558799" cy="590550"/>
              </a:xfrm>
              <a:prstGeom prst="rect">
                <a:avLst/>
              </a:prstGeom>
            </p:spPr>
          </p:pic>
          <p:sp>
            <p:nvSpPr>
              <p:cNvPr id="74" name="TextBox 73"/>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77" name="Group 76"/>
            <p:cNvGrpSpPr/>
            <p:nvPr/>
          </p:nvGrpSpPr>
          <p:grpSpPr>
            <a:xfrm>
              <a:off x="6032500" y="2120900"/>
              <a:ext cx="558799" cy="590550"/>
              <a:chOff x="5384800" y="2171700"/>
              <a:chExt cx="558799" cy="590550"/>
            </a:xfrm>
          </p:grpSpPr>
          <p:pic>
            <p:nvPicPr>
              <p:cNvPr id="78" name="Picture 77" descr="Empty.png"/>
              <p:cNvPicPr>
                <a:picLocks noChangeAspect="1"/>
              </p:cNvPicPr>
              <p:nvPr/>
            </p:nvPicPr>
            <p:blipFill>
              <a:blip r:embed="rId4"/>
              <a:stretch>
                <a:fillRect/>
              </a:stretch>
            </p:blipFill>
            <p:spPr>
              <a:xfrm>
                <a:off x="5384800" y="2171700"/>
                <a:ext cx="558799" cy="590550"/>
              </a:xfrm>
              <a:prstGeom prst="rect">
                <a:avLst/>
              </a:prstGeom>
            </p:spPr>
          </p:pic>
          <p:sp>
            <p:nvSpPr>
              <p:cNvPr id="79" name="TextBox 78"/>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80" name="Group 79"/>
            <p:cNvGrpSpPr/>
            <p:nvPr/>
          </p:nvGrpSpPr>
          <p:grpSpPr>
            <a:xfrm>
              <a:off x="6692900" y="2082800"/>
              <a:ext cx="558799" cy="590550"/>
              <a:chOff x="5384800" y="2171700"/>
              <a:chExt cx="558799" cy="590550"/>
            </a:xfrm>
          </p:grpSpPr>
          <p:pic>
            <p:nvPicPr>
              <p:cNvPr id="81" name="Picture 80" descr="Empty.png"/>
              <p:cNvPicPr>
                <a:picLocks noChangeAspect="1"/>
              </p:cNvPicPr>
              <p:nvPr/>
            </p:nvPicPr>
            <p:blipFill>
              <a:blip r:embed="rId4"/>
              <a:stretch>
                <a:fillRect/>
              </a:stretch>
            </p:blipFill>
            <p:spPr>
              <a:xfrm>
                <a:off x="5384800" y="2171700"/>
                <a:ext cx="558799" cy="590550"/>
              </a:xfrm>
              <a:prstGeom prst="rect">
                <a:avLst/>
              </a:prstGeom>
            </p:spPr>
          </p:pic>
          <p:sp>
            <p:nvSpPr>
              <p:cNvPr id="82" name="TextBox 81"/>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83" name="Group 82"/>
            <p:cNvGrpSpPr/>
            <p:nvPr/>
          </p:nvGrpSpPr>
          <p:grpSpPr>
            <a:xfrm>
              <a:off x="7353300" y="2082800"/>
              <a:ext cx="558799" cy="590550"/>
              <a:chOff x="5384800" y="2171700"/>
              <a:chExt cx="558799" cy="590550"/>
            </a:xfrm>
          </p:grpSpPr>
          <p:pic>
            <p:nvPicPr>
              <p:cNvPr id="84" name="Picture 83" descr="Empty.png"/>
              <p:cNvPicPr>
                <a:picLocks noChangeAspect="1"/>
              </p:cNvPicPr>
              <p:nvPr/>
            </p:nvPicPr>
            <p:blipFill>
              <a:blip r:embed="rId4"/>
              <a:stretch>
                <a:fillRect/>
              </a:stretch>
            </p:blipFill>
            <p:spPr>
              <a:xfrm>
                <a:off x="5384800" y="2171700"/>
                <a:ext cx="558799" cy="590550"/>
              </a:xfrm>
              <a:prstGeom prst="rect">
                <a:avLst/>
              </a:prstGeom>
            </p:spPr>
          </p:pic>
          <p:sp>
            <p:nvSpPr>
              <p:cNvPr id="85" name="TextBox 84"/>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86" name="Group 85"/>
            <p:cNvGrpSpPr/>
            <p:nvPr/>
          </p:nvGrpSpPr>
          <p:grpSpPr>
            <a:xfrm>
              <a:off x="8013700" y="2082800"/>
              <a:ext cx="558799" cy="590550"/>
              <a:chOff x="5384800" y="2171700"/>
              <a:chExt cx="558799" cy="590550"/>
            </a:xfrm>
          </p:grpSpPr>
          <p:pic>
            <p:nvPicPr>
              <p:cNvPr id="87" name="Picture 86" descr="Empty.png"/>
              <p:cNvPicPr>
                <a:picLocks noChangeAspect="1"/>
              </p:cNvPicPr>
              <p:nvPr/>
            </p:nvPicPr>
            <p:blipFill>
              <a:blip r:embed="rId4"/>
              <a:stretch>
                <a:fillRect/>
              </a:stretch>
            </p:blipFill>
            <p:spPr>
              <a:xfrm>
                <a:off x="5384800" y="2171700"/>
                <a:ext cx="558799" cy="590550"/>
              </a:xfrm>
              <a:prstGeom prst="rect">
                <a:avLst/>
              </a:prstGeom>
            </p:spPr>
          </p:pic>
          <p:sp>
            <p:nvSpPr>
              <p:cNvPr id="88" name="TextBox 87"/>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grpSp>
        <p:nvGrpSpPr>
          <p:cNvPr id="118" name="Group 117"/>
          <p:cNvGrpSpPr/>
          <p:nvPr/>
        </p:nvGrpSpPr>
        <p:grpSpPr>
          <a:xfrm>
            <a:off x="5448300" y="3606800"/>
            <a:ext cx="2616200" cy="317500"/>
            <a:chOff x="5676900" y="2476500"/>
            <a:chExt cx="2616200" cy="558800"/>
          </a:xfrm>
        </p:grpSpPr>
        <p:sp>
          <p:nvSpPr>
            <p:cNvPr id="119" name="Line 5"/>
            <p:cNvSpPr>
              <a:spLocks noChangeShapeType="1"/>
            </p:cNvSpPr>
            <p:nvPr/>
          </p:nvSpPr>
          <p:spPr bwMode="auto">
            <a:xfrm flipV="1">
              <a:off x="6311900" y="25019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0" name="Line 7"/>
            <p:cNvSpPr>
              <a:spLocks noChangeShapeType="1"/>
            </p:cNvSpPr>
            <p:nvPr/>
          </p:nvSpPr>
          <p:spPr bwMode="auto">
            <a:xfrm flipV="1">
              <a:off x="8293100" y="24765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1" name="Line 8"/>
            <p:cNvSpPr>
              <a:spLocks noChangeShapeType="1"/>
            </p:cNvSpPr>
            <p:nvPr/>
          </p:nvSpPr>
          <p:spPr bwMode="auto">
            <a:xfrm flipV="1">
              <a:off x="7632700" y="24765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2" name="Line 9"/>
            <p:cNvSpPr>
              <a:spLocks noChangeShapeType="1"/>
            </p:cNvSpPr>
            <p:nvPr/>
          </p:nvSpPr>
          <p:spPr bwMode="auto">
            <a:xfrm flipV="1">
              <a:off x="6972300" y="24892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3" name="Line 10"/>
            <p:cNvSpPr>
              <a:spLocks noChangeShapeType="1"/>
            </p:cNvSpPr>
            <p:nvPr/>
          </p:nvSpPr>
          <p:spPr bwMode="auto">
            <a:xfrm flipV="1">
              <a:off x="5676900" y="2489200"/>
              <a:ext cx="0" cy="533400"/>
            </a:xfrm>
            <a:prstGeom prst="line">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grpSp>
      <p:grpSp>
        <p:nvGrpSpPr>
          <p:cNvPr id="125" name="Group 124"/>
          <p:cNvGrpSpPr/>
          <p:nvPr/>
        </p:nvGrpSpPr>
        <p:grpSpPr>
          <a:xfrm>
            <a:off x="5156200" y="3911600"/>
            <a:ext cx="3174999" cy="628650"/>
            <a:chOff x="5397500" y="2082800"/>
            <a:chExt cx="3174999" cy="628650"/>
          </a:xfrm>
        </p:grpSpPr>
        <p:sp>
          <p:nvSpPr>
            <p:cNvPr id="126" name="AutoShape 24"/>
            <p:cNvSpPr>
              <a:spLocks noChangeArrowheads="1"/>
            </p:cNvSpPr>
            <p:nvPr/>
          </p:nvSpPr>
          <p:spPr bwMode="auto">
            <a:xfrm>
              <a:off x="6057900" y="2260600"/>
              <a:ext cx="457200" cy="381000"/>
            </a:xfrm>
            <a:prstGeom prst="cube">
              <a:avLst>
                <a:gd name="adj" fmla="val 41250"/>
              </a:avLst>
            </a:prstGeom>
            <a:gradFill rotWithShape="0">
              <a:gsLst>
                <a:gs pos="0">
                  <a:srgbClr val="FF0000">
                    <a:gamma/>
                    <a:shade val="46275"/>
                    <a:invGamma/>
                  </a:srgbClr>
                </a:gs>
                <a:gs pos="100000">
                  <a:srgbClr val="FF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r>
                <a:rPr lang="en-US" sz="1400" b="1">
                  <a:solidFill>
                    <a:srgbClr val="000000"/>
                  </a:solidFill>
                </a:rPr>
                <a:t>$$$</a:t>
              </a:r>
            </a:p>
          </p:txBody>
        </p:sp>
        <p:grpSp>
          <p:nvGrpSpPr>
            <p:cNvPr id="127" name="Group 126"/>
            <p:cNvGrpSpPr/>
            <p:nvPr/>
          </p:nvGrpSpPr>
          <p:grpSpPr>
            <a:xfrm>
              <a:off x="5397500" y="2120900"/>
              <a:ext cx="558799" cy="590550"/>
              <a:chOff x="5384800" y="2171700"/>
              <a:chExt cx="558799" cy="590550"/>
            </a:xfrm>
          </p:grpSpPr>
          <p:pic>
            <p:nvPicPr>
              <p:cNvPr id="140" name="Picture 139" descr="Empty.png"/>
              <p:cNvPicPr>
                <a:picLocks noChangeAspect="1"/>
              </p:cNvPicPr>
              <p:nvPr/>
            </p:nvPicPr>
            <p:blipFill>
              <a:blip r:embed="rId4"/>
              <a:stretch>
                <a:fillRect/>
              </a:stretch>
            </p:blipFill>
            <p:spPr>
              <a:xfrm>
                <a:off x="5384800" y="2171700"/>
                <a:ext cx="558799" cy="590550"/>
              </a:xfrm>
              <a:prstGeom prst="rect">
                <a:avLst/>
              </a:prstGeom>
            </p:spPr>
          </p:pic>
          <p:sp>
            <p:nvSpPr>
              <p:cNvPr id="141" name="TextBox 140"/>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28" name="Group 127"/>
            <p:cNvGrpSpPr/>
            <p:nvPr/>
          </p:nvGrpSpPr>
          <p:grpSpPr>
            <a:xfrm>
              <a:off x="6032500" y="2120900"/>
              <a:ext cx="558799" cy="590550"/>
              <a:chOff x="5384800" y="2171700"/>
              <a:chExt cx="558799" cy="590550"/>
            </a:xfrm>
          </p:grpSpPr>
          <p:pic>
            <p:nvPicPr>
              <p:cNvPr id="138" name="Picture 137" descr="Empty.png"/>
              <p:cNvPicPr>
                <a:picLocks noChangeAspect="1"/>
              </p:cNvPicPr>
              <p:nvPr/>
            </p:nvPicPr>
            <p:blipFill>
              <a:blip r:embed="rId4"/>
              <a:stretch>
                <a:fillRect/>
              </a:stretch>
            </p:blipFill>
            <p:spPr>
              <a:xfrm>
                <a:off x="5384800" y="2171700"/>
                <a:ext cx="558799" cy="590550"/>
              </a:xfrm>
              <a:prstGeom prst="rect">
                <a:avLst/>
              </a:prstGeom>
            </p:spPr>
          </p:pic>
          <p:sp>
            <p:nvSpPr>
              <p:cNvPr id="139" name="TextBox 138"/>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29" name="Group 128"/>
            <p:cNvGrpSpPr/>
            <p:nvPr/>
          </p:nvGrpSpPr>
          <p:grpSpPr>
            <a:xfrm>
              <a:off x="6692900" y="2082800"/>
              <a:ext cx="558799" cy="590550"/>
              <a:chOff x="5384800" y="2171700"/>
              <a:chExt cx="558799" cy="590550"/>
            </a:xfrm>
          </p:grpSpPr>
          <p:pic>
            <p:nvPicPr>
              <p:cNvPr id="136" name="Picture 135" descr="Empty.png"/>
              <p:cNvPicPr>
                <a:picLocks noChangeAspect="1"/>
              </p:cNvPicPr>
              <p:nvPr/>
            </p:nvPicPr>
            <p:blipFill>
              <a:blip r:embed="rId4"/>
              <a:stretch>
                <a:fillRect/>
              </a:stretch>
            </p:blipFill>
            <p:spPr>
              <a:xfrm>
                <a:off x="5384800" y="2171700"/>
                <a:ext cx="558799" cy="590550"/>
              </a:xfrm>
              <a:prstGeom prst="rect">
                <a:avLst/>
              </a:prstGeom>
            </p:spPr>
          </p:pic>
          <p:sp>
            <p:nvSpPr>
              <p:cNvPr id="137" name="TextBox 136"/>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30" name="Group 129"/>
            <p:cNvGrpSpPr/>
            <p:nvPr/>
          </p:nvGrpSpPr>
          <p:grpSpPr>
            <a:xfrm>
              <a:off x="7353300" y="2082800"/>
              <a:ext cx="558799" cy="590550"/>
              <a:chOff x="5384800" y="2171700"/>
              <a:chExt cx="558799" cy="590550"/>
            </a:xfrm>
          </p:grpSpPr>
          <p:pic>
            <p:nvPicPr>
              <p:cNvPr id="134" name="Picture 133" descr="Empty.png"/>
              <p:cNvPicPr>
                <a:picLocks noChangeAspect="1"/>
              </p:cNvPicPr>
              <p:nvPr/>
            </p:nvPicPr>
            <p:blipFill>
              <a:blip r:embed="rId4"/>
              <a:stretch>
                <a:fillRect/>
              </a:stretch>
            </p:blipFill>
            <p:spPr>
              <a:xfrm>
                <a:off x="5384800" y="2171700"/>
                <a:ext cx="558799" cy="590550"/>
              </a:xfrm>
              <a:prstGeom prst="rect">
                <a:avLst/>
              </a:prstGeom>
            </p:spPr>
          </p:pic>
          <p:sp>
            <p:nvSpPr>
              <p:cNvPr id="135" name="TextBox 134"/>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31" name="Group 130"/>
            <p:cNvGrpSpPr/>
            <p:nvPr/>
          </p:nvGrpSpPr>
          <p:grpSpPr>
            <a:xfrm>
              <a:off x="8013700" y="2082800"/>
              <a:ext cx="558799" cy="590550"/>
              <a:chOff x="5384800" y="2171700"/>
              <a:chExt cx="558799" cy="590550"/>
            </a:xfrm>
          </p:grpSpPr>
          <p:pic>
            <p:nvPicPr>
              <p:cNvPr id="132" name="Picture 131" descr="Empty.png"/>
              <p:cNvPicPr>
                <a:picLocks noChangeAspect="1"/>
              </p:cNvPicPr>
              <p:nvPr/>
            </p:nvPicPr>
            <p:blipFill>
              <a:blip r:embed="rId4"/>
              <a:stretch>
                <a:fillRect/>
              </a:stretch>
            </p:blipFill>
            <p:spPr>
              <a:xfrm>
                <a:off x="5384800" y="2171700"/>
                <a:ext cx="558799" cy="590550"/>
              </a:xfrm>
              <a:prstGeom prst="rect">
                <a:avLst/>
              </a:prstGeom>
            </p:spPr>
          </p:pic>
          <p:sp>
            <p:nvSpPr>
              <p:cNvPr id="133" name="TextBox 132"/>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sp>
        <p:nvSpPr>
          <p:cNvPr id="90"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91"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Decoupling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Producer</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err="1" smtClean="0">
                <a:ln>
                  <a:noFill/>
                </a:ln>
                <a:solidFill>
                  <a:srgbClr val="4B90CF"/>
                </a:solidFill>
                <a:effectLst/>
                <a:uLnTx/>
                <a:uFillTx/>
                <a:latin typeface="+mn-lt"/>
                <a:ea typeface="ＭＳ Ｐゴシック" charset="-128"/>
                <a:cs typeface="ＭＳ Ｐゴシック" charset="-128"/>
              </a:rPr>
              <a:t>Consumer</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364655959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Arc 88"/>
          <p:cNvSpPr/>
          <p:nvPr/>
        </p:nvSpPr>
        <p:spPr>
          <a:xfrm flipH="1">
            <a:off x="5609163" y="2484717"/>
            <a:ext cx="613833" cy="1558253"/>
          </a:xfrm>
          <a:prstGeom prst="arc">
            <a:avLst>
              <a:gd name="adj1" fmla="val 16200000"/>
              <a:gd name="adj2" fmla="val 5398605"/>
            </a:avLst>
          </a:prstGeom>
          <a:ln w="381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6" name="Rectangle 65"/>
          <p:cNvSpPr/>
          <p:nvPr/>
        </p:nvSpPr>
        <p:spPr>
          <a:xfrm>
            <a:off x="0" y="1473200"/>
            <a:ext cx="4178300" cy="4800600"/>
          </a:xfrm>
          <a:prstGeom prst="rect">
            <a:avLst/>
          </a:prstGeom>
          <a:gradFill flip="none" rotWithShape="1">
            <a:gsLst>
              <a:gs pos="0">
                <a:schemeClr val="accent3">
                  <a:lumMod val="60000"/>
                  <a:lumOff val="40000"/>
                  <a:alpha val="50000"/>
                </a:schemeClr>
              </a:gs>
              <a:gs pos="96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AutoShape 2"/>
          <p:cNvSpPr>
            <a:spLocks noChangeArrowheads="1"/>
          </p:cNvSpPr>
          <p:nvPr/>
        </p:nvSpPr>
        <p:spPr bwMode="auto">
          <a:xfrm>
            <a:off x="2933701" y="3073401"/>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7" name="AutoShape 4"/>
          <p:cNvSpPr>
            <a:spLocks noChangeArrowheads="1"/>
          </p:cNvSpPr>
          <p:nvPr/>
        </p:nvSpPr>
        <p:spPr bwMode="auto">
          <a:xfrm rot="1650472">
            <a:off x="2935288" y="2730500"/>
            <a:ext cx="1219200"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0" name="Line 7"/>
          <p:cNvSpPr>
            <a:spLocks noChangeShapeType="1"/>
          </p:cNvSpPr>
          <p:nvPr/>
        </p:nvSpPr>
        <p:spPr bwMode="auto">
          <a:xfrm flipH="1" flipV="1">
            <a:off x="5346700" y="3492500"/>
            <a:ext cx="2133600" cy="330200"/>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1" name="Line 8"/>
          <p:cNvSpPr>
            <a:spLocks noChangeShapeType="1"/>
          </p:cNvSpPr>
          <p:nvPr/>
        </p:nvSpPr>
        <p:spPr bwMode="auto">
          <a:xfrm flipH="1" flipV="1">
            <a:off x="5308600" y="3556000"/>
            <a:ext cx="2565400" cy="838199"/>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 name="Line 9"/>
          <p:cNvSpPr>
            <a:spLocks noChangeShapeType="1"/>
          </p:cNvSpPr>
          <p:nvPr/>
        </p:nvSpPr>
        <p:spPr bwMode="auto">
          <a:xfrm flipH="1" flipV="1">
            <a:off x="5245099" y="3611033"/>
            <a:ext cx="1739899" cy="846666"/>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5" name="WordArt 12"/>
          <p:cNvSpPr>
            <a:spLocks noChangeArrowheads="1" noChangeShapeType="1" noTextEdit="1"/>
          </p:cNvSpPr>
          <p:nvPr/>
        </p:nvSpPr>
        <p:spPr bwMode="auto">
          <a:xfrm>
            <a:off x="2819400" y="2133600"/>
            <a:ext cx="190500" cy="5238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endParaRPr lang="en-GB" sz="3600" b="1" kern="10" dirty="0">
              <a:ln w="9525">
                <a:round/>
                <a:headEnd/>
                <a:tailEnd/>
              </a:ln>
              <a:latin typeface="Times New Roman"/>
              <a:ea typeface="Times New Roman"/>
              <a:cs typeface="Times New Roman"/>
            </a:endParaRPr>
          </a:p>
        </p:txBody>
      </p:sp>
      <p:sp>
        <p:nvSpPr>
          <p:cNvPr id="65" name="AutoShape 4"/>
          <p:cNvSpPr>
            <a:spLocks noChangeArrowheads="1"/>
          </p:cNvSpPr>
          <p:nvPr/>
        </p:nvSpPr>
        <p:spPr bwMode="auto">
          <a:xfrm rot="19845575" flipV="1">
            <a:off x="2476783" y="3662353"/>
            <a:ext cx="1654648"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63" name="AutoShape 4"/>
          <p:cNvSpPr>
            <a:spLocks noChangeArrowheads="1"/>
          </p:cNvSpPr>
          <p:nvPr/>
        </p:nvSpPr>
        <p:spPr bwMode="auto">
          <a:xfrm rot="18638646" flipV="1">
            <a:off x="2490885" y="4250805"/>
            <a:ext cx="1834333"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26" name="AutoShape 24"/>
          <p:cNvSpPr>
            <a:spLocks noChangeArrowheads="1"/>
          </p:cNvSpPr>
          <p:nvPr/>
        </p:nvSpPr>
        <p:spPr bwMode="auto">
          <a:xfrm>
            <a:off x="7213601" y="2311400"/>
            <a:ext cx="457200" cy="381000"/>
          </a:xfrm>
          <a:prstGeom prst="cube">
            <a:avLst>
              <a:gd name="adj" fmla="val 41250"/>
            </a:avLst>
          </a:prstGeom>
          <a:gradFill rotWithShape="0">
            <a:gsLst>
              <a:gs pos="0">
                <a:srgbClr val="FF0000">
                  <a:gamma/>
                  <a:shade val="46275"/>
                  <a:invGamma/>
                </a:srgbClr>
              </a:gs>
              <a:gs pos="100000">
                <a:srgbClr val="FF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r>
              <a:rPr lang="en-US" sz="1400" b="1">
                <a:solidFill>
                  <a:srgbClr val="000000"/>
                </a:solidFill>
              </a:rPr>
              <a:t>$$$</a:t>
            </a:r>
          </a:p>
        </p:txBody>
      </p:sp>
      <p:grpSp>
        <p:nvGrpSpPr>
          <p:cNvPr id="9" name="Group 75"/>
          <p:cNvGrpSpPr/>
          <p:nvPr/>
        </p:nvGrpSpPr>
        <p:grpSpPr>
          <a:xfrm>
            <a:off x="7137401" y="1511300"/>
            <a:ext cx="558799" cy="590550"/>
            <a:chOff x="5384800" y="2171700"/>
            <a:chExt cx="558799" cy="590550"/>
          </a:xfrm>
        </p:grpSpPr>
        <p:pic>
          <p:nvPicPr>
            <p:cNvPr id="72" name="Picture 71" descr="Empty.png"/>
            <p:cNvPicPr>
              <a:picLocks noChangeAspect="1"/>
            </p:cNvPicPr>
            <p:nvPr/>
          </p:nvPicPr>
          <p:blipFill>
            <a:blip r:embed="rId3"/>
            <a:stretch>
              <a:fillRect/>
            </a:stretch>
          </p:blipFill>
          <p:spPr>
            <a:xfrm>
              <a:off x="5384800" y="2171700"/>
              <a:ext cx="558799" cy="590550"/>
            </a:xfrm>
            <a:prstGeom prst="rect">
              <a:avLst/>
            </a:prstGeom>
          </p:spPr>
        </p:pic>
        <p:sp>
          <p:nvSpPr>
            <p:cNvPr id="74" name="TextBox 73"/>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4" name="Group 76"/>
          <p:cNvGrpSpPr/>
          <p:nvPr/>
        </p:nvGrpSpPr>
        <p:grpSpPr>
          <a:xfrm>
            <a:off x="7188201" y="2171700"/>
            <a:ext cx="558799" cy="590550"/>
            <a:chOff x="5384800" y="2171700"/>
            <a:chExt cx="558799" cy="590550"/>
          </a:xfrm>
        </p:grpSpPr>
        <p:pic>
          <p:nvPicPr>
            <p:cNvPr id="78" name="Picture 77" descr="Empty.png"/>
            <p:cNvPicPr>
              <a:picLocks noChangeAspect="1"/>
            </p:cNvPicPr>
            <p:nvPr/>
          </p:nvPicPr>
          <p:blipFill>
            <a:blip r:embed="rId3"/>
            <a:stretch>
              <a:fillRect/>
            </a:stretch>
          </p:blipFill>
          <p:spPr>
            <a:xfrm>
              <a:off x="5384800" y="2171700"/>
              <a:ext cx="558799" cy="590550"/>
            </a:xfrm>
            <a:prstGeom prst="rect">
              <a:avLst/>
            </a:prstGeom>
          </p:spPr>
        </p:pic>
        <p:sp>
          <p:nvSpPr>
            <p:cNvPr id="79" name="TextBox 78"/>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6" name="Group 79"/>
          <p:cNvGrpSpPr/>
          <p:nvPr/>
        </p:nvGrpSpPr>
        <p:grpSpPr>
          <a:xfrm>
            <a:off x="7899400" y="1549400"/>
            <a:ext cx="558799" cy="590550"/>
            <a:chOff x="5384800" y="2171700"/>
            <a:chExt cx="558799" cy="590550"/>
          </a:xfrm>
        </p:grpSpPr>
        <p:pic>
          <p:nvPicPr>
            <p:cNvPr id="81" name="Picture 80" descr="Empty.png"/>
            <p:cNvPicPr>
              <a:picLocks noChangeAspect="1"/>
            </p:cNvPicPr>
            <p:nvPr/>
          </p:nvPicPr>
          <p:blipFill>
            <a:blip r:embed="rId3"/>
            <a:stretch>
              <a:fillRect/>
            </a:stretch>
          </p:blipFill>
          <p:spPr>
            <a:xfrm>
              <a:off x="5384800" y="2171700"/>
              <a:ext cx="558799" cy="590550"/>
            </a:xfrm>
            <a:prstGeom prst="rect">
              <a:avLst/>
            </a:prstGeom>
          </p:spPr>
        </p:pic>
        <p:sp>
          <p:nvSpPr>
            <p:cNvPr id="82" name="TextBox 81"/>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7" name="Group 82"/>
          <p:cNvGrpSpPr/>
          <p:nvPr/>
        </p:nvGrpSpPr>
        <p:grpSpPr>
          <a:xfrm>
            <a:off x="7848601" y="2400300"/>
            <a:ext cx="558799" cy="590550"/>
            <a:chOff x="5384800" y="2171700"/>
            <a:chExt cx="558799" cy="590550"/>
          </a:xfrm>
        </p:grpSpPr>
        <p:pic>
          <p:nvPicPr>
            <p:cNvPr id="84" name="Picture 83" descr="Empty.png"/>
            <p:cNvPicPr>
              <a:picLocks noChangeAspect="1"/>
            </p:cNvPicPr>
            <p:nvPr/>
          </p:nvPicPr>
          <p:blipFill>
            <a:blip r:embed="rId3"/>
            <a:stretch>
              <a:fillRect/>
            </a:stretch>
          </p:blipFill>
          <p:spPr>
            <a:xfrm>
              <a:off x="5384800" y="2171700"/>
              <a:ext cx="558799" cy="590550"/>
            </a:xfrm>
            <a:prstGeom prst="rect">
              <a:avLst/>
            </a:prstGeom>
          </p:spPr>
        </p:pic>
        <p:sp>
          <p:nvSpPr>
            <p:cNvPr id="85" name="TextBox 84"/>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18" name="Group 85"/>
          <p:cNvGrpSpPr/>
          <p:nvPr/>
        </p:nvGrpSpPr>
        <p:grpSpPr>
          <a:xfrm>
            <a:off x="7120467" y="2840566"/>
            <a:ext cx="558799" cy="590550"/>
            <a:chOff x="5384800" y="2171700"/>
            <a:chExt cx="558799" cy="590550"/>
          </a:xfrm>
        </p:grpSpPr>
        <p:pic>
          <p:nvPicPr>
            <p:cNvPr id="87" name="Picture 86" descr="Empty.png"/>
            <p:cNvPicPr>
              <a:picLocks noChangeAspect="1"/>
            </p:cNvPicPr>
            <p:nvPr/>
          </p:nvPicPr>
          <p:blipFill>
            <a:blip r:embed="rId3"/>
            <a:stretch>
              <a:fillRect/>
            </a:stretch>
          </p:blipFill>
          <p:spPr>
            <a:xfrm>
              <a:off x="5384800" y="2171700"/>
              <a:ext cx="558799" cy="590550"/>
            </a:xfrm>
            <a:prstGeom prst="rect">
              <a:avLst/>
            </a:prstGeom>
          </p:spPr>
        </p:pic>
        <p:sp>
          <p:nvSpPr>
            <p:cNvPr id="88" name="TextBox 87"/>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sp>
        <p:nvSpPr>
          <p:cNvPr id="119" name="Line 5"/>
          <p:cNvSpPr>
            <a:spLocks noChangeShapeType="1"/>
          </p:cNvSpPr>
          <p:nvPr/>
        </p:nvSpPr>
        <p:spPr bwMode="auto">
          <a:xfrm flipH="1">
            <a:off x="5363631" y="3183466"/>
            <a:ext cx="1727201" cy="116032"/>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0" name="Line 7"/>
          <p:cNvSpPr>
            <a:spLocks noChangeShapeType="1"/>
          </p:cNvSpPr>
          <p:nvPr/>
        </p:nvSpPr>
        <p:spPr bwMode="auto">
          <a:xfrm flipV="1">
            <a:off x="5262033" y="2514597"/>
            <a:ext cx="1904999" cy="579969"/>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1" name="Line 8"/>
          <p:cNvSpPr>
            <a:spLocks noChangeShapeType="1"/>
          </p:cNvSpPr>
          <p:nvPr/>
        </p:nvSpPr>
        <p:spPr bwMode="auto">
          <a:xfrm flipV="1">
            <a:off x="5126566" y="2019299"/>
            <a:ext cx="1972733" cy="910167"/>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2" name="Line 9"/>
          <p:cNvSpPr>
            <a:spLocks noChangeShapeType="1"/>
          </p:cNvSpPr>
          <p:nvPr/>
        </p:nvSpPr>
        <p:spPr bwMode="auto">
          <a:xfrm flipH="1">
            <a:off x="5333999" y="2730500"/>
            <a:ext cx="2514600" cy="461433"/>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23" name="Line 10"/>
          <p:cNvSpPr>
            <a:spLocks noChangeShapeType="1"/>
          </p:cNvSpPr>
          <p:nvPr/>
        </p:nvSpPr>
        <p:spPr bwMode="auto">
          <a:xfrm flipH="1" flipV="1">
            <a:off x="5384799" y="3403600"/>
            <a:ext cx="2920999" cy="76200"/>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grpSp>
        <p:nvGrpSpPr>
          <p:cNvPr id="21" name="Group 126"/>
          <p:cNvGrpSpPr/>
          <p:nvPr/>
        </p:nvGrpSpPr>
        <p:grpSpPr>
          <a:xfrm>
            <a:off x="7035801" y="4381500"/>
            <a:ext cx="558799" cy="590550"/>
            <a:chOff x="5384800" y="2171700"/>
            <a:chExt cx="558799" cy="590550"/>
          </a:xfrm>
        </p:grpSpPr>
        <p:pic>
          <p:nvPicPr>
            <p:cNvPr id="140" name="Picture 139" descr="Empty.png"/>
            <p:cNvPicPr>
              <a:picLocks noChangeAspect="1"/>
            </p:cNvPicPr>
            <p:nvPr/>
          </p:nvPicPr>
          <p:blipFill>
            <a:blip r:embed="rId3"/>
            <a:stretch>
              <a:fillRect/>
            </a:stretch>
          </p:blipFill>
          <p:spPr>
            <a:xfrm>
              <a:off x="5384800" y="2171700"/>
              <a:ext cx="558799" cy="590550"/>
            </a:xfrm>
            <a:prstGeom prst="rect">
              <a:avLst/>
            </a:prstGeom>
          </p:spPr>
        </p:pic>
        <p:sp>
          <p:nvSpPr>
            <p:cNvPr id="141" name="TextBox 140"/>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23" name="Group 127"/>
          <p:cNvGrpSpPr/>
          <p:nvPr/>
        </p:nvGrpSpPr>
        <p:grpSpPr>
          <a:xfrm>
            <a:off x="7886701" y="4305300"/>
            <a:ext cx="558799" cy="590550"/>
            <a:chOff x="5384800" y="2171700"/>
            <a:chExt cx="558799" cy="590550"/>
          </a:xfrm>
        </p:grpSpPr>
        <p:pic>
          <p:nvPicPr>
            <p:cNvPr id="138" name="Picture 137" descr="Empty.png"/>
            <p:cNvPicPr>
              <a:picLocks noChangeAspect="1"/>
            </p:cNvPicPr>
            <p:nvPr/>
          </p:nvPicPr>
          <p:blipFill>
            <a:blip r:embed="rId3"/>
            <a:stretch>
              <a:fillRect/>
            </a:stretch>
          </p:blipFill>
          <p:spPr>
            <a:xfrm>
              <a:off x="5384800" y="2171700"/>
              <a:ext cx="558799" cy="590550"/>
            </a:xfrm>
            <a:prstGeom prst="rect">
              <a:avLst/>
            </a:prstGeom>
          </p:spPr>
        </p:pic>
        <p:sp>
          <p:nvSpPr>
            <p:cNvPr id="139" name="TextBox 138"/>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24" name="Group 128"/>
          <p:cNvGrpSpPr/>
          <p:nvPr/>
        </p:nvGrpSpPr>
        <p:grpSpPr>
          <a:xfrm>
            <a:off x="7505701" y="3517900"/>
            <a:ext cx="558799" cy="590550"/>
            <a:chOff x="5384800" y="2171700"/>
            <a:chExt cx="558799" cy="590550"/>
          </a:xfrm>
        </p:grpSpPr>
        <p:pic>
          <p:nvPicPr>
            <p:cNvPr id="136" name="Picture 135" descr="Empty.png"/>
            <p:cNvPicPr>
              <a:picLocks noChangeAspect="1"/>
            </p:cNvPicPr>
            <p:nvPr/>
          </p:nvPicPr>
          <p:blipFill>
            <a:blip r:embed="rId3"/>
            <a:stretch>
              <a:fillRect/>
            </a:stretch>
          </p:blipFill>
          <p:spPr>
            <a:xfrm>
              <a:off x="5384800" y="2171700"/>
              <a:ext cx="558799" cy="590550"/>
            </a:xfrm>
            <a:prstGeom prst="rect">
              <a:avLst/>
            </a:prstGeom>
          </p:spPr>
        </p:pic>
        <p:sp>
          <p:nvSpPr>
            <p:cNvPr id="137" name="TextBox 136"/>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grpSp>
        <p:nvGrpSpPr>
          <p:cNvPr id="25" name="Group 129"/>
          <p:cNvGrpSpPr/>
          <p:nvPr/>
        </p:nvGrpSpPr>
        <p:grpSpPr>
          <a:xfrm>
            <a:off x="8343901" y="3035300"/>
            <a:ext cx="558799" cy="590550"/>
            <a:chOff x="5384800" y="2171700"/>
            <a:chExt cx="558799" cy="590550"/>
          </a:xfrm>
        </p:grpSpPr>
        <p:pic>
          <p:nvPicPr>
            <p:cNvPr id="134" name="Picture 133" descr="Empty.png"/>
            <p:cNvPicPr>
              <a:picLocks noChangeAspect="1"/>
            </p:cNvPicPr>
            <p:nvPr/>
          </p:nvPicPr>
          <p:blipFill>
            <a:blip r:embed="rId3"/>
            <a:stretch>
              <a:fillRect/>
            </a:stretch>
          </p:blipFill>
          <p:spPr>
            <a:xfrm>
              <a:off x="5384800" y="2171700"/>
              <a:ext cx="558799" cy="590550"/>
            </a:xfrm>
            <a:prstGeom prst="rect">
              <a:avLst/>
            </a:prstGeom>
          </p:spPr>
        </p:pic>
        <p:sp>
          <p:nvSpPr>
            <p:cNvPr id="135" name="TextBox 134"/>
            <p:cNvSpPr txBox="1"/>
            <p:nvPr/>
          </p:nvSpPr>
          <p:spPr>
            <a:xfrm>
              <a:off x="5384800" y="2324100"/>
              <a:ext cx="313044" cy="369332"/>
            </a:xfrm>
            <a:prstGeom prst="rect">
              <a:avLst/>
            </a:prstGeom>
            <a:noFill/>
          </p:spPr>
          <p:txBody>
            <a:bodyPr wrap="none" rtlCol="0">
              <a:spAutoFit/>
            </a:bodyPr>
            <a:lstStyle/>
            <a:p>
              <a:r>
                <a:rPr lang="en-US" dirty="0" smtClean="0"/>
                <a:t>€</a:t>
              </a:r>
              <a:endParaRPr lang="en-US" dirty="0"/>
            </a:p>
          </p:txBody>
        </p:sp>
      </p:grpSp>
      <p:pic>
        <p:nvPicPr>
          <p:cNvPr id="76" name="Picture 29" descr="hpc"/>
          <p:cNvPicPr>
            <a:picLocks noChangeAspect="1" noChangeArrowheads="1"/>
          </p:cNvPicPr>
          <p:nvPr/>
        </p:nvPicPr>
        <p:blipFill>
          <a:blip r:embed="rId4"/>
          <a:srcRect/>
          <a:stretch>
            <a:fillRect/>
          </a:stretch>
        </p:blipFill>
        <p:spPr bwMode="auto">
          <a:xfrm>
            <a:off x="3662363" y="1957388"/>
            <a:ext cx="846137" cy="985837"/>
          </a:xfrm>
          <a:prstGeom prst="rect">
            <a:avLst/>
          </a:prstGeom>
          <a:noFill/>
          <a:ln w="9525">
            <a:noFill/>
            <a:miter lim="800000"/>
            <a:headEnd/>
            <a:tailEnd/>
          </a:ln>
        </p:spPr>
      </p:pic>
      <p:sp>
        <p:nvSpPr>
          <p:cNvPr id="80" name="Text Box 20"/>
          <p:cNvSpPr txBox="1">
            <a:spLocks noChangeArrowheads="1"/>
          </p:cNvSpPr>
          <p:nvPr/>
        </p:nvSpPr>
        <p:spPr bwMode="auto">
          <a:xfrm>
            <a:off x="4991100" y="4965700"/>
            <a:ext cx="41529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0" hangingPunct="0">
              <a:spcBef>
                <a:spcPct val="50000"/>
              </a:spcBef>
              <a:buFontTx/>
              <a:buChar char="•"/>
            </a:pPr>
            <a:r>
              <a:rPr lang="en-US" sz="1400" b="1" dirty="0" smtClean="0"/>
              <a:t> Many To Many Relationship</a:t>
            </a:r>
          </a:p>
          <a:p>
            <a:pPr eaLnBrk="0" hangingPunct="0">
              <a:spcBef>
                <a:spcPct val="50000"/>
              </a:spcBef>
              <a:buFontTx/>
              <a:buChar char="•"/>
            </a:pPr>
            <a:r>
              <a:rPr lang="en-US" sz="1400" b="1" dirty="0" smtClean="0"/>
              <a:t> Primary Business Activity Is Addressed</a:t>
            </a:r>
          </a:p>
          <a:p>
            <a:pPr eaLnBrk="0" hangingPunct="0">
              <a:spcBef>
                <a:spcPct val="50000"/>
              </a:spcBef>
              <a:buFontTx/>
              <a:buChar char="•"/>
            </a:pPr>
            <a:r>
              <a:rPr lang="en-US" sz="1400" b="1" dirty="0" smtClean="0"/>
              <a:t> Data Delivery Using Common Protocol</a:t>
            </a:r>
          </a:p>
          <a:p>
            <a:pPr eaLnBrk="0" hangingPunct="0">
              <a:spcBef>
                <a:spcPct val="50000"/>
              </a:spcBef>
              <a:buFontTx/>
              <a:buChar char="•"/>
            </a:pPr>
            <a:r>
              <a:rPr lang="en-US" sz="1400" b="1" dirty="0" smtClean="0"/>
              <a:t> Efficient Bandwidth Utilization</a:t>
            </a:r>
          </a:p>
          <a:p>
            <a:pPr eaLnBrk="0" hangingPunct="0">
              <a:spcBef>
                <a:spcPct val="50000"/>
              </a:spcBef>
              <a:buFontTx/>
              <a:buChar char="•"/>
            </a:pPr>
            <a:r>
              <a:rPr lang="en-US" sz="1400" b="1" dirty="0" smtClean="0"/>
              <a:t> Utilizes TCP/IP Network Topology</a:t>
            </a:r>
            <a:endParaRPr lang="en-US" sz="900" b="1" dirty="0"/>
          </a:p>
        </p:txBody>
      </p:sp>
      <p:sp>
        <p:nvSpPr>
          <p:cNvPr id="83" name="Line 7"/>
          <p:cNvSpPr>
            <a:spLocks noChangeShapeType="1"/>
          </p:cNvSpPr>
          <p:nvPr/>
        </p:nvSpPr>
        <p:spPr bwMode="auto">
          <a:xfrm flipV="1">
            <a:off x="5168900" y="1993899"/>
            <a:ext cx="2705100" cy="1024467"/>
          </a:xfrm>
          <a:prstGeom prst="line">
            <a:avLst/>
          </a:prstGeom>
          <a:noFill/>
          <a:ln w="28575" cap="flat" cmpd="sng" algn="ctr">
            <a:solidFill>
              <a:schemeClr val="tx1"/>
            </a:solidFill>
            <a:prstDash val="solid"/>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86" name="Arc 85"/>
          <p:cNvSpPr/>
          <p:nvPr/>
        </p:nvSpPr>
        <p:spPr>
          <a:xfrm>
            <a:off x="5613400" y="2484968"/>
            <a:ext cx="613833" cy="1562100"/>
          </a:xfrm>
          <a:prstGeom prst="arc">
            <a:avLst>
              <a:gd name="adj1" fmla="val 16183104"/>
              <a:gd name="adj2" fmla="val 5526037"/>
            </a:avLst>
          </a:prstGeom>
          <a:ln w="381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FF0000"/>
              </a:solidFill>
            </a:endParaRPr>
          </a:p>
        </p:txBody>
      </p:sp>
      <p:sp>
        <p:nvSpPr>
          <p:cNvPr id="90" name="TextBox 89"/>
          <p:cNvSpPr txBox="1"/>
          <p:nvPr/>
        </p:nvSpPr>
        <p:spPr>
          <a:xfrm>
            <a:off x="4964656" y="2074333"/>
            <a:ext cx="838691" cy="923330"/>
          </a:xfrm>
          <a:prstGeom prst="rect">
            <a:avLst/>
          </a:prstGeom>
          <a:noFill/>
        </p:spPr>
        <p:txBody>
          <a:bodyPr wrap="square" rtlCol="0">
            <a:spAutoFit/>
          </a:bodyPr>
          <a:lstStyle/>
          <a:p>
            <a:pPr algn="ctr" eaLnBrk="0" hangingPunct="0"/>
            <a:r>
              <a:rPr lang="en-US" b="1" dirty="0" smtClean="0">
                <a:solidFill>
                  <a:srgbClr val="FF0000"/>
                </a:solidFill>
                <a:latin typeface="Arial" charset="0"/>
              </a:rPr>
              <a:t>MQTT</a:t>
            </a:r>
          </a:p>
          <a:p>
            <a:pPr algn="ctr" eaLnBrk="0" hangingPunct="0"/>
            <a:r>
              <a:rPr lang="en-US" b="1" dirty="0" smtClean="0">
                <a:solidFill>
                  <a:srgbClr val="FF0000"/>
                </a:solidFill>
                <a:latin typeface="Arial" charset="0"/>
              </a:rPr>
              <a:t>ESB</a:t>
            </a:r>
          </a:p>
          <a:p>
            <a:endParaRPr lang="en-US" dirty="0">
              <a:solidFill>
                <a:srgbClr val="FF0000"/>
              </a:solidFill>
            </a:endParaRPr>
          </a:p>
        </p:txBody>
      </p:sp>
      <p:sp>
        <p:nvSpPr>
          <p:cNvPr id="67" name="Text Box 43"/>
          <p:cNvSpPr txBox="1">
            <a:spLocks noChangeArrowheads="1"/>
          </p:cNvSpPr>
          <p:nvPr/>
        </p:nvSpPr>
        <p:spPr bwMode="auto">
          <a:xfrm>
            <a:off x="241300" y="1549400"/>
            <a:ext cx="2311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eaLnBrk="0" hangingPunct="0">
              <a:spcBef>
                <a:spcPct val="50000"/>
              </a:spcBef>
            </a:pPr>
            <a:r>
              <a:rPr lang="ja-JP" altLang="en-US" b="1" dirty="0">
                <a:solidFill>
                  <a:srgbClr val="6E7178"/>
                </a:solidFill>
                <a:latin typeface="Arial"/>
              </a:rPr>
              <a:t>“</a:t>
            </a:r>
            <a:r>
              <a:rPr lang="en-US" b="1" u="sng" dirty="0" smtClean="0">
                <a:solidFill>
                  <a:srgbClr val="6E7178"/>
                </a:solidFill>
              </a:rPr>
              <a:t>The Enterprise</a:t>
            </a:r>
            <a:r>
              <a:rPr lang="ja-JP" altLang="en-US" b="1" dirty="0">
                <a:solidFill>
                  <a:srgbClr val="6E7178"/>
                </a:solidFill>
                <a:latin typeface="Arial"/>
              </a:rPr>
              <a:t>”</a:t>
            </a:r>
            <a:endParaRPr lang="en-US" dirty="0">
              <a:solidFill>
                <a:srgbClr val="6E7178"/>
              </a:solidFill>
            </a:endParaRPr>
          </a:p>
        </p:txBody>
      </p:sp>
      <p:grpSp>
        <p:nvGrpSpPr>
          <p:cNvPr id="68" name="Group 68"/>
          <p:cNvGrpSpPr/>
          <p:nvPr/>
        </p:nvGrpSpPr>
        <p:grpSpPr>
          <a:xfrm>
            <a:off x="215900" y="2501900"/>
            <a:ext cx="2746211" cy="3352800"/>
            <a:chOff x="215899" y="1625600"/>
            <a:chExt cx="2746211" cy="4508500"/>
          </a:xfrm>
        </p:grpSpPr>
        <p:sp>
          <p:nvSpPr>
            <p:cNvPr id="69" name="Oval 68"/>
            <p:cNvSpPr/>
            <p:nvPr/>
          </p:nvSpPr>
          <p:spPr>
            <a:xfrm>
              <a:off x="939800" y="1625600"/>
              <a:ext cx="1917700" cy="3810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ERP</a:t>
              </a:r>
              <a:endParaRPr lang="en-GB" sz="1400" b="1" dirty="0">
                <a:solidFill>
                  <a:srgbClr val="6E7178"/>
                </a:solidFill>
              </a:endParaRPr>
            </a:p>
          </p:txBody>
        </p:sp>
        <p:sp>
          <p:nvSpPr>
            <p:cNvPr id="70" name="Oval 69"/>
            <p:cNvSpPr/>
            <p:nvPr/>
          </p:nvSpPr>
          <p:spPr>
            <a:xfrm>
              <a:off x="368300" y="2971800"/>
              <a:ext cx="1875084" cy="457200"/>
            </a:xfrm>
            <a:prstGeom prst="ellipse">
              <a:avLst/>
            </a:prstGeom>
            <a:solidFill>
              <a:schemeClr val="accent3">
                <a:lumMod val="60000"/>
                <a:lumOff val="40000"/>
              </a:schemeClr>
            </a:solidFill>
            <a:ln>
              <a:solidFill>
                <a:schemeClr val="tx1"/>
              </a:solidFill>
            </a:ln>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GB" sz="1400" b="1" dirty="0" smtClean="0">
                  <a:solidFill>
                    <a:srgbClr val="6E7178"/>
                  </a:solidFill>
                </a:rPr>
                <a:t>Accounting</a:t>
              </a:r>
              <a:endParaRPr lang="en-GB" sz="1400" b="1" dirty="0">
                <a:solidFill>
                  <a:srgbClr val="6E7178"/>
                </a:solidFill>
              </a:endParaRPr>
            </a:p>
          </p:txBody>
        </p:sp>
        <p:sp>
          <p:nvSpPr>
            <p:cNvPr id="71" name="Oval 70"/>
            <p:cNvSpPr/>
            <p:nvPr/>
          </p:nvSpPr>
          <p:spPr>
            <a:xfrm>
              <a:off x="215899" y="3683000"/>
              <a:ext cx="1860879" cy="457200"/>
            </a:xfrm>
            <a:prstGeom prst="ellipse">
              <a:avLst/>
            </a:prstGeom>
            <a:solidFill>
              <a:schemeClr val="accent3">
                <a:lumMod val="60000"/>
                <a:lumOff val="40000"/>
              </a:schemeClr>
            </a:solidFill>
            <a:ln>
              <a:solidFill>
                <a:schemeClr val="tx1"/>
              </a:solidFill>
            </a:ln>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GB" sz="1400" b="1" dirty="0" smtClean="0">
                  <a:solidFill>
                    <a:srgbClr val="6E7178"/>
                  </a:solidFill>
                </a:rPr>
                <a:t>Inventory</a:t>
              </a:r>
              <a:endParaRPr lang="en-GB" sz="1400" b="1" dirty="0">
                <a:solidFill>
                  <a:srgbClr val="6E7178"/>
                </a:solidFill>
              </a:endParaRPr>
            </a:p>
          </p:txBody>
        </p:sp>
        <p:sp>
          <p:nvSpPr>
            <p:cNvPr id="73" name="Oval 72"/>
            <p:cNvSpPr/>
            <p:nvPr/>
          </p:nvSpPr>
          <p:spPr>
            <a:xfrm>
              <a:off x="393699" y="4343400"/>
              <a:ext cx="193190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EFM/AMR</a:t>
              </a:r>
              <a:endParaRPr lang="en-GB" sz="1400" b="1" dirty="0">
                <a:solidFill>
                  <a:srgbClr val="6E7178"/>
                </a:solidFill>
              </a:endParaRPr>
            </a:p>
          </p:txBody>
        </p:sp>
        <p:sp>
          <p:nvSpPr>
            <p:cNvPr id="75" name="Oval 74"/>
            <p:cNvSpPr/>
            <p:nvPr/>
          </p:nvSpPr>
          <p:spPr>
            <a:xfrm>
              <a:off x="647699" y="5029200"/>
              <a:ext cx="190349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err="1" smtClean="0">
                  <a:solidFill>
                    <a:srgbClr val="6E7178"/>
                  </a:solidFill>
                </a:rPr>
                <a:t>Modeling</a:t>
              </a:r>
              <a:endParaRPr lang="en-GB" sz="1400" b="1" dirty="0">
                <a:solidFill>
                  <a:srgbClr val="6E7178"/>
                </a:solidFill>
              </a:endParaRPr>
            </a:p>
          </p:txBody>
        </p:sp>
        <p:sp>
          <p:nvSpPr>
            <p:cNvPr id="91" name="Oval 90"/>
            <p:cNvSpPr/>
            <p:nvPr/>
          </p:nvSpPr>
          <p:spPr>
            <a:xfrm>
              <a:off x="1016000" y="5676900"/>
              <a:ext cx="1946110"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CRM</a:t>
              </a:r>
              <a:endParaRPr lang="en-GB" sz="1400" b="1" dirty="0">
                <a:solidFill>
                  <a:srgbClr val="6E7178"/>
                </a:solidFill>
              </a:endParaRPr>
            </a:p>
          </p:txBody>
        </p:sp>
        <p:sp>
          <p:nvSpPr>
            <p:cNvPr id="92" name="Oval 91"/>
            <p:cNvSpPr/>
            <p:nvPr/>
          </p:nvSpPr>
          <p:spPr>
            <a:xfrm>
              <a:off x="546100" y="2247900"/>
              <a:ext cx="1931905" cy="457200"/>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Maintenance</a:t>
              </a:r>
              <a:endParaRPr lang="en-GB" sz="1400" b="1" dirty="0">
                <a:solidFill>
                  <a:srgbClr val="6E7178"/>
                </a:solidFill>
              </a:endParaRPr>
            </a:p>
          </p:txBody>
        </p:sp>
      </p:grpSp>
      <p:sp>
        <p:nvSpPr>
          <p:cNvPr id="93" name="Text Box 43"/>
          <p:cNvSpPr txBox="1">
            <a:spLocks noChangeArrowheads="1"/>
          </p:cNvSpPr>
          <p:nvPr/>
        </p:nvSpPr>
        <p:spPr bwMode="auto">
          <a:xfrm>
            <a:off x="5207000" y="1524000"/>
            <a:ext cx="1828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eaLnBrk="0" hangingPunct="0">
              <a:spcBef>
                <a:spcPct val="50000"/>
              </a:spcBef>
            </a:pPr>
            <a:r>
              <a:rPr lang="ja-JP" altLang="en-US" sz="1800" b="1" dirty="0" smtClean="0">
                <a:solidFill>
                  <a:srgbClr val="6E7178"/>
                </a:solidFill>
                <a:latin typeface="Arial"/>
              </a:rPr>
              <a:t>“</a:t>
            </a:r>
            <a:r>
              <a:rPr lang="en-US" sz="1800" b="1" u="sng" dirty="0" smtClean="0">
                <a:solidFill>
                  <a:srgbClr val="6E7178"/>
                </a:solidFill>
              </a:rPr>
              <a:t>Operations</a:t>
            </a:r>
            <a:r>
              <a:rPr lang="ja-JP" altLang="en-US" sz="1800" b="1" dirty="0" smtClean="0">
                <a:solidFill>
                  <a:srgbClr val="6E7178"/>
                </a:solidFill>
                <a:latin typeface="Arial"/>
              </a:rPr>
              <a:t>”</a:t>
            </a:r>
            <a:endParaRPr lang="en-US" sz="1800" dirty="0">
              <a:solidFill>
                <a:srgbClr val="6E7178"/>
              </a:solidFill>
            </a:endParaRPr>
          </a:p>
        </p:txBody>
      </p:sp>
      <p:sp>
        <p:nvSpPr>
          <p:cNvPr id="94"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95"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Decoupling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Producer</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err="1" smtClean="0">
                <a:ln>
                  <a:noFill/>
                </a:ln>
                <a:solidFill>
                  <a:srgbClr val="4B90CF"/>
                </a:solidFill>
                <a:effectLst/>
                <a:uLnTx/>
                <a:uFillTx/>
                <a:latin typeface="+mn-lt"/>
                <a:ea typeface="ＭＳ Ｐゴシック" charset="-128"/>
                <a:cs typeface="ＭＳ Ｐゴシック" charset="-128"/>
              </a:rPr>
              <a:t>Consumer</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
        <p:nvSpPr>
          <p:cNvPr id="96" name="Oval 95"/>
          <p:cNvSpPr/>
          <p:nvPr/>
        </p:nvSpPr>
        <p:spPr>
          <a:xfrm>
            <a:off x="1422400" y="2022198"/>
            <a:ext cx="1946110" cy="340002"/>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Future#</a:t>
            </a:r>
            <a:endParaRPr lang="en-GB" sz="1400" b="1" dirty="0">
              <a:solidFill>
                <a:srgbClr val="6E7178"/>
              </a:solidFill>
            </a:endParaRPr>
          </a:p>
        </p:txBody>
      </p:sp>
      <p:sp>
        <p:nvSpPr>
          <p:cNvPr id="97" name="Oval 96"/>
          <p:cNvSpPr/>
          <p:nvPr/>
        </p:nvSpPr>
        <p:spPr>
          <a:xfrm>
            <a:off x="1943100" y="5959198"/>
            <a:ext cx="1946110" cy="340002"/>
          </a:xfrm>
          <a:prstGeom prst="ellipse">
            <a:avLst/>
          </a:prstGeom>
          <a:solidFill>
            <a:schemeClr val="accent3">
              <a:lumMod val="60000"/>
              <a:lumOff val="40000"/>
            </a:schemeClr>
          </a:solidFill>
          <a:ln>
            <a:solidFill>
              <a:schemeClr val="tx1"/>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1400" b="1" dirty="0" smtClean="0">
                <a:solidFill>
                  <a:srgbClr val="6E7178"/>
                </a:solidFill>
              </a:rPr>
              <a:t>SCADA</a:t>
            </a:r>
            <a:endParaRPr lang="en-GB" sz="1400" b="1" dirty="0">
              <a:solidFill>
                <a:srgbClr val="6E7178"/>
              </a:solidFill>
            </a:endParaRPr>
          </a:p>
        </p:txBody>
      </p:sp>
      <p:sp>
        <p:nvSpPr>
          <p:cNvPr id="98" name="AutoShape 4"/>
          <p:cNvSpPr>
            <a:spLocks noChangeArrowheads="1"/>
          </p:cNvSpPr>
          <p:nvPr/>
        </p:nvSpPr>
        <p:spPr bwMode="auto">
          <a:xfrm rot="17805404" flipV="1">
            <a:off x="2735626" y="4501370"/>
            <a:ext cx="2265207" cy="152400"/>
          </a:xfrm>
          <a:prstGeom prst="leftArrow">
            <a:avLst>
              <a:gd name="adj1" fmla="val 9426"/>
              <a:gd name="adj2" fmla="val 192222"/>
            </a:avLst>
          </a:prstGeom>
          <a:solidFill>
            <a:schemeClr val="accent3">
              <a:lumMod val="60000"/>
              <a:lumOff val="40000"/>
            </a:schemeClr>
          </a:solidFill>
          <a:ln w="9525">
            <a:solidFill>
              <a:schemeClr val="accent3">
                <a:lumMod val="60000"/>
                <a:lumOff val="40000"/>
              </a:schemeClr>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pic>
        <p:nvPicPr>
          <p:cNvPr id="77" name="Picture 76" descr="ETH Cloud empty.png"/>
          <p:cNvPicPr>
            <a:picLocks noChangeAspect="1"/>
          </p:cNvPicPr>
          <p:nvPr/>
        </p:nvPicPr>
        <p:blipFill>
          <a:blip r:embed="rId5"/>
          <a:stretch>
            <a:fillRect/>
          </a:stretch>
        </p:blipFill>
        <p:spPr>
          <a:xfrm>
            <a:off x="3536950" y="2634544"/>
            <a:ext cx="1822450" cy="1086556"/>
          </a:xfrm>
          <a:prstGeom prst="rect">
            <a:avLst/>
          </a:prstGeom>
        </p:spPr>
      </p:pic>
      <p:sp>
        <p:nvSpPr>
          <p:cNvPr id="60" name="TextBox 59"/>
          <p:cNvSpPr txBox="1"/>
          <p:nvPr/>
        </p:nvSpPr>
        <p:spPr>
          <a:xfrm>
            <a:off x="4034842" y="2933700"/>
            <a:ext cx="928785" cy="923330"/>
          </a:xfrm>
          <a:prstGeom prst="rect">
            <a:avLst/>
          </a:prstGeom>
          <a:noFill/>
        </p:spPr>
        <p:txBody>
          <a:bodyPr wrap="none" rtlCol="0">
            <a:spAutoFit/>
          </a:bodyPr>
          <a:lstStyle/>
          <a:p>
            <a:pPr algn="ctr" eaLnBrk="0" hangingPunct="0"/>
            <a:r>
              <a:rPr lang="en-US" b="1" dirty="0" smtClean="0">
                <a:latin typeface="Arial" charset="0"/>
              </a:rPr>
              <a:t>Data </a:t>
            </a:r>
          </a:p>
          <a:p>
            <a:pPr algn="ctr" eaLnBrk="0" hangingPunct="0"/>
            <a:r>
              <a:rPr lang="en-US" b="1" dirty="0" smtClean="0">
                <a:latin typeface="Arial" charset="0"/>
              </a:rPr>
              <a:t>Broker</a:t>
            </a:r>
          </a:p>
          <a:p>
            <a:endParaRPr lang="en-US" dirty="0"/>
          </a:p>
        </p:txBody>
      </p:sp>
    </p:spTree>
    <p:extLst>
      <p:ext uri="{BB962C8B-B14F-4D97-AF65-F5344CB8AC3E}">
        <p14:creationId xmlns:p14="http://schemas.microsoft.com/office/powerpoint/2010/main" val="364655959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8300" y="1739900"/>
            <a:ext cx="8458200" cy="923330"/>
          </a:xfrm>
          <a:prstGeom prst="rect">
            <a:avLst/>
          </a:prstGeom>
          <a:noFill/>
        </p:spPr>
        <p:txBody>
          <a:bodyPr wrap="square" rtlCol="0">
            <a:spAutoFit/>
          </a:bodyPr>
          <a:lstStyle/>
          <a:p>
            <a:r>
              <a:rPr lang="en-GB" b="1" i="1" dirty="0" smtClean="0"/>
              <a:t>“MQ </a:t>
            </a:r>
            <a:r>
              <a:rPr lang="en-GB" b="1" i="1" dirty="0"/>
              <a:t>Telemetry Transport (MQTT) is a lightweight broker-based publish/subscribe messaging protocol designed to be open, simple, lightweight and easy to implement</a:t>
            </a:r>
            <a:r>
              <a:rPr lang="en-GB" b="1" i="1" dirty="0" smtClean="0"/>
              <a:t>.”</a:t>
            </a:r>
            <a:endParaRPr lang="en-GB" b="1" i="1" dirty="0"/>
          </a:p>
        </p:txBody>
      </p:sp>
      <p:sp>
        <p:nvSpPr>
          <p:cNvPr id="7" name="TextBox 6"/>
          <p:cNvSpPr txBox="1"/>
          <p:nvPr/>
        </p:nvSpPr>
        <p:spPr>
          <a:xfrm>
            <a:off x="673100" y="2882900"/>
            <a:ext cx="7772400" cy="2585323"/>
          </a:xfrm>
          <a:prstGeom prst="rect">
            <a:avLst/>
          </a:prstGeom>
          <a:noFill/>
        </p:spPr>
        <p:txBody>
          <a:bodyPr wrap="square" rtlCol="0">
            <a:spAutoFit/>
          </a:bodyPr>
          <a:lstStyle/>
          <a:p>
            <a:r>
              <a:rPr lang="en-GB" dirty="0" smtClean="0"/>
              <a:t>Think of MQTT as a “Pervasive Enterprise Service Bus” with the following primary design goals:</a:t>
            </a:r>
            <a:endParaRPr lang="en-US" dirty="0"/>
          </a:p>
          <a:p>
            <a:pPr marL="285750" lvl="0" indent="-285750">
              <a:buFont typeface="Arial"/>
              <a:buChar char="•"/>
            </a:pPr>
            <a:r>
              <a:rPr lang="en-US" dirty="0"/>
              <a:t>Simple to Implement</a:t>
            </a:r>
          </a:p>
          <a:p>
            <a:pPr marL="285750" lvl="0" indent="-285750">
              <a:buFont typeface="Arial"/>
              <a:buChar char="•"/>
            </a:pPr>
            <a:r>
              <a:rPr lang="en-US" dirty="0"/>
              <a:t>Quality of Service Data Delivery</a:t>
            </a:r>
          </a:p>
          <a:p>
            <a:pPr marL="285750" lvl="0" indent="-285750">
              <a:buFont typeface="Arial"/>
              <a:buChar char="•"/>
            </a:pPr>
            <a:r>
              <a:rPr lang="en-US" dirty="0"/>
              <a:t>Lightweight and Bandwidth Efficient</a:t>
            </a:r>
          </a:p>
          <a:p>
            <a:pPr marL="285750" lvl="0" indent="-285750">
              <a:buFont typeface="Arial"/>
              <a:buChar char="•"/>
            </a:pPr>
            <a:r>
              <a:rPr lang="en-US" dirty="0"/>
              <a:t>Data Agnostic</a:t>
            </a:r>
          </a:p>
          <a:p>
            <a:pPr marL="285750" lvl="0" indent="-285750">
              <a:buFont typeface="Arial"/>
              <a:buChar char="•"/>
            </a:pPr>
            <a:r>
              <a:rPr lang="en-US" dirty="0"/>
              <a:t>Continuous Session Awareness</a:t>
            </a:r>
          </a:p>
          <a:p>
            <a:endParaRPr lang="en-GB" dirty="0" smtClean="0"/>
          </a:p>
          <a:p>
            <a:endParaRPr lang="en-GB" dirty="0"/>
          </a:p>
        </p:txBody>
      </p:sp>
      <p:sp>
        <p:nvSpPr>
          <p:cNvPr id="3" name="TextBox 2"/>
          <p:cNvSpPr txBox="1"/>
          <p:nvPr/>
        </p:nvSpPr>
        <p:spPr>
          <a:xfrm>
            <a:off x="444500" y="5397500"/>
            <a:ext cx="8458200" cy="369332"/>
          </a:xfrm>
          <a:prstGeom prst="rect">
            <a:avLst/>
          </a:prstGeom>
          <a:noFill/>
        </p:spPr>
        <p:txBody>
          <a:bodyPr wrap="square" rtlCol="0">
            <a:spAutoFit/>
          </a:bodyPr>
          <a:lstStyle/>
          <a:p>
            <a:r>
              <a:rPr lang="en-GB" dirty="0" smtClean="0"/>
              <a:t>More efficient and fit for purpose </a:t>
            </a:r>
            <a:r>
              <a:rPr lang="en-GB" smtClean="0"/>
              <a:t>than HTTP….. </a:t>
            </a:r>
            <a:endParaRPr lang="en-GB" dirty="0"/>
          </a:p>
        </p:txBody>
      </p:sp>
      <p:sp>
        <p:nvSpPr>
          <p:cNvPr id="8"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9"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IoT</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Optimized</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Messaging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MQTT</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30401552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2184400"/>
            <a:ext cx="8382000" cy="3970318"/>
          </a:xfrm>
          <a:prstGeom prst="rect">
            <a:avLst/>
          </a:prstGeom>
        </p:spPr>
        <p:txBody>
          <a:bodyPr wrap="square">
            <a:spAutoFit/>
          </a:bodyPr>
          <a:lstStyle/>
          <a:p>
            <a:r>
              <a:rPr lang="en-GB" dirty="0"/>
              <a:t>Lucy Zhang, a software engineer at Facebook, has written about their new Facebook Messenger app:</a:t>
            </a:r>
          </a:p>
          <a:p>
            <a:endParaRPr lang="en-GB" dirty="0"/>
          </a:p>
          <a:p>
            <a:r>
              <a:rPr lang="en-GB" dirty="0"/>
              <a:t>One of the problems we experienced was </a:t>
            </a:r>
            <a:r>
              <a:rPr lang="en-GB" b="1" u="sng" dirty="0"/>
              <a:t>long latency </a:t>
            </a:r>
            <a:r>
              <a:rPr lang="en-GB" dirty="0"/>
              <a:t>when sending a message. The method we were using to send was reliable but slow, and there were limitations on how much we could improve it. With just </a:t>
            </a:r>
            <a:r>
              <a:rPr lang="en-GB" b="1" u="sng" dirty="0"/>
              <a:t>a few weeks until launch</a:t>
            </a:r>
            <a:r>
              <a:rPr lang="en-GB" dirty="0"/>
              <a:t>, we ended up building a new mechanism that maintains a persistent connection to our servers. To do this without killing battery life, </a:t>
            </a:r>
            <a:r>
              <a:rPr lang="en-GB" b="1" u="sng" dirty="0"/>
              <a:t>we used a protocol called MQTT </a:t>
            </a:r>
            <a:r>
              <a:rPr lang="en-GB" dirty="0"/>
              <a:t>that we had experimented with in Beluga. MQTT is specifically designed for applications like sending telemetry data to and from space probes, so it is </a:t>
            </a:r>
            <a:r>
              <a:rPr lang="en-GB" b="1" u="sng" dirty="0"/>
              <a:t>designed to use bandwidth and batteries sparingly</a:t>
            </a:r>
            <a:r>
              <a:rPr lang="en-GB" dirty="0"/>
              <a:t>. By maintaining an MQTT connection and routing messages through our chat pipeline, we were able to often achieve phone-to-phone delivery in the hundreds of milliseconds, rather than multiple seconds.</a:t>
            </a:r>
          </a:p>
        </p:txBody>
      </p:sp>
      <p:sp>
        <p:nvSpPr>
          <p:cNvPr id="6" name="TextBox 5"/>
          <p:cNvSpPr txBox="1"/>
          <p:nvPr/>
        </p:nvSpPr>
        <p:spPr>
          <a:xfrm>
            <a:off x="368300" y="1587500"/>
            <a:ext cx="8077200" cy="369332"/>
          </a:xfrm>
          <a:prstGeom prst="rect">
            <a:avLst/>
          </a:prstGeom>
          <a:noFill/>
        </p:spPr>
        <p:txBody>
          <a:bodyPr wrap="square" rtlCol="0">
            <a:spAutoFit/>
          </a:bodyPr>
          <a:lstStyle/>
          <a:p>
            <a:r>
              <a:rPr lang="en-GB" dirty="0" smtClean="0"/>
              <a:t>* MQTT was chosen by Facebook for its new Facebook Messenger Service.</a:t>
            </a:r>
            <a:endParaRPr lang="en-GB" dirty="0"/>
          </a:p>
        </p:txBody>
      </p:sp>
      <p:sp>
        <p:nvSpPr>
          <p:cNvPr id="7"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8"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IoT</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Optimized</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Messaging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MQTT</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10165137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8300" y="3289300"/>
            <a:ext cx="6578600" cy="1323439"/>
          </a:xfrm>
          <a:prstGeom prst="rect">
            <a:avLst/>
          </a:prstGeom>
        </p:spPr>
        <p:txBody>
          <a:bodyPr wrap="square">
            <a:spAutoFit/>
          </a:bodyPr>
          <a:lstStyle/>
          <a:p>
            <a:r>
              <a:rPr lang="en-GB" sz="1600" b="1" i="1" dirty="0" smtClean="0"/>
              <a:t>“The </a:t>
            </a:r>
            <a:r>
              <a:rPr lang="en-GB" sz="1600" b="1" i="1" dirty="0" err="1"/>
              <a:t>OSGi</a:t>
            </a:r>
            <a:r>
              <a:rPr lang="en-GB" sz="1600" b="1" i="1" dirty="0"/>
              <a:t> Alliance is a worldwide consortium of technology innovators that advances a proven and mature process to create open specifications that enable the modular assembly of software built with Java technology. </a:t>
            </a:r>
            <a:r>
              <a:rPr lang="en-GB" sz="1600" b="1" i="1" dirty="0">
                <a:solidFill>
                  <a:srgbClr val="002060"/>
                </a:solidFill>
              </a:rPr>
              <a:t>Modularity reduces software </a:t>
            </a:r>
            <a:r>
              <a:rPr lang="en-GB" sz="1600" b="1" i="1" dirty="0" smtClean="0">
                <a:solidFill>
                  <a:srgbClr val="002060"/>
                </a:solidFill>
              </a:rPr>
              <a:t>complexity</a:t>
            </a:r>
            <a:r>
              <a:rPr lang="en-GB" sz="1600" b="1" i="1" dirty="0"/>
              <a:t>.</a:t>
            </a:r>
            <a:r>
              <a:rPr lang="en-GB" sz="1600" b="1" i="1" dirty="0" smtClean="0"/>
              <a:t>”</a:t>
            </a:r>
            <a:endParaRPr lang="en-GB" sz="1600" b="1" i="1" dirty="0"/>
          </a:p>
        </p:txBody>
      </p:sp>
      <p:pic>
        <p:nvPicPr>
          <p:cNvPr id="6" name="Picture 5"/>
          <p:cNvPicPr>
            <a:picLocks noChangeAspect="1"/>
          </p:cNvPicPr>
          <p:nvPr/>
        </p:nvPicPr>
        <p:blipFill>
          <a:blip r:embed="rId2"/>
          <a:stretch>
            <a:fillRect/>
          </a:stretch>
        </p:blipFill>
        <p:spPr>
          <a:xfrm>
            <a:off x="4559300" y="3416300"/>
            <a:ext cx="25400" cy="25400"/>
          </a:xfrm>
          <a:prstGeom prst="rect">
            <a:avLst/>
          </a:prstGeom>
        </p:spPr>
      </p:pic>
      <p:pic>
        <p:nvPicPr>
          <p:cNvPr id="7" name="Picture 6"/>
          <p:cNvPicPr>
            <a:picLocks noChangeAspect="1"/>
          </p:cNvPicPr>
          <p:nvPr/>
        </p:nvPicPr>
        <p:blipFill>
          <a:blip r:embed="rId3"/>
          <a:stretch>
            <a:fillRect/>
          </a:stretch>
        </p:blipFill>
        <p:spPr>
          <a:xfrm>
            <a:off x="7095733" y="3467100"/>
            <a:ext cx="1565952" cy="749300"/>
          </a:xfrm>
          <a:prstGeom prst="rect">
            <a:avLst/>
          </a:prstGeom>
        </p:spPr>
      </p:pic>
      <p:sp>
        <p:nvSpPr>
          <p:cNvPr id="10" name="TextBox 9"/>
          <p:cNvSpPr txBox="1"/>
          <p:nvPr/>
        </p:nvSpPr>
        <p:spPr>
          <a:xfrm>
            <a:off x="1447800" y="1955800"/>
            <a:ext cx="7048500" cy="830997"/>
          </a:xfrm>
          <a:prstGeom prst="rect">
            <a:avLst/>
          </a:prstGeom>
          <a:noFill/>
        </p:spPr>
        <p:txBody>
          <a:bodyPr wrap="square" rtlCol="0">
            <a:spAutoFit/>
          </a:bodyPr>
          <a:lstStyle/>
          <a:p>
            <a:r>
              <a:rPr lang="en-GB" sz="1600" b="1" i="1" dirty="0"/>
              <a:t>“Java provides the </a:t>
            </a:r>
            <a:r>
              <a:rPr lang="en-GB" sz="1600" b="1" i="1" dirty="0" err="1"/>
              <a:t>IoT</a:t>
            </a:r>
            <a:r>
              <a:rPr lang="en-GB" sz="1600" b="1" i="1" dirty="0"/>
              <a:t> the developer audience required to gain significant scale and adoption across many of the identified market sectors.”</a:t>
            </a:r>
          </a:p>
        </p:txBody>
      </p:sp>
      <p:pic>
        <p:nvPicPr>
          <p:cNvPr id="12" name="Picture 11"/>
          <p:cNvPicPr>
            <a:picLocks noChangeAspect="1"/>
          </p:cNvPicPr>
          <p:nvPr/>
        </p:nvPicPr>
        <p:blipFill>
          <a:blip r:embed="rId4"/>
          <a:stretch>
            <a:fillRect/>
          </a:stretch>
        </p:blipFill>
        <p:spPr>
          <a:xfrm>
            <a:off x="327966" y="5105400"/>
            <a:ext cx="1742133" cy="927100"/>
          </a:xfrm>
          <a:prstGeom prst="rect">
            <a:avLst/>
          </a:prstGeom>
        </p:spPr>
      </p:pic>
      <p:sp>
        <p:nvSpPr>
          <p:cNvPr id="13" name="TextBox 12"/>
          <p:cNvSpPr txBox="1"/>
          <p:nvPr/>
        </p:nvSpPr>
        <p:spPr>
          <a:xfrm>
            <a:off x="2044095" y="4953000"/>
            <a:ext cx="6820505" cy="1077218"/>
          </a:xfrm>
          <a:prstGeom prst="rect">
            <a:avLst/>
          </a:prstGeom>
          <a:noFill/>
        </p:spPr>
        <p:txBody>
          <a:bodyPr wrap="square" rtlCol="0">
            <a:spAutoFit/>
          </a:bodyPr>
          <a:lstStyle/>
          <a:p>
            <a:r>
              <a:rPr lang="en-GB" sz="1600" b="1" i="1" dirty="0"/>
              <a:t>Eclipse is an open source community, whose projects are focused on building an open development platform comprised of extensible frameworks, tools and runtimes for building, deploying and managing software across the lifecycle.</a:t>
            </a:r>
          </a:p>
        </p:txBody>
      </p:sp>
      <p:sp>
        <p:nvSpPr>
          <p:cNvPr id="14"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15"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defRPr/>
            </a:pPr>
            <a:r>
              <a:rPr lang="en-US" sz="2400" b="1" kern="0" dirty="0" smtClean="0">
                <a:solidFill>
                  <a:srgbClr val="4B90CF"/>
                </a:solidFill>
                <a:latin typeface="+mn-lt"/>
                <a:ea typeface="ＭＳ Ｐゴシック" charset="-128"/>
                <a:cs typeface="ＭＳ Ｐゴシック" charset="-128"/>
              </a:rPr>
              <a:t>IT and Developer Centric Application Frameworks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pic>
        <p:nvPicPr>
          <p:cNvPr id="17" name="Picture 6"/>
          <p:cNvPicPr>
            <a:picLocks noChangeAspect="1" noChangeArrowheads="1"/>
          </p:cNvPicPr>
          <p:nvPr/>
        </p:nvPicPr>
        <p:blipFill>
          <a:blip r:embed="rId5"/>
          <a:srcRect/>
          <a:stretch>
            <a:fillRect/>
          </a:stretch>
        </p:blipFill>
        <p:spPr bwMode="auto">
          <a:xfrm>
            <a:off x="492125" y="1866900"/>
            <a:ext cx="695325" cy="947738"/>
          </a:xfrm>
          <a:prstGeom prst="rect">
            <a:avLst/>
          </a:prstGeom>
          <a:noFill/>
          <a:ln w="9525">
            <a:noFill/>
            <a:miter lim="800000"/>
            <a:headEnd/>
            <a:tailEnd/>
          </a:ln>
        </p:spPr>
      </p:pic>
    </p:spTree>
    <p:extLst>
      <p:ext uri="{BB962C8B-B14F-4D97-AF65-F5344CB8AC3E}">
        <p14:creationId xmlns:p14="http://schemas.microsoft.com/office/powerpoint/2010/main" val="20488520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2600" y="3873500"/>
            <a:ext cx="8178800" cy="923330"/>
          </a:xfrm>
          <a:prstGeom prst="rect">
            <a:avLst/>
          </a:prstGeom>
          <a:noFill/>
        </p:spPr>
        <p:txBody>
          <a:bodyPr wrap="square" rtlCol="0">
            <a:spAutoFit/>
          </a:bodyPr>
          <a:lstStyle/>
          <a:p>
            <a:r>
              <a:rPr lang="en-GB" dirty="0" smtClean="0"/>
              <a:t>The </a:t>
            </a:r>
            <a:r>
              <a:rPr lang="en-GB" dirty="0" err="1" smtClean="0"/>
              <a:t>IoT</a:t>
            </a:r>
            <a:r>
              <a:rPr lang="en-GB" dirty="0" smtClean="0"/>
              <a:t> needs to be able to leverage a wider developer community to scale. Using the Eclipse IDE,  Java VM, and the </a:t>
            </a:r>
            <a:r>
              <a:rPr lang="en-GB" dirty="0" err="1" smtClean="0"/>
              <a:t>OSGi</a:t>
            </a:r>
            <a:r>
              <a:rPr lang="en-GB" dirty="0" smtClean="0"/>
              <a:t> framework provides a best in class application framework widely known and adopted by developers globally. </a:t>
            </a:r>
            <a:endParaRPr lang="en-GB" dirty="0"/>
          </a:p>
        </p:txBody>
      </p:sp>
      <p:pic>
        <p:nvPicPr>
          <p:cNvPr id="6" name="Picture 5"/>
          <p:cNvPicPr>
            <a:picLocks noChangeAspect="1"/>
          </p:cNvPicPr>
          <p:nvPr/>
        </p:nvPicPr>
        <p:blipFill>
          <a:blip r:embed="rId2"/>
          <a:stretch>
            <a:fillRect/>
          </a:stretch>
        </p:blipFill>
        <p:spPr>
          <a:xfrm>
            <a:off x="4559300" y="3416300"/>
            <a:ext cx="25400" cy="25400"/>
          </a:xfrm>
          <a:prstGeom prst="rect">
            <a:avLst/>
          </a:prstGeom>
        </p:spPr>
      </p:pic>
      <p:pic>
        <p:nvPicPr>
          <p:cNvPr id="7" name="Picture 6"/>
          <p:cNvPicPr>
            <a:picLocks noChangeAspect="1"/>
          </p:cNvPicPr>
          <p:nvPr/>
        </p:nvPicPr>
        <p:blipFill>
          <a:blip r:embed="rId3"/>
          <a:stretch>
            <a:fillRect/>
          </a:stretch>
        </p:blipFill>
        <p:spPr>
          <a:xfrm>
            <a:off x="3324830" y="2540000"/>
            <a:ext cx="1831369" cy="876300"/>
          </a:xfrm>
          <a:prstGeom prst="rect">
            <a:avLst/>
          </a:prstGeom>
        </p:spPr>
      </p:pic>
      <p:sp>
        <p:nvSpPr>
          <p:cNvPr id="11" name="TextBox 10"/>
          <p:cNvSpPr txBox="1"/>
          <p:nvPr/>
        </p:nvSpPr>
        <p:spPr>
          <a:xfrm>
            <a:off x="459696" y="5232400"/>
            <a:ext cx="8303304" cy="830997"/>
          </a:xfrm>
          <a:prstGeom prst="rect">
            <a:avLst/>
          </a:prstGeom>
          <a:noFill/>
        </p:spPr>
        <p:txBody>
          <a:bodyPr wrap="square" rtlCol="0">
            <a:spAutoFit/>
          </a:bodyPr>
          <a:lstStyle/>
          <a:p>
            <a:r>
              <a:rPr lang="en-GB" sz="2400" b="1" i="1" dirty="0" smtClean="0">
                <a:solidFill>
                  <a:srgbClr val="A7BE5D"/>
                </a:solidFill>
                <a:latin typeface="Arial" charset="0"/>
                <a:ea typeface="ＭＳ Ｐゴシック" charset="-128"/>
              </a:rPr>
              <a:t>Tools on Platforms -</a:t>
            </a:r>
          </a:p>
          <a:p>
            <a:r>
              <a:rPr lang="en-GB" sz="2400" b="1" i="1" dirty="0" smtClean="0">
                <a:solidFill>
                  <a:srgbClr val="A7BE5D"/>
                </a:solidFill>
                <a:latin typeface="Arial" charset="0"/>
                <a:ea typeface="ＭＳ Ｐゴシック" charset="-128"/>
              </a:rPr>
              <a:t>                      instead of Coding on Operating Systems!</a:t>
            </a:r>
            <a:endParaRPr lang="en-GB" sz="2400" b="1" i="1" dirty="0">
              <a:solidFill>
                <a:srgbClr val="A7BE5D"/>
              </a:solidFill>
              <a:latin typeface="Arial" charset="0"/>
              <a:ea typeface="ＭＳ Ｐゴシック" charset="-128"/>
            </a:endParaRPr>
          </a:p>
        </p:txBody>
      </p:sp>
      <p:pic>
        <p:nvPicPr>
          <p:cNvPr id="12" name="Picture 11"/>
          <p:cNvPicPr>
            <a:picLocks noChangeAspect="1"/>
          </p:cNvPicPr>
          <p:nvPr/>
        </p:nvPicPr>
        <p:blipFill>
          <a:blip r:embed="rId4"/>
          <a:stretch>
            <a:fillRect/>
          </a:stretch>
        </p:blipFill>
        <p:spPr>
          <a:xfrm>
            <a:off x="5816600" y="2565400"/>
            <a:ext cx="1828800" cy="973221"/>
          </a:xfrm>
          <a:prstGeom prst="rect">
            <a:avLst/>
          </a:prstGeom>
        </p:spPr>
      </p:pic>
      <p:sp>
        <p:nvSpPr>
          <p:cNvPr id="3" name="TextBox 2"/>
          <p:cNvSpPr txBox="1"/>
          <p:nvPr/>
        </p:nvSpPr>
        <p:spPr>
          <a:xfrm>
            <a:off x="1435100" y="1651000"/>
            <a:ext cx="5867400" cy="400110"/>
          </a:xfrm>
          <a:prstGeom prst="rect">
            <a:avLst/>
          </a:prstGeom>
          <a:noFill/>
        </p:spPr>
        <p:txBody>
          <a:bodyPr wrap="square" rtlCol="0">
            <a:spAutoFit/>
          </a:bodyPr>
          <a:lstStyle/>
          <a:p>
            <a:r>
              <a:rPr lang="en-GB" sz="2000" b="1" i="1" dirty="0">
                <a:solidFill>
                  <a:schemeClr val="accent3">
                    <a:lumMod val="60000"/>
                    <a:lumOff val="40000"/>
                  </a:schemeClr>
                </a:solidFill>
              </a:rPr>
              <a:t>Java + OSGI + Eclipse = “Lots of Developers”</a:t>
            </a:r>
          </a:p>
        </p:txBody>
      </p:sp>
      <p:sp>
        <p:nvSpPr>
          <p:cNvPr id="15"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dirty="0" err="1" smtClean="0">
                <a:ln>
                  <a:noFill/>
                </a:ln>
                <a:solidFill>
                  <a:srgbClr val="4B90CF"/>
                </a:solidFill>
                <a:effectLst/>
                <a:uLnTx/>
                <a:uFillTx/>
                <a:latin typeface="+mj-lt"/>
                <a:ea typeface="ＭＳ Ｐゴシック" charset="-128"/>
                <a:cs typeface="ＭＳ Ｐゴシック" charset="-128"/>
              </a:rPr>
              <a:t>The</a:t>
            </a:r>
            <a:r>
              <a:rPr kumimoji="0" lang="de-DE"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rPr>
              <a:t>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16"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defRPr/>
            </a:pPr>
            <a:r>
              <a:rPr lang="en-US" sz="2400" b="1" kern="0" dirty="0" smtClean="0">
                <a:solidFill>
                  <a:srgbClr val="4B90CF"/>
                </a:solidFill>
                <a:latin typeface="+mn-lt"/>
                <a:ea typeface="ＭＳ Ｐゴシック" charset="-128"/>
                <a:cs typeface="ＭＳ Ｐゴシック" charset="-128"/>
              </a:rPr>
              <a:t>IT and Developer Centric Application Frameworks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pic>
        <p:nvPicPr>
          <p:cNvPr id="17" name="Picture 6"/>
          <p:cNvPicPr>
            <a:picLocks noChangeAspect="1" noChangeArrowheads="1"/>
          </p:cNvPicPr>
          <p:nvPr/>
        </p:nvPicPr>
        <p:blipFill>
          <a:blip r:embed="rId5"/>
          <a:srcRect/>
          <a:stretch>
            <a:fillRect/>
          </a:stretch>
        </p:blipFill>
        <p:spPr bwMode="auto">
          <a:xfrm>
            <a:off x="1647825" y="2501900"/>
            <a:ext cx="695325" cy="947738"/>
          </a:xfrm>
          <a:prstGeom prst="rect">
            <a:avLst/>
          </a:prstGeom>
          <a:noFill/>
          <a:ln w="9525">
            <a:noFill/>
            <a:miter lim="800000"/>
            <a:headEnd/>
            <a:tailEnd/>
          </a:ln>
        </p:spPr>
      </p:pic>
    </p:spTree>
    <p:extLst>
      <p:ext uri="{BB962C8B-B14F-4D97-AF65-F5344CB8AC3E}">
        <p14:creationId xmlns:p14="http://schemas.microsoft.com/office/powerpoint/2010/main" val="20488520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a:xfrm>
            <a:off x="1892300" y="6096000"/>
            <a:ext cx="5118100" cy="457200"/>
          </a:xfrm>
          <a:prstGeom prst="roundRect">
            <a:avLst>
              <a:gd name="adj" fmla="val 24562"/>
            </a:avLst>
          </a:prstGeom>
          <a:solidFill>
            <a:schemeClr val="tx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GB" sz="1200" b="1" dirty="0" smtClean="0">
              <a:solidFill>
                <a:srgbClr val="002060"/>
              </a:solidFill>
              <a:latin typeface="Arial" charset="0"/>
              <a:ea typeface="ＭＳ Ｐゴシック" charset="-128"/>
            </a:endParaRPr>
          </a:p>
        </p:txBody>
      </p:sp>
      <p:sp>
        <p:nvSpPr>
          <p:cNvPr id="15" name="Rounded Rectangle 14"/>
          <p:cNvSpPr/>
          <p:nvPr/>
        </p:nvSpPr>
        <p:spPr>
          <a:xfrm rot="16200000">
            <a:off x="-1060450" y="2800350"/>
            <a:ext cx="3568700" cy="762000"/>
          </a:xfrm>
          <a:prstGeom prst="roundRect">
            <a:avLst>
              <a:gd name="adj" fmla="val 24562"/>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solidFill>
                <a:srgbClr val="002060"/>
              </a:solidFill>
            </a:endParaRPr>
          </a:p>
        </p:txBody>
      </p:sp>
      <p:sp>
        <p:nvSpPr>
          <p:cNvPr id="47" name="Left Arrow 46"/>
          <p:cNvSpPr/>
          <p:nvPr/>
        </p:nvSpPr>
        <p:spPr>
          <a:xfrm flipV="1">
            <a:off x="1397000" y="2133600"/>
            <a:ext cx="5689600" cy="685800"/>
          </a:xfrm>
          <a:prstGeom prst="leftArrow">
            <a:avLst>
              <a:gd name="adj1" fmla="val 59679"/>
              <a:gd name="adj2" fmla="val 30391"/>
            </a:avLst>
          </a:prstGeom>
          <a:solidFill>
            <a:schemeClr val="accent5">
              <a:lumMod val="40000"/>
              <a:lumOff val="60000"/>
              <a:alpha val="73000"/>
            </a:schemeClr>
          </a:solidFill>
          <a:ln>
            <a:gradFill flip="none" rotWithShape="1">
              <a:gsLst>
                <a:gs pos="18000">
                  <a:schemeClr val="tx2">
                    <a:lumMod val="60000"/>
                    <a:lumOff val="40000"/>
                    <a:alpha val="50000"/>
                  </a:schemeClr>
                </a:gs>
                <a:gs pos="100000">
                  <a:srgbClr val="FFFFFF">
                    <a:alpha val="50000"/>
                  </a:srgbClr>
                </a:gs>
                <a:gs pos="48000">
                  <a:schemeClr val="tx2">
                    <a:lumMod val="60000"/>
                    <a:lumOff val="40000"/>
                    <a:alpha val="5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3" name="Left Arrow 42"/>
          <p:cNvSpPr/>
          <p:nvPr/>
        </p:nvSpPr>
        <p:spPr>
          <a:xfrm flipV="1">
            <a:off x="1066800" y="2743200"/>
            <a:ext cx="6019800" cy="685800"/>
          </a:xfrm>
          <a:prstGeom prst="leftArrow">
            <a:avLst>
              <a:gd name="adj1" fmla="val 59679"/>
              <a:gd name="adj2" fmla="val 30391"/>
            </a:avLst>
          </a:prstGeom>
          <a:solidFill>
            <a:schemeClr val="accent5">
              <a:lumMod val="40000"/>
              <a:lumOff val="60000"/>
              <a:alpha val="73000"/>
            </a:schemeClr>
          </a:solidFill>
          <a:ln>
            <a:gradFill flip="none" rotWithShape="1">
              <a:gsLst>
                <a:gs pos="18000">
                  <a:schemeClr val="tx2">
                    <a:lumMod val="60000"/>
                    <a:lumOff val="40000"/>
                    <a:alpha val="50000"/>
                  </a:schemeClr>
                </a:gs>
                <a:gs pos="100000">
                  <a:srgbClr val="FFFFFF">
                    <a:alpha val="50000"/>
                  </a:srgbClr>
                </a:gs>
                <a:gs pos="48000">
                  <a:schemeClr val="tx2">
                    <a:lumMod val="60000"/>
                    <a:lumOff val="40000"/>
                    <a:alpha val="5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ounded Rectangle 7"/>
          <p:cNvSpPr/>
          <p:nvPr/>
        </p:nvSpPr>
        <p:spPr>
          <a:xfrm>
            <a:off x="336661" y="5715000"/>
            <a:ext cx="6673739" cy="381000"/>
          </a:xfrm>
          <a:prstGeom prst="roundRect">
            <a:avLst>
              <a:gd name="adj" fmla="val 24562"/>
            </a:avLst>
          </a:prstGeom>
          <a:solidFill>
            <a:srgbClr val="255D91"/>
          </a:soli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GB" sz="1200" b="1" dirty="0" smtClean="0">
                <a:solidFill>
                  <a:srgbClr val="002060"/>
                </a:solidFill>
                <a:latin typeface="Arial" charset="0"/>
                <a:ea typeface="ＭＳ Ｐゴシック" charset="-128"/>
              </a:rPr>
              <a:t>M2M Hardware Platform</a:t>
            </a:r>
          </a:p>
        </p:txBody>
      </p:sp>
      <p:sp>
        <p:nvSpPr>
          <p:cNvPr id="9" name="Rounded Rectangle 8"/>
          <p:cNvSpPr/>
          <p:nvPr/>
        </p:nvSpPr>
        <p:spPr>
          <a:xfrm>
            <a:off x="336661" y="5334000"/>
            <a:ext cx="6673739" cy="342900"/>
          </a:xfrm>
          <a:prstGeom prst="roundRect">
            <a:avLst>
              <a:gd name="adj" fmla="val 24562"/>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b="1" dirty="0" smtClean="0">
                <a:solidFill>
                  <a:srgbClr val="002060"/>
                </a:solidFill>
              </a:rPr>
              <a:t>Embedded  Linux / (BIOS/</a:t>
            </a:r>
            <a:r>
              <a:rPr lang="en-GB" sz="1200" b="1" dirty="0" err="1" smtClean="0">
                <a:solidFill>
                  <a:srgbClr val="002060"/>
                </a:solidFill>
              </a:rPr>
              <a:t>Bootloader</a:t>
            </a:r>
            <a:r>
              <a:rPr lang="en-GB" sz="1200" b="1" dirty="0" smtClean="0">
                <a:solidFill>
                  <a:srgbClr val="002060"/>
                </a:solidFill>
              </a:rPr>
              <a:t>)</a:t>
            </a:r>
            <a:endParaRPr lang="en-GB" sz="1200" b="1" dirty="0">
              <a:solidFill>
                <a:srgbClr val="002060"/>
              </a:solidFill>
            </a:endParaRPr>
          </a:p>
        </p:txBody>
      </p:sp>
      <p:sp>
        <p:nvSpPr>
          <p:cNvPr id="13" name="Rounded Rectangle 12"/>
          <p:cNvSpPr/>
          <p:nvPr/>
        </p:nvSpPr>
        <p:spPr>
          <a:xfrm>
            <a:off x="330200" y="4953000"/>
            <a:ext cx="5156200" cy="342900"/>
          </a:xfrm>
          <a:prstGeom prst="roundRect">
            <a:avLst>
              <a:gd name="adj" fmla="val 24562"/>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b="1" dirty="0" smtClean="0">
                <a:solidFill>
                  <a:srgbClr val="002060"/>
                </a:solidFill>
              </a:rPr>
              <a:t>Java Virtual Machine (JVM)</a:t>
            </a:r>
            <a:endParaRPr lang="en-GB" sz="1200" b="1" dirty="0">
              <a:solidFill>
                <a:srgbClr val="002060"/>
              </a:solidFill>
            </a:endParaRPr>
          </a:p>
        </p:txBody>
      </p:sp>
      <p:sp>
        <p:nvSpPr>
          <p:cNvPr id="14" name="Rounded Rectangle 13"/>
          <p:cNvSpPr/>
          <p:nvPr/>
        </p:nvSpPr>
        <p:spPr>
          <a:xfrm>
            <a:off x="5562600" y="4953000"/>
            <a:ext cx="1447800" cy="342900"/>
          </a:xfrm>
          <a:prstGeom prst="roundRect">
            <a:avLst>
              <a:gd name="adj" fmla="val 24562"/>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b="1" dirty="0" smtClean="0">
                <a:solidFill>
                  <a:srgbClr val="002060"/>
                </a:solidFill>
              </a:rPr>
              <a:t>JNI</a:t>
            </a:r>
            <a:endParaRPr lang="en-GB" sz="1200" b="1" dirty="0">
              <a:solidFill>
                <a:srgbClr val="002060"/>
              </a:solidFill>
            </a:endParaRPr>
          </a:p>
        </p:txBody>
      </p:sp>
      <p:sp>
        <p:nvSpPr>
          <p:cNvPr id="2" name="Left Arrow 1"/>
          <p:cNvSpPr/>
          <p:nvPr/>
        </p:nvSpPr>
        <p:spPr>
          <a:xfrm flipV="1">
            <a:off x="901700" y="3352800"/>
            <a:ext cx="6184900" cy="1600200"/>
          </a:xfrm>
          <a:prstGeom prst="leftArrow">
            <a:avLst>
              <a:gd name="adj1" fmla="val 78198"/>
              <a:gd name="adj2" fmla="val 30391"/>
            </a:avLst>
          </a:prstGeom>
          <a:solidFill>
            <a:schemeClr val="accent5">
              <a:lumMod val="40000"/>
              <a:lumOff val="60000"/>
              <a:alpha val="73000"/>
            </a:schemeClr>
          </a:solidFill>
          <a:ln>
            <a:gradFill flip="none" rotWithShape="1">
              <a:gsLst>
                <a:gs pos="18000">
                  <a:schemeClr val="tx2">
                    <a:lumMod val="60000"/>
                    <a:lumOff val="40000"/>
                    <a:alpha val="50000"/>
                  </a:schemeClr>
                </a:gs>
                <a:gs pos="100000">
                  <a:srgbClr val="FFFFFF">
                    <a:alpha val="50000"/>
                  </a:srgbClr>
                </a:gs>
                <a:gs pos="48000">
                  <a:schemeClr val="tx2">
                    <a:lumMod val="60000"/>
                    <a:lumOff val="40000"/>
                    <a:alpha val="5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ounded Rectangle 11"/>
          <p:cNvSpPr/>
          <p:nvPr/>
        </p:nvSpPr>
        <p:spPr>
          <a:xfrm>
            <a:off x="2057400" y="4495800"/>
            <a:ext cx="9906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System Logs</a:t>
            </a:r>
            <a:endParaRPr lang="en-GB" sz="1000" dirty="0">
              <a:solidFill>
                <a:srgbClr val="002060"/>
              </a:solidFill>
            </a:endParaRPr>
          </a:p>
        </p:txBody>
      </p:sp>
      <p:sp>
        <p:nvSpPr>
          <p:cNvPr id="16" name="Rounded Rectangle 15"/>
          <p:cNvSpPr/>
          <p:nvPr/>
        </p:nvSpPr>
        <p:spPr>
          <a:xfrm>
            <a:off x="3124200" y="4495800"/>
            <a:ext cx="10668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Servlet Engine</a:t>
            </a:r>
            <a:endParaRPr lang="en-GB" sz="1000" dirty="0">
              <a:solidFill>
                <a:srgbClr val="002060"/>
              </a:solidFill>
            </a:endParaRPr>
          </a:p>
        </p:txBody>
      </p:sp>
      <p:sp>
        <p:nvSpPr>
          <p:cNvPr id="17" name="Rounded Rectangle 16"/>
          <p:cNvSpPr/>
          <p:nvPr/>
        </p:nvSpPr>
        <p:spPr>
          <a:xfrm>
            <a:off x="3200400" y="3886200"/>
            <a:ext cx="10668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Device </a:t>
            </a:r>
            <a:r>
              <a:rPr lang="en-GB" sz="1000" dirty="0" err="1" smtClean="0">
                <a:solidFill>
                  <a:srgbClr val="002060"/>
                </a:solidFill>
              </a:rPr>
              <a:t>Config</a:t>
            </a:r>
            <a:endParaRPr lang="en-GB" sz="1000" dirty="0">
              <a:solidFill>
                <a:srgbClr val="002060"/>
              </a:solidFill>
            </a:endParaRPr>
          </a:p>
        </p:txBody>
      </p:sp>
      <p:sp>
        <p:nvSpPr>
          <p:cNvPr id="19" name="Rounded Rectangle 18"/>
          <p:cNvSpPr/>
          <p:nvPr/>
        </p:nvSpPr>
        <p:spPr>
          <a:xfrm>
            <a:off x="4267200" y="4495800"/>
            <a:ext cx="8382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Watchdog</a:t>
            </a:r>
            <a:endParaRPr lang="en-GB" sz="1000" dirty="0">
              <a:solidFill>
                <a:srgbClr val="002060"/>
              </a:solidFill>
            </a:endParaRPr>
          </a:p>
        </p:txBody>
      </p:sp>
      <p:sp>
        <p:nvSpPr>
          <p:cNvPr id="20" name="Rounded Rectangle 19"/>
          <p:cNvSpPr/>
          <p:nvPr/>
        </p:nvSpPr>
        <p:spPr>
          <a:xfrm>
            <a:off x="5181600" y="4495800"/>
            <a:ext cx="10668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CPU Monitor</a:t>
            </a:r>
            <a:endParaRPr lang="en-GB" sz="1000" dirty="0">
              <a:solidFill>
                <a:srgbClr val="002060"/>
              </a:solidFill>
            </a:endParaRPr>
          </a:p>
        </p:txBody>
      </p:sp>
      <p:sp>
        <p:nvSpPr>
          <p:cNvPr id="21" name="Rounded Rectangle 20"/>
          <p:cNvSpPr/>
          <p:nvPr/>
        </p:nvSpPr>
        <p:spPr>
          <a:xfrm>
            <a:off x="3886200" y="4191000"/>
            <a:ext cx="10668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err="1" smtClean="0">
                <a:solidFill>
                  <a:srgbClr val="002060"/>
                </a:solidFill>
              </a:rPr>
              <a:t>Junit</a:t>
            </a:r>
            <a:r>
              <a:rPr lang="en-GB" sz="1000" dirty="0" smtClean="0">
                <a:solidFill>
                  <a:srgbClr val="002060"/>
                </a:solidFill>
              </a:rPr>
              <a:t> Test</a:t>
            </a:r>
            <a:endParaRPr lang="en-GB" sz="1000" dirty="0">
              <a:solidFill>
                <a:srgbClr val="002060"/>
              </a:solidFill>
            </a:endParaRPr>
          </a:p>
        </p:txBody>
      </p:sp>
      <p:sp>
        <p:nvSpPr>
          <p:cNvPr id="22" name="Rounded Rectangle 21"/>
          <p:cNvSpPr/>
          <p:nvPr/>
        </p:nvSpPr>
        <p:spPr>
          <a:xfrm>
            <a:off x="2057400" y="4191000"/>
            <a:ext cx="914400" cy="217714"/>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Diagnostics</a:t>
            </a:r>
            <a:endParaRPr lang="en-GB" sz="1000" dirty="0">
              <a:solidFill>
                <a:srgbClr val="002060"/>
              </a:solidFill>
            </a:endParaRPr>
          </a:p>
        </p:txBody>
      </p:sp>
      <p:sp>
        <p:nvSpPr>
          <p:cNvPr id="23" name="Rounded Rectangle 22"/>
          <p:cNvSpPr/>
          <p:nvPr/>
        </p:nvSpPr>
        <p:spPr>
          <a:xfrm>
            <a:off x="2057400" y="3886200"/>
            <a:ext cx="10668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Device </a:t>
            </a:r>
            <a:r>
              <a:rPr lang="en-GB" sz="1000" dirty="0" err="1" smtClean="0">
                <a:solidFill>
                  <a:srgbClr val="002060"/>
                </a:solidFill>
              </a:rPr>
              <a:t>Mngmt</a:t>
            </a:r>
            <a:endParaRPr lang="en-GB" sz="1000" dirty="0">
              <a:solidFill>
                <a:srgbClr val="002060"/>
              </a:solidFill>
            </a:endParaRPr>
          </a:p>
        </p:txBody>
      </p:sp>
      <p:sp>
        <p:nvSpPr>
          <p:cNvPr id="24" name="Rounded Rectangle 23"/>
          <p:cNvSpPr/>
          <p:nvPr/>
        </p:nvSpPr>
        <p:spPr>
          <a:xfrm>
            <a:off x="5029200" y="4191000"/>
            <a:ext cx="6096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SNTP</a:t>
            </a:r>
            <a:endParaRPr lang="en-GB" sz="1000" dirty="0">
              <a:solidFill>
                <a:srgbClr val="002060"/>
              </a:solidFill>
            </a:endParaRPr>
          </a:p>
        </p:txBody>
      </p:sp>
      <p:sp>
        <p:nvSpPr>
          <p:cNvPr id="25" name="Rounded Rectangle 24"/>
          <p:cNvSpPr/>
          <p:nvPr/>
        </p:nvSpPr>
        <p:spPr>
          <a:xfrm>
            <a:off x="6400800" y="3886200"/>
            <a:ext cx="6096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DHCP</a:t>
            </a:r>
            <a:endParaRPr lang="en-GB" sz="1000" dirty="0">
              <a:solidFill>
                <a:srgbClr val="002060"/>
              </a:solidFill>
            </a:endParaRPr>
          </a:p>
        </p:txBody>
      </p:sp>
      <p:sp>
        <p:nvSpPr>
          <p:cNvPr id="26" name="Rounded Rectangle 25"/>
          <p:cNvSpPr/>
          <p:nvPr/>
        </p:nvSpPr>
        <p:spPr>
          <a:xfrm>
            <a:off x="5562600" y="3886200"/>
            <a:ext cx="762000" cy="239486"/>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Security</a:t>
            </a:r>
            <a:endParaRPr lang="en-GB" sz="1000" dirty="0">
              <a:solidFill>
                <a:srgbClr val="002060"/>
              </a:solidFill>
            </a:endParaRPr>
          </a:p>
        </p:txBody>
      </p:sp>
      <p:sp>
        <p:nvSpPr>
          <p:cNvPr id="28" name="Rounded Rectangle 27"/>
          <p:cNvSpPr/>
          <p:nvPr/>
        </p:nvSpPr>
        <p:spPr>
          <a:xfrm>
            <a:off x="2057400" y="3581400"/>
            <a:ext cx="10668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err="1" smtClean="0">
                <a:solidFill>
                  <a:srgbClr val="002060"/>
                </a:solidFill>
              </a:rPr>
              <a:t>WiFi</a:t>
            </a:r>
            <a:r>
              <a:rPr lang="en-GB" sz="1000" dirty="0" smtClean="0">
                <a:solidFill>
                  <a:srgbClr val="002060"/>
                </a:solidFill>
              </a:rPr>
              <a:t> </a:t>
            </a:r>
            <a:r>
              <a:rPr lang="en-GB" sz="1000" dirty="0" err="1" smtClean="0">
                <a:solidFill>
                  <a:srgbClr val="002060"/>
                </a:solidFill>
              </a:rPr>
              <a:t>Mngmt</a:t>
            </a:r>
            <a:endParaRPr lang="en-GB" sz="1000" dirty="0">
              <a:solidFill>
                <a:srgbClr val="002060"/>
              </a:solidFill>
            </a:endParaRPr>
          </a:p>
        </p:txBody>
      </p:sp>
      <p:sp>
        <p:nvSpPr>
          <p:cNvPr id="29" name="Rounded Rectangle 28"/>
          <p:cNvSpPr/>
          <p:nvPr/>
        </p:nvSpPr>
        <p:spPr>
          <a:xfrm>
            <a:off x="3200400" y="3581400"/>
            <a:ext cx="12192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Bluetooth </a:t>
            </a:r>
            <a:r>
              <a:rPr lang="en-GB" sz="1000" dirty="0" err="1" smtClean="0">
                <a:solidFill>
                  <a:srgbClr val="002060"/>
                </a:solidFill>
              </a:rPr>
              <a:t>Mngmt</a:t>
            </a:r>
            <a:endParaRPr lang="en-GB" sz="1000" dirty="0">
              <a:solidFill>
                <a:srgbClr val="002060"/>
              </a:solidFill>
            </a:endParaRPr>
          </a:p>
        </p:txBody>
      </p:sp>
      <p:sp>
        <p:nvSpPr>
          <p:cNvPr id="30" name="Rounded Rectangle 29"/>
          <p:cNvSpPr/>
          <p:nvPr/>
        </p:nvSpPr>
        <p:spPr>
          <a:xfrm>
            <a:off x="6324600" y="4495800"/>
            <a:ext cx="533400" cy="1905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NAT</a:t>
            </a:r>
            <a:endParaRPr lang="en-GB" sz="1000" dirty="0">
              <a:solidFill>
                <a:srgbClr val="002060"/>
              </a:solidFill>
            </a:endParaRPr>
          </a:p>
        </p:txBody>
      </p:sp>
      <p:sp>
        <p:nvSpPr>
          <p:cNvPr id="32" name="Rounded Rectangle 31"/>
          <p:cNvSpPr/>
          <p:nvPr/>
        </p:nvSpPr>
        <p:spPr>
          <a:xfrm>
            <a:off x="3048000" y="4191000"/>
            <a:ext cx="7620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Firewall</a:t>
            </a:r>
            <a:endParaRPr lang="en-GB" sz="1000" dirty="0">
              <a:solidFill>
                <a:srgbClr val="002060"/>
              </a:solidFill>
            </a:endParaRPr>
          </a:p>
        </p:txBody>
      </p:sp>
      <p:sp>
        <p:nvSpPr>
          <p:cNvPr id="33" name="Rounded Rectangle 32"/>
          <p:cNvSpPr/>
          <p:nvPr/>
        </p:nvSpPr>
        <p:spPr>
          <a:xfrm>
            <a:off x="5715000" y="3581400"/>
            <a:ext cx="11430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Cellular </a:t>
            </a:r>
            <a:r>
              <a:rPr lang="en-GB" sz="1000" dirty="0" err="1" smtClean="0">
                <a:solidFill>
                  <a:srgbClr val="002060"/>
                </a:solidFill>
              </a:rPr>
              <a:t>Mngmt</a:t>
            </a:r>
            <a:endParaRPr lang="en-GB" sz="1000" dirty="0">
              <a:solidFill>
                <a:srgbClr val="002060"/>
              </a:solidFill>
            </a:endParaRPr>
          </a:p>
        </p:txBody>
      </p:sp>
      <p:sp>
        <p:nvSpPr>
          <p:cNvPr id="34" name="Rounded Rectangle 33"/>
          <p:cNvSpPr/>
          <p:nvPr/>
        </p:nvSpPr>
        <p:spPr>
          <a:xfrm>
            <a:off x="4495800" y="3581400"/>
            <a:ext cx="11430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802.15.4 </a:t>
            </a:r>
            <a:r>
              <a:rPr lang="en-GB" sz="1000" dirty="0" err="1" smtClean="0">
                <a:solidFill>
                  <a:srgbClr val="002060"/>
                </a:solidFill>
              </a:rPr>
              <a:t>Mngmt</a:t>
            </a:r>
            <a:endParaRPr lang="en-GB" sz="1000" dirty="0">
              <a:solidFill>
                <a:srgbClr val="002060"/>
              </a:solidFill>
            </a:endParaRPr>
          </a:p>
        </p:txBody>
      </p:sp>
      <p:sp>
        <p:nvSpPr>
          <p:cNvPr id="36" name="Rounded Rectangle 35"/>
          <p:cNvSpPr/>
          <p:nvPr/>
        </p:nvSpPr>
        <p:spPr>
          <a:xfrm>
            <a:off x="4343400" y="3886200"/>
            <a:ext cx="11430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Interface </a:t>
            </a:r>
            <a:r>
              <a:rPr lang="en-GB" sz="1000" dirty="0" err="1" smtClean="0">
                <a:solidFill>
                  <a:srgbClr val="002060"/>
                </a:solidFill>
              </a:rPr>
              <a:t>Config</a:t>
            </a:r>
            <a:endParaRPr lang="en-GB" sz="1000" dirty="0">
              <a:solidFill>
                <a:srgbClr val="002060"/>
              </a:solidFill>
            </a:endParaRPr>
          </a:p>
        </p:txBody>
      </p:sp>
      <p:sp>
        <p:nvSpPr>
          <p:cNvPr id="37" name="Rounded Rectangle 36"/>
          <p:cNvSpPr/>
          <p:nvPr/>
        </p:nvSpPr>
        <p:spPr>
          <a:xfrm>
            <a:off x="5715000" y="4191000"/>
            <a:ext cx="5334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VPN</a:t>
            </a:r>
            <a:endParaRPr lang="en-GB" sz="1000" dirty="0">
              <a:solidFill>
                <a:srgbClr val="002060"/>
              </a:solidFill>
            </a:endParaRPr>
          </a:p>
        </p:txBody>
      </p:sp>
      <p:sp>
        <p:nvSpPr>
          <p:cNvPr id="3" name="TextBox 2"/>
          <p:cNvSpPr txBox="1"/>
          <p:nvPr/>
        </p:nvSpPr>
        <p:spPr>
          <a:xfrm rot="16200000">
            <a:off x="-986423" y="2929523"/>
            <a:ext cx="3200400" cy="338554"/>
          </a:xfrm>
          <a:prstGeom prst="rect">
            <a:avLst/>
          </a:prstGeom>
          <a:noFill/>
        </p:spPr>
        <p:txBody>
          <a:bodyPr wrap="square" rtlCol="0">
            <a:spAutoFit/>
          </a:bodyPr>
          <a:lstStyle/>
          <a:p>
            <a:r>
              <a:rPr lang="en-GB" sz="1600" b="1" dirty="0" err="1" smtClean="0">
                <a:solidFill>
                  <a:srgbClr val="002060"/>
                </a:solidFill>
              </a:rPr>
              <a:t>OSGi</a:t>
            </a:r>
            <a:r>
              <a:rPr lang="en-GB" sz="1600" b="1" dirty="0" smtClean="0">
                <a:solidFill>
                  <a:srgbClr val="002060"/>
                </a:solidFill>
              </a:rPr>
              <a:t> Application Framework</a:t>
            </a:r>
            <a:endParaRPr lang="en-GB" sz="1600" b="1" dirty="0">
              <a:solidFill>
                <a:srgbClr val="002060"/>
              </a:solidFill>
            </a:endParaRPr>
          </a:p>
        </p:txBody>
      </p:sp>
      <p:sp>
        <p:nvSpPr>
          <p:cNvPr id="38" name="Rounded Rectangle 37"/>
          <p:cNvSpPr/>
          <p:nvPr/>
        </p:nvSpPr>
        <p:spPr>
          <a:xfrm>
            <a:off x="2133600" y="2971800"/>
            <a:ext cx="1219200" cy="228600"/>
          </a:xfrm>
          <a:prstGeom prst="roundRect">
            <a:avLst>
              <a:gd name="adj" fmla="val 30158"/>
            </a:avLst>
          </a:prstGeom>
          <a:solidFill>
            <a:schemeClr val="accent6">
              <a:lumMod val="75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Terminal Server</a:t>
            </a:r>
            <a:endParaRPr lang="en-GB" sz="1000" dirty="0">
              <a:solidFill>
                <a:srgbClr val="002060"/>
              </a:solidFill>
            </a:endParaRPr>
          </a:p>
        </p:txBody>
      </p:sp>
      <p:sp>
        <p:nvSpPr>
          <p:cNvPr id="39" name="Rounded Rectangle 38"/>
          <p:cNvSpPr/>
          <p:nvPr/>
        </p:nvSpPr>
        <p:spPr>
          <a:xfrm>
            <a:off x="3429000" y="2971800"/>
            <a:ext cx="1066800" cy="228600"/>
          </a:xfrm>
          <a:prstGeom prst="roundRect">
            <a:avLst>
              <a:gd name="adj" fmla="val 30158"/>
            </a:avLst>
          </a:prstGeom>
          <a:solidFill>
            <a:schemeClr val="accent6">
              <a:lumMod val="75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Terminal Client</a:t>
            </a:r>
            <a:endParaRPr lang="en-GB" sz="1000" dirty="0">
              <a:solidFill>
                <a:srgbClr val="002060"/>
              </a:solidFill>
            </a:endParaRPr>
          </a:p>
        </p:txBody>
      </p:sp>
      <p:sp>
        <p:nvSpPr>
          <p:cNvPr id="40" name="Rounded Rectangle 39"/>
          <p:cNvSpPr/>
          <p:nvPr/>
        </p:nvSpPr>
        <p:spPr>
          <a:xfrm>
            <a:off x="4572000" y="2971800"/>
            <a:ext cx="685800" cy="228600"/>
          </a:xfrm>
          <a:prstGeom prst="roundRect">
            <a:avLst>
              <a:gd name="adj" fmla="val 30158"/>
            </a:avLst>
          </a:prstGeom>
          <a:solidFill>
            <a:schemeClr val="accent6">
              <a:lumMod val="75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Modbus</a:t>
            </a:r>
            <a:endParaRPr lang="en-GB" sz="1000" dirty="0">
              <a:solidFill>
                <a:srgbClr val="002060"/>
              </a:solidFill>
            </a:endParaRPr>
          </a:p>
        </p:txBody>
      </p:sp>
      <p:sp>
        <p:nvSpPr>
          <p:cNvPr id="41" name="Rounded Rectangle 40"/>
          <p:cNvSpPr/>
          <p:nvPr/>
        </p:nvSpPr>
        <p:spPr>
          <a:xfrm>
            <a:off x="5334000" y="2971800"/>
            <a:ext cx="685800" cy="228600"/>
          </a:xfrm>
          <a:prstGeom prst="roundRect">
            <a:avLst>
              <a:gd name="adj" fmla="val 30158"/>
            </a:avLst>
          </a:prstGeom>
          <a:solidFill>
            <a:schemeClr val="accent6">
              <a:lumMod val="75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SNMP</a:t>
            </a:r>
            <a:endParaRPr lang="en-GB" sz="1000" dirty="0">
              <a:solidFill>
                <a:srgbClr val="002060"/>
              </a:solidFill>
            </a:endParaRPr>
          </a:p>
        </p:txBody>
      </p:sp>
      <p:sp>
        <p:nvSpPr>
          <p:cNvPr id="42" name="Rounded Rectangle 41"/>
          <p:cNvSpPr/>
          <p:nvPr/>
        </p:nvSpPr>
        <p:spPr>
          <a:xfrm>
            <a:off x="3213100" y="2387600"/>
            <a:ext cx="1295400" cy="228600"/>
          </a:xfrm>
          <a:prstGeom prst="roundRect">
            <a:avLst>
              <a:gd name="adj" fmla="val 30158"/>
            </a:avLst>
          </a:prstGeom>
          <a:solidFill>
            <a:srgbClr val="BEBD2E"/>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Location Services</a:t>
            </a:r>
            <a:endParaRPr lang="en-GB" sz="1000" dirty="0">
              <a:solidFill>
                <a:srgbClr val="002060"/>
              </a:solidFill>
            </a:endParaRPr>
          </a:p>
        </p:txBody>
      </p:sp>
      <p:sp>
        <p:nvSpPr>
          <p:cNvPr id="44" name="Rounded Rectangle 43"/>
          <p:cNvSpPr/>
          <p:nvPr/>
        </p:nvSpPr>
        <p:spPr>
          <a:xfrm>
            <a:off x="4597400" y="2374900"/>
            <a:ext cx="1066800" cy="228600"/>
          </a:xfrm>
          <a:prstGeom prst="roundRect">
            <a:avLst>
              <a:gd name="adj" fmla="val 30158"/>
            </a:avLst>
          </a:prstGeom>
          <a:solidFill>
            <a:srgbClr val="BEBD2E"/>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OBD II (JBUS)</a:t>
            </a:r>
            <a:endParaRPr lang="en-GB" sz="1000" dirty="0">
              <a:solidFill>
                <a:srgbClr val="002060"/>
              </a:solidFill>
            </a:endParaRPr>
          </a:p>
        </p:txBody>
      </p:sp>
      <p:sp>
        <p:nvSpPr>
          <p:cNvPr id="45" name="Rounded Rectangle 44"/>
          <p:cNvSpPr/>
          <p:nvPr/>
        </p:nvSpPr>
        <p:spPr>
          <a:xfrm>
            <a:off x="5753100" y="2387600"/>
            <a:ext cx="1143000" cy="228600"/>
          </a:xfrm>
          <a:prstGeom prst="roundRect">
            <a:avLst>
              <a:gd name="adj" fmla="val 30158"/>
            </a:avLst>
          </a:prstGeom>
          <a:solidFill>
            <a:srgbClr val="BEBD2E"/>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Digital Signage</a:t>
            </a:r>
            <a:endParaRPr lang="en-GB" sz="1000" dirty="0">
              <a:solidFill>
                <a:srgbClr val="002060"/>
              </a:solidFill>
            </a:endParaRPr>
          </a:p>
        </p:txBody>
      </p:sp>
      <p:sp>
        <p:nvSpPr>
          <p:cNvPr id="46" name="Rounded Rectangle 45"/>
          <p:cNvSpPr/>
          <p:nvPr/>
        </p:nvSpPr>
        <p:spPr>
          <a:xfrm>
            <a:off x="6096000" y="2971800"/>
            <a:ext cx="685800" cy="228600"/>
          </a:xfrm>
          <a:prstGeom prst="roundRect">
            <a:avLst>
              <a:gd name="adj" fmla="val 30158"/>
            </a:avLst>
          </a:prstGeom>
          <a:solidFill>
            <a:schemeClr val="accent6">
              <a:lumMod val="75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DNP3.0</a:t>
            </a:r>
            <a:endParaRPr lang="en-GB" sz="1000" dirty="0">
              <a:solidFill>
                <a:srgbClr val="002060"/>
              </a:solidFill>
            </a:endParaRPr>
          </a:p>
        </p:txBody>
      </p:sp>
      <p:sp>
        <p:nvSpPr>
          <p:cNvPr id="48" name="Left Arrow 47"/>
          <p:cNvSpPr/>
          <p:nvPr/>
        </p:nvSpPr>
        <p:spPr>
          <a:xfrm flipV="1">
            <a:off x="1676400" y="1320800"/>
            <a:ext cx="5435600" cy="838200"/>
          </a:xfrm>
          <a:prstGeom prst="leftArrow">
            <a:avLst>
              <a:gd name="adj1" fmla="val 59679"/>
              <a:gd name="adj2" fmla="val 30391"/>
            </a:avLst>
          </a:prstGeom>
          <a:solidFill>
            <a:schemeClr val="accent5">
              <a:lumMod val="40000"/>
              <a:lumOff val="60000"/>
              <a:alpha val="73000"/>
            </a:schemeClr>
          </a:solidFill>
          <a:ln>
            <a:gradFill flip="none" rotWithShape="1">
              <a:gsLst>
                <a:gs pos="18000">
                  <a:schemeClr val="tx2">
                    <a:lumMod val="60000"/>
                    <a:lumOff val="40000"/>
                    <a:alpha val="50000"/>
                  </a:schemeClr>
                </a:gs>
                <a:gs pos="100000">
                  <a:srgbClr val="FFFFFF">
                    <a:alpha val="50000"/>
                  </a:srgbClr>
                </a:gs>
                <a:gs pos="48000">
                  <a:schemeClr val="tx2">
                    <a:lumMod val="60000"/>
                    <a:lumOff val="40000"/>
                    <a:alpha val="5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9" name="Rounded Rectangle 48"/>
          <p:cNvSpPr/>
          <p:nvPr/>
        </p:nvSpPr>
        <p:spPr>
          <a:xfrm>
            <a:off x="6324600" y="4191000"/>
            <a:ext cx="609600" cy="228600"/>
          </a:xfrm>
          <a:prstGeom prst="roundRect">
            <a:avLst>
              <a:gd name="adj" fmla="val 30158"/>
            </a:avLst>
          </a:prstGeom>
          <a:solidFill>
            <a:schemeClr val="accent3">
              <a:lumMod val="60000"/>
              <a:lumOff val="40000"/>
            </a:schemeClr>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solidFill>
                  <a:srgbClr val="002060"/>
                </a:solidFill>
              </a:rPr>
              <a:t>MQTT</a:t>
            </a:r>
            <a:endParaRPr lang="en-GB" sz="1000" dirty="0">
              <a:solidFill>
                <a:srgbClr val="002060"/>
              </a:solidFill>
            </a:endParaRPr>
          </a:p>
        </p:txBody>
      </p:sp>
      <p:sp>
        <p:nvSpPr>
          <p:cNvPr id="50" name="Rounded Rectangle 49"/>
          <p:cNvSpPr/>
          <p:nvPr/>
        </p:nvSpPr>
        <p:spPr>
          <a:xfrm>
            <a:off x="3784600" y="1562100"/>
            <a:ext cx="2895600" cy="381000"/>
          </a:xfrm>
          <a:prstGeom prst="roundRect">
            <a:avLst>
              <a:gd name="adj" fmla="val 30158"/>
            </a:avLst>
          </a:prstGeom>
          <a:solidFill>
            <a:srgbClr val="E05850"/>
          </a:solidFill>
          <a:ln>
            <a:solidFill>
              <a:schemeClr val="accent1">
                <a:shade val="95000"/>
                <a:satMod val="105000"/>
                <a:alpha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smtClean="0">
                <a:solidFill>
                  <a:srgbClr val="002060"/>
                </a:solidFill>
              </a:rPr>
              <a:t>Value Add “Business Logic” !</a:t>
            </a:r>
            <a:endParaRPr lang="en-GB" sz="1400" b="1" dirty="0">
              <a:solidFill>
                <a:srgbClr val="002060"/>
              </a:solidFill>
            </a:endParaRPr>
          </a:p>
        </p:txBody>
      </p:sp>
      <p:sp>
        <p:nvSpPr>
          <p:cNvPr id="52" name="TextBox 51"/>
          <p:cNvSpPr txBox="1"/>
          <p:nvPr/>
        </p:nvSpPr>
        <p:spPr>
          <a:xfrm>
            <a:off x="3987800" y="6159500"/>
            <a:ext cx="838200" cy="261610"/>
          </a:xfrm>
          <a:prstGeom prst="rect">
            <a:avLst/>
          </a:prstGeom>
          <a:noFill/>
        </p:spPr>
        <p:txBody>
          <a:bodyPr wrap="square" rtlCol="0">
            <a:spAutoFit/>
          </a:bodyPr>
          <a:lstStyle/>
          <a:p>
            <a:r>
              <a:rPr lang="en-GB" sz="1100" b="1" dirty="0" smtClean="0">
                <a:solidFill>
                  <a:srgbClr val="002060"/>
                </a:solidFill>
              </a:rPr>
              <a:t>Bluetooth</a:t>
            </a:r>
            <a:endParaRPr lang="en-GB" sz="1100" b="1" dirty="0">
              <a:solidFill>
                <a:srgbClr val="002060"/>
              </a:solidFill>
            </a:endParaRPr>
          </a:p>
        </p:txBody>
      </p:sp>
      <p:sp>
        <p:nvSpPr>
          <p:cNvPr id="54" name="TextBox 53"/>
          <p:cNvSpPr txBox="1"/>
          <p:nvPr/>
        </p:nvSpPr>
        <p:spPr>
          <a:xfrm>
            <a:off x="2997200" y="6311900"/>
            <a:ext cx="762000" cy="261610"/>
          </a:xfrm>
          <a:prstGeom prst="rect">
            <a:avLst/>
          </a:prstGeom>
          <a:noFill/>
        </p:spPr>
        <p:txBody>
          <a:bodyPr wrap="square" rtlCol="0">
            <a:spAutoFit/>
          </a:bodyPr>
          <a:lstStyle/>
          <a:p>
            <a:r>
              <a:rPr lang="en-GB" sz="1100" b="1" dirty="0" smtClean="0">
                <a:solidFill>
                  <a:srgbClr val="002060"/>
                </a:solidFill>
              </a:rPr>
              <a:t>802.15.4</a:t>
            </a:r>
            <a:endParaRPr lang="en-GB" sz="1100" b="1" dirty="0">
              <a:solidFill>
                <a:srgbClr val="002060"/>
              </a:solidFill>
            </a:endParaRPr>
          </a:p>
        </p:txBody>
      </p:sp>
      <p:sp>
        <p:nvSpPr>
          <p:cNvPr id="55" name="TextBox 54"/>
          <p:cNvSpPr txBox="1"/>
          <p:nvPr/>
        </p:nvSpPr>
        <p:spPr>
          <a:xfrm>
            <a:off x="4902200" y="6159500"/>
            <a:ext cx="609600" cy="261610"/>
          </a:xfrm>
          <a:prstGeom prst="rect">
            <a:avLst/>
          </a:prstGeom>
          <a:noFill/>
        </p:spPr>
        <p:txBody>
          <a:bodyPr wrap="square" rtlCol="0">
            <a:spAutoFit/>
          </a:bodyPr>
          <a:lstStyle/>
          <a:p>
            <a:r>
              <a:rPr lang="en-GB" sz="1100" b="1" dirty="0" smtClean="0">
                <a:solidFill>
                  <a:srgbClr val="002060"/>
                </a:solidFill>
              </a:rPr>
              <a:t>GPS</a:t>
            </a:r>
            <a:endParaRPr lang="en-GB" sz="1100" b="1" dirty="0">
              <a:solidFill>
                <a:srgbClr val="002060"/>
              </a:solidFill>
            </a:endParaRPr>
          </a:p>
        </p:txBody>
      </p:sp>
      <p:sp>
        <p:nvSpPr>
          <p:cNvPr id="56" name="TextBox 55"/>
          <p:cNvSpPr txBox="1"/>
          <p:nvPr/>
        </p:nvSpPr>
        <p:spPr>
          <a:xfrm>
            <a:off x="2082800" y="6311900"/>
            <a:ext cx="762000" cy="261610"/>
          </a:xfrm>
          <a:prstGeom prst="rect">
            <a:avLst/>
          </a:prstGeom>
          <a:noFill/>
        </p:spPr>
        <p:txBody>
          <a:bodyPr wrap="square" rtlCol="0">
            <a:spAutoFit/>
          </a:bodyPr>
          <a:lstStyle/>
          <a:p>
            <a:r>
              <a:rPr lang="en-GB" sz="1100" b="1" dirty="0" smtClean="0">
                <a:solidFill>
                  <a:srgbClr val="002060"/>
                </a:solidFill>
              </a:rPr>
              <a:t>Ethernet</a:t>
            </a:r>
            <a:endParaRPr lang="en-GB" sz="1100" b="1" dirty="0">
              <a:solidFill>
                <a:srgbClr val="002060"/>
              </a:solidFill>
            </a:endParaRPr>
          </a:p>
        </p:txBody>
      </p:sp>
      <p:sp>
        <p:nvSpPr>
          <p:cNvPr id="57" name="TextBox 56"/>
          <p:cNvSpPr txBox="1"/>
          <p:nvPr/>
        </p:nvSpPr>
        <p:spPr>
          <a:xfrm>
            <a:off x="5511800" y="6159500"/>
            <a:ext cx="685800" cy="261610"/>
          </a:xfrm>
          <a:prstGeom prst="rect">
            <a:avLst/>
          </a:prstGeom>
          <a:noFill/>
        </p:spPr>
        <p:txBody>
          <a:bodyPr wrap="square" rtlCol="0">
            <a:spAutoFit/>
          </a:bodyPr>
          <a:lstStyle/>
          <a:p>
            <a:r>
              <a:rPr lang="en-GB" sz="1100" b="1" dirty="0" smtClean="0">
                <a:solidFill>
                  <a:srgbClr val="002060"/>
                </a:solidFill>
              </a:rPr>
              <a:t>RS-232</a:t>
            </a:r>
            <a:endParaRPr lang="en-GB" sz="1100" b="1" dirty="0">
              <a:solidFill>
                <a:srgbClr val="002060"/>
              </a:solidFill>
            </a:endParaRPr>
          </a:p>
        </p:txBody>
      </p:sp>
      <p:sp>
        <p:nvSpPr>
          <p:cNvPr id="58" name="TextBox 57"/>
          <p:cNvSpPr txBox="1"/>
          <p:nvPr/>
        </p:nvSpPr>
        <p:spPr>
          <a:xfrm>
            <a:off x="3911600" y="6311900"/>
            <a:ext cx="685800" cy="261610"/>
          </a:xfrm>
          <a:prstGeom prst="rect">
            <a:avLst/>
          </a:prstGeom>
          <a:noFill/>
        </p:spPr>
        <p:txBody>
          <a:bodyPr wrap="square" rtlCol="0">
            <a:spAutoFit/>
          </a:bodyPr>
          <a:lstStyle/>
          <a:p>
            <a:r>
              <a:rPr lang="en-GB" sz="1100" b="1" dirty="0" smtClean="0">
                <a:solidFill>
                  <a:srgbClr val="002060"/>
                </a:solidFill>
              </a:rPr>
              <a:t>RS-485</a:t>
            </a:r>
            <a:endParaRPr lang="en-GB" sz="1100" b="1" dirty="0">
              <a:solidFill>
                <a:srgbClr val="002060"/>
              </a:solidFill>
            </a:endParaRPr>
          </a:p>
        </p:txBody>
      </p:sp>
      <p:sp>
        <p:nvSpPr>
          <p:cNvPr id="59" name="TextBox 58"/>
          <p:cNvSpPr txBox="1"/>
          <p:nvPr/>
        </p:nvSpPr>
        <p:spPr>
          <a:xfrm>
            <a:off x="4749800" y="6311900"/>
            <a:ext cx="990600" cy="261610"/>
          </a:xfrm>
          <a:prstGeom prst="rect">
            <a:avLst/>
          </a:prstGeom>
          <a:noFill/>
        </p:spPr>
        <p:txBody>
          <a:bodyPr wrap="square" rtlCol="0">
            <a:spAutoFit/>
          </a:bodyPr>
          <a:lstStyle/>
          <a:p>
            <a:r>
              <a:rPr lang="en-GB" sz="1100" b="1" dirty="0" smtClean="0">
                <a:solidFill>
                  <a:srgbClr val="002060"/>
                </a:solidFill>
              </a:rPr>
              <a:t>Discrete I/O</a:t>
            </a:r>
            <a:endParaRPr lang="en-GB" sz="1100" b="1" dirty="0">
              <a:solidFill>
                <a:srgbClr val="002060"/>
              </a:solidFill>
            </a:endParaRPr>
          </a:p>
        </p:txBody>
      </p:sp>
      <p:sp>
        <p:nvSpPr>
          <p:cNvPr id="60" name="TextBox 59"/>
          <p:cNvSpPr txBox="1"/>
          <p:nvPr/>
        </p:nvSpPr>
        <p:spPr>
          <a:xfrm>
            <a:off x="1930400" y="6159500"/>
            <a:ext cx="609600" cy="261610"/>
          </a:xfrm>
          <a:prstGeom prst="rect">
            <a:avLst/>
          </a:prstGeom>
          <a:noFill/>
        </p:spPr>
        <p:txBody>
          <a:bodyPr wrap="square" rtlCol="0">
            <a:spAutoFit/>
          </a:bodyPr>
          <a:lstStyle/>
          <a:p>
            <a:r>
              <a:rPr lang="en-GB" sz="1100" b="1" dirty="0" smtClean="0">
                <a:solidFill>
                  <a:srgbClr val="002060"/>
                </a:solidFill>
              </a:rPr>
              <a:t>CDMA</a:t>
            </a:r>
            <a:endParaRPr lang="en-GB" sz="1100" b="1" dirty="0">
              <a:solidFill>
                <a:srgbClr val="002060"/>
              </a:solidFill>
            </a:endParaRPr>
          </a:p>
        </p:txBody>
      </p:sp>
      <p:sp>
        <p:nvSpPr>
          <p:cNvPr id="61" name="TextBox 60"/>
          <p:cNvSpPr txBox="1"/>
          <p:nvPr/>
        </p:nvSpPr>
        <p:spPr>
          <a:xfrm>
            <a:off x="5740400" y="6311900"/>
            <a:ext cx="762000" cy="261610"/>
          </a:xfrm>
          <a:prstGeom prst="rect">
            <a:avLst/>
          </a:prstGeom>
          <a:noFill/>
        </p:spPr>
        <p:txBody>
          <a:bodyPr wrap="square" rtlCol="0">
            <a:spAutoFit/>
          </a:bodyPr>
          <a:lstStyle/>
          <a:p>
            <a:r>
              <a:rPr lang="en-GB" sz="1100" b="1" dirty="0" smtClean="0">
                <a:solidFill>
                  <a:srgbClr val="002060"/>
                </a:solidFill>
              </a:rPr>
              <a:t>HSDPA</a:t>
            </a:r>
            <a:endParaRPr lang="en-GB" sz="1100" b="1" dirty="0">
              <a:solidFill>
                <a:srgbClr val="002060"/>
              </a:solidFill>
            </a:endParaRPr>
          </a:p>
        </p:txBody>
      </p:sp>
      <p:sp>
        <p:nvSpPr>
          <p:cNvPr id="62" name="TextBox 61"/>
          <p:cNvSpPr txBox="1"/>
          <p:nvPr/>
        </p:nvSpPr>
        <p:spPr>
          <a:xfrm>
            <a:off x="2540000" y="6159500"/>
            <a:ext cx="609600" cy="261610"/>
          </a:xfrm>
          <a:prstGeom prst="rect">
            <a:avLst/>
          </a:prstGeom>
          <a:noFill/>
        </p:spPr>
        <p:txBody>
          <a:bodyPr wrap="square" rtlCol="0">
            <a:spAutoFit/>
          </a:bodyPr>
          <a:lstStyle/>
          <a:p>
            <a:r>
              <a:rPr lang="en-GB" sz="1100" b="1" dirty="0" smtClean="0">
                <a:solidFill>
                  <a:srgbClr val="002060"/>
                </a:solidFill>
              </a:rPr>
              <a:t>GSM</a:t>
            </a:r>
            <a:endParaRPr lang="en-GB" sz="1100" b="1" dirty="0">
              <a:solidFill>
                <a:srgbClr val="002060"/>
              </a:solidFill>
            </a:endParaRPr>
          </a:p>
        </p:txBody>
      </p:sp>
      <p:sp>
        <p:nvSpPr>
          <p:cNvPr id="63" name="TextBox 62"/>
          <p:cNvSpPr txBox="1"/>
          <p:nvPr/>
        </p:nvSpPr>
        <p:spPr>
          <a:xfrm>
            <a:off x="3149600" y="6159500"/>
            <a:ext cx="609600" cy="261610"/>
          </a:xfrm>
          <a:prstGeom prst="rect">
            <a:avLst/>
          </a:prstGeom>
          <a:noFill/>
        </p:spPr>
        <p:txBody>
          <a:bodyPr wrap="square" rtlCol="0">
            <a:spAutoFit/>
          </a:bodyPr>
          <a:lstStyle/>
          <a:p>
            <a:r>
              <a:rPr lang="en-GB" sz="1100" b="1" dirty="0" smtClean="0">
                <a:solidFill>
                  <a:srgbClr val="002060"/>
                </a:solidFill>
              </a:rPr>
              <a:t>802.11</a:t>
            </a:r>
            <a:endParaRPr lang="en-GB" sz="1100" b="1" dirty="0">
              <a:solidFill>
                <a:srgbClr val="002060"/>
              </a:solidFill>
            </a:endParaRPr>
          </a:p>
        </p:txBody>
      </p:sp>
      <p:sp>
        <p:nvSpPr>
          <p:cNvPr id="64" name="TextBox 63"/>
          <p:cNvSpPr txBox="1"/>
          <p:nvPr/>
        </p:nvSpPr>
        <p:spPr>
          <a:xfrm>
            <a:off x="6121400" y="6159500"/>
            <a:ext cx="990600" cy="261610"/>
          </a:xfrm>
          <a:prstGeom prst="rect">
            <a:avLst/>
          </a:prstGeom>
          <a:noFill/>
        </p:spPr>
        <p:txBody>
          <a:bodyPr wrap="square" rtlCol="0">
            <a:spAutoFit/>
          </a:bodyPr>
          <a:lstStyle/>
          <a:p>
            <a:r>
              <a:rPr lang="en-GB" sz="1100" b="1" dirty="0" err="1" smtClean="0">
                <a:solidFill>
                  <a:srgbClr val="002060"/>
                </a:solidFill>
              </a:rPr>
              <a:t>Analog</a:t>
            </a:r>
            <a:r>
              <a:rPr lang="en-GB" sz="1100" b="1" dirty="0" smtClean="0">
                <a:solidFill>
                  <a:srgbClr val="002060"/>
                </a:solidFill>
              </a:rPr>
              <a:t> I/O</a:t>
            </a:r>
            <a:endParaRPr lang="en-GB" sz="1100" b="1" dirty="0">
              <a:solidFill>
                <a:srgbClr val="002060"/>
              </a:solidFill>
            </a:endParaRPr>
          </a:p>
        </p:txBody>
      </p:sp>
      <p:sp>
        <p:nvSpPr>
          <p:cNvPr id="53" name="Right Brace 52"/>
          <p:cNvSpPr/>
          <p:nvPr/>
        </p:nvSpPr>
        <p:spPr>
          <a:xfrm>
            <a:off x="7162800" y="3581400"/>
            <a:ext cx="457200" cy="1143000"/>
          </a:xfrm>
          <a:prstGeom prst="rightBrace">
            <a:avLst>
              <a:gd name="adj1" fmla="val 11110"/>
              <a:gd name="adj2" fmla="val 51111"/>
            </a:avLst>
          </a:prstGeom>
          <a:noFill/>
          <a:ln w="9525" cmpd="sng">
            <a:solidFill>
              <a:schemeClr val="tx1">
                <a:lumMod val="40000"/>
                <a:lumOff val="6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65" name="TextBox 64"/>
          <p:cNvSpPr txBox="1"/>
          <p:nvPr/>
        </p:nvSpPr>
        <p:spPr>
          <a:xfrm>
            <a:off x="7391400" y="3810000"/>
            <a:ext cx="1752600" cy="646331"/>
          </a:xfrm>
          <a:prstGeom prst="rect">
            <a:avLst/>
          </a:prstGeom>
          <a:noFill/>
        </p:spPr>
        <p:txBody>
          <a:bodyPr wrap="square" rtlCol="0">
            <a:spAutoFit/>
          </a:bodyPr>
          <a:lstStyle/>
          <a:p>
            <a:pPr algn="ctr"/>
            <a:r>
              <a:rPr lang="en-GB" dirty="0" smtClean="0">
                <a:solidFill>
                  <a:srgbClr val="002060"/>
                </a:solidFill>
              </a:rPr>
              <a:t>Foundation</a:t>
            </a:r>
          </a:p>
          <a:p>
            <a:pPr algn="ctr"/>
            <a:r>
              <a:rPr lang="en-GB" dirty="0" smtClean="0">
                <a:solidFill>
                  <a:srgbClr val="002060"/>
                </a:solidFill>
              </a:rPr>
              <a:t>Bundles</a:t>
            </a:r>
            <a:endParaRPr lang="en-GB" dirty="0">
              <a:solidFill>
                <a:srgbClr val="002060"/>
              </a:solidFill>
            </a:endParaRPr>
          </a:p>
        </p:txBody>
      </p:sp>
      <p:sp>
        <p:nvSpPr>
          <p:cNvPr id="67" name="Right Brace 66"/>
          <p:cNvSpPr/>
          <p:nvPr/>
        </p:nvSpPr>
        <p:spPr>
          <a:xfrm>
            <a:off x="7239000" y="1676400"/>
            <a:ext cx="457200" cy="1676400"/>
          </a:xfrm>
          <a:prstGeom prst="rightBrace">
            <a:avLst>
              <a:gd name="adj1" fmla="val 11110"/>
              <a:gd name="adj2" fmla="val 51111"/>
            </a:avLst>
          </a:prstGeom>
          <a:noFill/>
          <a:ln w="9525" cmpd="sng">
            <a:solidFill>
              <a:schemeClr val="tx1">
                <a:lumMod val="40000"/>
                <a:lumOff val="6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68" name="TextBox 67"/>
          <p:cNvSpPr txBox="1"/>
          <p:nvPr/>
        </p:nvSpPr>
        <p:spPr>
          <a:xfrm>
            <a:off x="7315200" y="2095500"/>
            <a:ext cx="1828800" cy="923330"/>
          </a:xfrm>
          <a:prstGeom prst="rect">
            <a:avLst/>
          </a:prstGeom>
          <a:noFill/>
        </p:spPr>
        <p:txBody>
          <a:bodyPr wrap="square" rtlCol="0">
            <a:spAutoFit/>
          </a:bodyPr>
          <a:lstStyle/>
          <a:p>
            <a:pPr algn="ctr"/>
            <a:r>
              <a:rPr lang="en-GB" dirty="0" smtClean="0">
                <a:solidFill>
                  <a:srgbClr val="002060"/>
                </a:solidFill>
              </a:rPr>
              <a:t>Vertical </a:t>
            </a:r>
          </a:p>
          <a:p>
            <a:pPr algn="ctr"/>
            <a:r>
              <a:rPr lang="en-GB" dirty="0" smtClean="0">
                <a:solidFill>
                  <a:srgbClr val="002060"/>
                </a:solidFill>
              </a:rPr>
              <a:t>Market</a:t>
            </a:r>
          </a:p>
          <a:p>
            <a:pPr algn="ctr"/>
            <a:r>
              <a:rPr lang="en-GB" dirty="0" smtClean="0">
                <a:solidFill>
                  <a:srgbClr val="002060"/>
                </a:solidFill>
              </a:rPr>
              <a:t>Bundles</a:t>
            </a:r>
            <a:endParaRPr lang="en-GB" dirty="0">
              <a:solidFill>
                <a:srgbClr val="002060"/>
              </a:solidFill>
            </a:endParaRPr>
          </a:p>
        </p:txBody>
      </p:sp>
      <p:sp>
        <p:nvSpPr>
          <p:cNvPr id="66" name="TextBox 65"/>
          <p:cNvSpPr txBox="1"/>
          <p:nvPr/>
        </p:nvSpPr>
        <p:spPr>
          <a:xfrm>
            <a:off x="1879600" y="2349500"/>
            <a:ext cx="1676400" cy="276999"/>
          </a:xfrm>
          <a:prstGeom prst="rect">
            <a:avLst/>
          </a:prstGeom>
          <a:noFill/>
        </p:spPr>
        <p:txBody>
          <a:bodyPr wrap="square" rtlCol="0">
            <a:spAutoFit/>
          </a:bodyPr>
          <a:lstStyle/>
          <a:p>
            <a:r>
              <a:rPr lang="en-GB" sz="1200" b="1" dirty="0" smtClean="0">
                <a:solidFill>
                  <a:srgbClr val="002060"/>
                </a:solidFill>
              </a:rPr>
              <a:t>Transportation</a:t>
            </a:r>
            <a:endParaRPr lang="en-GB" sz="1200" b="1" dirty="0">
              <a:solidFill>
                <a:srgbClr val="002060"/>
              </a:solidFill>
            </a:endParaRPr>
          </a:p>
        </p:txBody>
      </p:sp>
      <p:sp>
        <p:nvSpPr>
          <p:cNvPr id="70" name="TextBox 69"/>
          <p:cNvSpPr txBox="1"/>
          <p:nvPr/>
        </p:nvSpPr>
        <p:spPr>
          <a:xfrm>
            <a:off x="1219200" y="2971800"/>
            <a:ext cx="990600" cy="276999"/>
          </a:xfrm>
          <a:prstGeom prst="rect">
            <a:avLst/>
          </a:prstGeom>
          <a:noFill/>
        </p:spPr>
        <p:txBody>
          <a:bodyPr wrap="square" rtlCol="0">
            <a:spAutoFit/>
          </a:bodyPr>
          <a:lstStyle/>
          <a:p>
            <a:r>
              <a:rPr lang="en-GB" sz="1200" b="1" dirty="0" smtClean="0">
                <a:solidFill>
                  <a:srgbClr val="002060"/>
                </a:solidFill>
              </a:rPr>
              <a:t>Industrial</a:t>
            </a:r>
            <a:endParaRPr lang="en-GB" sz="1200" b="1" dirty="0">
              <a:solidFill>
                <a:srgbClr val="002060"/>
              </a:solidFill>
            </a:endParaRPr>
          </a:p>
        </p:txBody>
      </p:sp>
      <p:sp>
        <p:nvSpPr>
          <p:cNvPr id="77" name="TextBox 76"/>
          <p:cNvSpPr txBox="1"/>
          <p:nvPr/>
        </p:nvSpPr>
        <p:spPr>
          <a:xfrm>
            <a:off x="6350000" y="6311900"/>
            <a:ext cx="762000" cy="261610"/>
          </a:xfrm>
          <a:prstGeom prst="rect">
            <a:avLst/>
          </a:prstGeom>
          <a:noFill/>
        </p:spPr>
        <p:txBody>
          <a:bodyPr wrap="square" rtlCol="0">
            <a:spAutoFit/>
          </a:bodyPr>
          <a:lstStyle/>
          <a:p>
            <a:r>
              <a:rPr lang="en-GB" sz="1100" b="1" dirty="0" smtClean="0">
                <a:solidFill>
                  <a:srgbClr val="002060"/>
                </a:solidFill>
              </a:rPr>
              <a:t>Video</a:t>
            </a:r>
            <a:endParaRPr lang="en-GB" sz="1100" b="1" dirty="0">
              <a:solidFill>
                <a:srgbClr val="002060"/>
              </a:solidFill>
            </a:endParaRPr>
          </a:p>
        </p:txBody>
      </p:sp>
      <p:sp>
        <p:nvSpPr>
          <p:cNvPr id="79" name="Title 18"/>
          <p:cNvSpPr>
            <a:spLocks noGrp="1"/>
          </p:cNvSpPr>
          <p:nvPr>
            <p:ph type="title"/>
          </p:nvPr>
        </p:nvSpPr>
        <p:spPr>
          <a:xfrm>
            <a:off x="304800" y="304800"/>
            <a:ext cx="8534400" cy="603250"/>
          </a:xfrm>
        </p:spPr>
        <p:txBody>
          <a:bodyPr/>
          <a:lstStyle/>
          <a:p>
            <a:r>
              <a:rPr lang="en-US" dirty="0" smtClean="0">
                <a:ea typeface="ＭＳ Ｐゴシック" charset="0"/>
                <a:cs typeface="ＭＳ Ｐゴシック" charset="0"/>
              </a:rPr>
              <a:t>The Internet of Things</a:t>
            </a:r>
            <a:endParaRPr lang="en-US" dirty="0">
              <a:ea typeface="ＭＳ Ｐゴシック" charset="0"/>
              <a:cs typeface="ＭＳ Ｐゴシック" charset="0"/>
            </a:endParaRPr>
          </a:p>
        </p:txBody>
      </p:sp>
      <p:sp>
        <p:nvSpPr>
          <p:cNvPr id="80" name="Text Placeholder 19"/>
          <p:cNvSpPr>
            <a:spLocks noGrp="1"/>
          </p:cNvSpPr>
          <p:nvPr>
            <p:ph type="body" sz="quarter" idx="11"/>
          </p:nvPr>
        </p:nvSpPr>
        <p:spPr>
          <a:xfrm>
            <a:off x="304800" y="838200"/>
            <a:ext cx="8534400" cy="431800"/>
          </a:xfrm>
        </p:spPr>
        <p:txBody>
          <a:bodyPr/>
          <a:lstStyle/>
          <a:p>
            <a:r>
              <a:rPr lang="it-IT" dirty="0" smtClean="0">
                <a:ea typeface="ＭＳ Ｐゴシック" charset="0"/>
                <a:cs typeface="ＭＳ Ｐゴシック" charset="0"/>
              </a:rPr>
              <a:t>ESF - </a:t>
            </a:r>
            <a:r>
              <a:rPr lang="it-IT" dirty="0" err="1" smtClean="0">
                <a:ea typeface="ＭＳ Ｐゴシック" charset="0"/>
                <a:cs typeface="ＭＳ Ｐゴシック" charset="0"/>
              </a:rPr>
              <a:t>IoT</a:t>
            </a:r>
            <a:r>
              <a:rPr lang="it-IT" dirty="0" smtClean="0">
                <a:ea typeface="ＭＳ Ｐゴシック" charset="0"/>
                <a:cs typeface="ＭＳ Ｐゴシック" charset="0"/>
              </a:rPr>
              <a:t> Device Software </a:t>
            </a:r>
            <a:r>
              <a:rPr lang="it-IT" dirty="0" err="1" smtClean="0">
                <a:ea typeface="ＭＳ Ｐゴシック" charset="0"/>
                <a:cs typeface="ＭＳ Ｐゴシック" charset="0"/>
              </a:rPr>
              <a:t>Stack</a:t>
            </a:r>
            <a:endParaRPr lang="it-IT" dirty="0" smtClean="0">
              <a:ea typeface="ＭＳ Ｐゴシック" charset="0"/>
              <a:cs typeface="ＭＳ Ｐゴシック" charset="0"/>
            </a:endParaRPr>
          </a:p>
          <a:p>
            <a:endParaRPr lang="en-US" dirty="0">
              <a:ea typeface="ＭＳ Ｐゴシック" charset="0"/>
              <a:cs typeface="ＭＳ Ｐゴシック" charset="0"/>
            </a:endParaRPr>
          </a:p>
        </p:txBody>
      </p:sp>
    </p:spTree>
    <p:extLst>
      <p:ext uri="{BB962C8B-B14F-4D97-AF65-F5344CB8AC3E}">
        <p14:creationId xmlns:p14="http://schemas.microsoft.com/office/powerpoint/2010/main" val="421426720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ounded Rectangle 68"/>
          <p:cNvSpPr>
            <a:spLocks noChangeAspect="1"/>
          </p:cNvSpPr>
          <p:nvPr/>
        </p:nvSpPr>
        <p:spPr bwMode="auto">
          <a:xfrm>
            <a:off x="1504950" y="1717675"/>
            <a:ext cx="6399213" cy="4552950"/>
          </a:xfrm>
          <a:prstGeom prst="roundRect">
            <a:avLst>
              <a:gd name="adj" fmla="val 2639"/>
            </a:avLst>
          </a:prstGeom>
          <a:solidFill>
            <a:srgbClr val="50AEDF"/>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endParaRPr lang="en-US" sz="1600" dirty="0">
              <a:latin typeface="+mn-lt"/>
              <a:ea typeface="+mn-ea"/>
              <a:cs typeface="+mn-cs"/>
            </a:endParaRPr>
          </a:p>
        </p:txBody>
      </p:sp>
      <p:sp>
        <p:nvSpPr>
          <p:cNvPr id="15" name="Rounded Rectangle 14"/>
          <p:cNvSpPr>
            <a:spLocks noChangeAspect="1"/>
          </p:cNvSpPr>
          <p:nvPr/>
        </p:nvSpPr>
        <p:spPr bwMode="auto">
          <a:xfrm>
            <a:off x="1639888" y="5343525"/>
            <a:ext cx="6118225" cy="323850"/>
          </a:xfrm>
          <a:prstGeom prst="roundRect">
            <a:avLst>
              <a:gd name="adj" fmla="val 16667"/>
            </a:avLst>
          </a:prstGeom>
          <a:solidFill>
            <a:srgbClr val="D9D9D9"/>
          </a:solidFill>
          <a:ln w="9525">
            <a:solidFill>
              <a:srgbClr val="51515E"/>
            </a:solidFill>
            <a:round/>
            <a:headEnd/>
            <a:tailEnd/>
          </a:ln>
          <a:effectLst>
            <a:outerShdw dist="23000" dir="5400000" rotWithShape="0">
              <a:srgbClr val="808080">
                <a:alpha val="34999"/>
              </a:srgbClr>
            </a:outerShdw>
          </a:effectLst>
        </p:spPr>
        <p:txBody>
          <a:bodyPr anchor="b"/>
          <a:lstStyle/>
          <a:p>
            <a:pPr algn="ctr">
              <a:defRPr/>
            </a:pPr>
            <a:r>
              <a:rPr lang="en-US" sz="1600" dirty="0" err="1">
                <a:solidFill>
                  <a:srgbClr val="6E7178"/>
                </a:solidFill>
                <a:latin typeface="+mj-lt"/>
                <a:ea typeface="Neo Sans Std Medium" charset="0"/>
                <a:cs typeface="Neo Sans Std Medium" charset="0"/>
              </a:rPr>
              <a:t>OSGi</a:t>
            </a:r>
            <a:r>
              <a:rPr lang="en-US" sz="1600" dirty="0">
                <a:solidFill>
                  <a:srgbClr val="6E7178"/>
                </a:solidFill>
                <a:latin typeface="+mj-lt"/>
                <a:ea typeface="Neo Sans Std Medium" charset="0"/>
                <a:cs typeface="Neo Sans Std Medium" charset="0"/>
              </a:rPr>
              <a:t> Application Framework</a:t>
            </a:r>
          </a:p>
        </p:txBody>
      </p:sp>
      <p:sp>
        <p:nvSpPr>
          <p:cNvPr id="14" name="Rounded Rectangle 13"/>
          <p:cNvSpPr>
            <a:spLocks noChangeAspect="1"/>
          </p:cNvSpPr>
          <p:nvPr/>
        </p:nvSpPr>
        <p:spPr bwMode="auto">
          <a:xfrm>
            <a:off x="1649413" y="4418013"/>
            <a:ext cx="6107112" cy="792162"/>
          </a:xfrm>
          <a:prstGeom prst="roundRect">
            <a:avLst>
              <a:gd name="adj" fmla="val 6972"/>
            </a:avLst>
          </a:prstGeom>
          <a:solidFill>
            <a:srgbClr val="4A8DC1"/>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Foundation Layer</a:t>
            </a:r>
          </a:p>
        </p:txBody>
      </p:sp>
      <p:sp>
        <p:nvSpPr>
          <p:cNvPr id="17" name="Rounded Rectangle 16"/>
          <p:cNvSpPr>
            <a:spLocks noChangeAspect="1"/>
          </p:cNvSpPr>
          <p:nvPr/>
        </p:nvSpPr>
        <p:spPr bwMode="auto">
          <a:xfrm>
            <a:off x="1639888" y="5743575"/>
            <a:ext cx="6110287" cy="325438"/>
          </a:xfrm>
          <a:prstGeom prst="roundRect">
            <a:avLst>
              <a:gd name="adj" fmla="val 16667"/>
            </a:avLst>
          </a:prstGeom>
          <a:solidFill>
            <a:srgbClr val="BFBFBF"/>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6E7178"/>
                </a:solidFill>
                <a:latin typeface="+mj-lt"/>
                <a:ea typeface="+mn-ea"/>
                <a:cs typeface="Neo Sans Std Medium"/>
              </a:rPr>
              <a:t>Java Virtual Machine (JVM)     /       JNI</a:t>
            </a:r>
          </a:p>
        </p:txBody>
      </p:sp>
      <p:sp>
        <p:nvSpPr>
          <p:cNvPr id="9" name="Rounded Rectangle 8"/>
          <p:cNvSpPr>
            <a:spLocks noChangeAspect="1"/>
          </p:cNvSpPr>
          <p:nvPr/>
        </p:nvSpPr>
        <p:spPr bwMode="auto">
          <a:xfrm rot="-5400000">
            <a:off x="1491457" y="2796381"/>
            <a:ext cx="2414588" cy="619125"/>
          </a:xfrm>
          <a:prstGeom prst="roundRect">
            <a:avLst>
              <a:gd name="adj" fmla="val 16667"/>
            </a:avLst>
          </a:prstGeom>
          <a:solidFill>
            <a:srgbClr val="629FD1"/>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Transportation  </a:t>
            </a:r>
          </a:p>
          <a:p>
            <a:pPr algn="ctr">
              <a:defRPr/>
            </a:pPr>
            <a:r>
              <a:rPr lang="en-US" sz="1600" dirty="0">
                <a:solidFill>
                  <a:srgbClr val="FFFFFF"/>
                </a:solidFill>
                <a:latin typeface="+mj-lt"/>
                <a:ea typeface="+mn-ea"/>
                <a:cs typeface="Neo Sans Std Medium"/>
              </a:rPr>
              <a:t>Bundles</a:t>
            </a:r>
          </a:p>
        </p:txBody>
      </p:sp>
      <p:sp>
        <p:nvSpPr>
          <p:cNvPr id="10" name="Rounded Rectangle 9"/>
          <p:cNvSpPr>
            <a:spLocks noChangeAspect="1"/>
          </p:cNvSpPr>
          <p:nvPr/>
        </p:nvSpPr>
        <p:spPr bwMode="auto">
          <a:xfrm rot="-5400000">
            <a:off x="772319" y="2796381"/>
            <a:ext cx="2414588" cy="619125"/>
          </a:xfrm>
          <a:prstGeom prst="roundRect">
            <a:avLst>
              <a:gd name="adj" fmla="val 16667"/>
            </a:avLst>
          </a:prstGeom>
          <a:solidFill>
            <a:srgbClr val="2ECCC5"/>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Healthcare </a:t>
            </a:r>
          </a:p>
          <a:p>
            <a:pPr algn="ctr">
              <a:defRPr/>
            </a:pPr>
            <a:r>
              <a:rPr lang="en-US" sz="1600" dirty="0">
                <a:solidFill>
                  <a:srgbClr val="FFFFFF"/>
                </a:solidFill>
                <a:latin typeface="+mj-lt"/>
                <a:ea typeface="+mn-ea"/>
                <a:cs typeface="Neo Sans Std Medium"/>
              </a:rPr>
              <a:t>Bundles</a:t>
            </a:r>
          </a:p>
        </p:txBody>
      </p:sp>
      <p:sp>
        <p:nvSpPr>
          <p:cNvPr id="11" name="Rounded Rectangle 10"/>
          <p:cNvSpPr>
            <a:spLocks noChangeAspect="1"/>
          </p:cNvSpPr>
          <p:nvPr/>
        </p:nvSpPr>
        <p:spPr bwMode="auto">
          <a:xfrm rot="-5400000">
            <a:off x="2212181" y="2797969"/>
            <a:ext cx="2414588" cy="615950"/>
          </a:xfrm>
          <a:prstGeom prst="roundRect">
            <a:avLst>
              <a:gd name="adj" fmla="val 16667"/>
            </a:avLst>
          </a:prstGeom>
          <a:solidFill>
            <a:srgbClr val="652D3A"/>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Logistics </a:t>
            </a:r>
          </a:p>
          <a:p>
            <a:pPr algn="ctr">
              <a:defRPr/>
            </a:pPr>
            <a:r>
              <a:rPr lang="en-US" sz="1600" dirty="0">
                <a:solidFill>
                  <a:srgbClr val="FFFFFF"/>
                </a:solidFill>
                <a:latin typeface="+mj-lt"/>
                <a:ea typeface="+mn-ea"/>
                <a:cs typeface="Neo Sans Std Medium"/>
              </a:rPr>
              <a:t>Bundles</a:t>
            </a:r>
          </a:p>
        </p:txBody>
      </p:sp>
      <p:sp>
        <p:nvSpPr>
          <p:cNvPr id="13" name="Rounded Rectangle 12"/>
          <p:cNvSpPr>
            <a:spLocks noChangeAspect="1"/>
          </p:cNvSpPr>
          <p:nvPr/>
        </p:nvSpPr>
        <p:spPr bwMode="auto">
          <a:xfrm rot="-5400000">
            <a:off x="2911476" y="2794000"/>
            <a:ext cx="2413000" cy="619125"/>
          </a:xfrm>
          <a:prstGeom prst="roundRect">
            <a:avLst>
              <a:gd name="adj" fmla="val 16667"/>
            </a:avLst>
          </a:prstGeom>
          <a:solidFill>
            <a:srgbClr val="062C81"/>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Industrial  </a:t>
            </a:r>
          </a:p>
          <a:p>
            <a:pPr algn="ctr">
              <a:defRPr/>
            </a:pPr>
            <a:r>
              <a:rPr lang="en-US" sz="1600" dirty="0">
                <a:solidFill>
                  <a:srgbClr val="FFFFFF"/>
                </a:solidFill>
                <a:latin typeface="+mj-lt"/>
                <a:ea typeface="+mn-ea"/>
                <a:cs typeface="Neo Sans Std Medium"/>
              </a:rPr>
              <a:t>Bundles</a:t>
            </a:r>
          </a:p>
        </p:txBody>
      </p:sp>
      <p:sp>
        <p:nvSpPr>
          <p:cNvPr id="63" name="Rounded Rectangle 62"/>
          <p:cNvSpPr>
            <a:spLocks noChangeAspect="1"/>
          </p:cNvSpPr>
          <p:nvPr/>
        </p:nvSpPr>
        <p:spPr bwMode="auto">
          <a:xfrm rot="-5400000">
            <a:off x="3982244" y="2450305"/>
            <a:ext cx="2409825" cy="1306513"/>
          </a:xfrm>
          <a:prstGeom prst="roundRect">
            <a:avLst>
              <a:gd name="adj" fmla="val 16667"/>
            </a:avLst>
          </a:prstGeom>
          <a:solidFill>
            <a:srgbClr val="FFFFFF"/>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595959"/>
                </a:solidFill>
                <a:latin typeface="+mj-lt"/>
                <a:ea typeface="+mn-ea"/>
                <a:cs typeface="Neo Sans Std Medium"/>
              </a:rPr>
              <a:t>Customer &amp; other</a:t>
            </a:r>
          </a:p>
          <a:p>
            <a:pPr algn="ctr">
              <a:defRPr/>
            </a:pPr>
            <a:r>
              <a:rPr lang="en-US" sz="1600" dirty="0">
                <a:solidFill>
                  <a:srgbClr val="595959"/>
                </a:solidFill>
                <a:latin typeface="+mj-lt"/>
                <a:ea typeface="+mn-ea"/>
                <a:cs typeface="Neo Sans Std Medium"/>
              </a:rPr>
              <a:t>Bundles</a:t>
            </a:r>
          </a:p>
        </p:txBody>
      </p:sp>
      <p:sp>
        <p:nvSpPr>
          <p:cNvPr id="64" name="Rounded Rectangle 63"/>
          <p:cNvSpPr>
            <a:spLocks noChangeAspect="1"/>
          </p:cNvSpPr>
          <p:nvPr/>
        </p:nvSpPr>
        <p:spPr bwMode="auto">
          <a:xfrm>
            <a:off x="5961063" y="2555875"/>
            <a:ext cx="1779587" cy="539750"/>
          </a:xfrm>
          <a:prstGeom prst="roundRect">
            <a:avLst>
              <a:gd name="adj" fmla="val 16667"/>
            </a:avLst>
          </a:prstGeom>
          <a:solidFill>
            <a:srgbClr val="0374FF"/>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chemeClr val="bg1"/>
                </a:solidFill>
                <a:latin typeface="+mj-lt"/>
                <a:ea typeface="+mn-ea"/>
                <a:cs typeface="Neo Sans Std Medium"/>
              </a:rPr>
              <a:t>3</a:t>
            </a:r>
            <a:r>
              <a:rPr lang="en-US" sz="1600" baseline="30000" dirty="0">
                <a:solidFill>
                  <a:schemeClr val="bg1"/>
                </a:solidFill>
                <a:latin typeface="+mj-lt"/>
                <a:ea typeface="+mn-ea"/>
                <a:cs typeface="Neo Sans Std Medium"/>
              </a:rPr>
              <a:t>rd</a:t>
            </a:r>
            <a:r>
              <a:rPr lang="en-US" sz="1600" dirty="0">
                <a:solidFill>
                  <a:schemeClr val="bg1"/>
                </a:solidFill>
                <a:latin typeface="+mj-lt"/>
                <a:ea typeface="+mn-ea"/>
                <a:cs typeface="Neo Sans Std Medium"/>
              </a:rPr>
              <a:t> Party </a:t>
            </a:r>
          </a:p>
          <a:p>
            <a:pPr algn="ctr">
              <a:defRPr/>
            </a:pPr>
            <a:r>
              <a:rPr lang="en-US" sz="1600" dirty="0">
                <a:solidFill>
                  <a:schemeClr val="bg1"/>
                </a:solidFill>
                <a:latin typeface="+mj-lt"/>
                <a:ea typeface="+mn-ea"/>
                <a:cs typeface="Neo Sans Std Medium"/>
              </a:rPr>
              <a:t>Add-on</a:t>
            </a:r>
          </a:p>
        </p:txBody>
      </p:sp>
      <p:sp>
        <p:nvSpPr>
          <p:cNvPr id="66" name="Rounded Rectangle 65"/>
          <p:cNvSpPr>
            <a:spLocks noChangeAspect="1"/>
          </p:cNvSpPr>
          <p:nvPr/>
        </p:nvSpPr>
        <p:spPr bwMode="auto">
          <a:xfrm>
            <a:off x="5954713" y="1916113"/>
            <a:ext cx="1768475" cy="544512"/>
          </a:xfrm>
          <a:prstGeom prst="roundRect">
            <a:avLst>
              <a:gd name="adj" fmla="val 16667"/>
            </a:avLst>
          </a:prstGeom>
          <a:solidFill>
            <a:schemeClr val="bg1"/>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595959"/>
                </a:solidFill>
                <a:latin typeface="+mj-lt"/>
                <a:ea typeface="+mn-ea"/>
                <a:cs typeface="Neo Sans Std Medium"/>
              </a:rPr>
              <a:t>Other Add-on</a:t>
            </a:r>
          </a:p>
        </p:txBody>
      </p:sp>
      <p:sp>
        <p:nvSpPr>
          <p:cNvPr id="61" name="Rounded Rectangle 60"/>
          <p:cNvSpPr>
            <a:spLocks noChangeAspect="1"/>
          </p:cNvSpPr>
          <p:nvPr/>
        </p:nvSpPr>
        <p:spPr bwMode="auto">
          <a:xfrm>
            <a:off x="5956300" y="3198813"/>
            <a:ext cx="1784350" cy="498475"/>
          </a:xfrm>
          <a:prstGeom prst="roundRect">
            <a:avLst>
              <a:gd name="adj" fmla="val 16667"/>
            </a:avLst>
          </a:prstGeom>
          <a:solidFill>
            <a:srgbClr val="378DC4"/>
          </a:solidFill>
          <a:ln w="9525">
            <a:solidFill>
              <a:srgbClr val="51515E"/>
            </a:solidFill>
            <a:round/>
            <a:headEnd/>
            <a:tailEnd/>
          </a:ln>
          <a:effectLst>
            <a:outerShdw dist="23000" dir="5400000" rotWithShape="0">
              <a:srgbClr val="808080">
                <a:alpha val="34999"/>
              </a:srgbClr>
            </a:outerShdw>
          </a:effectLst>
        </p:spPr>
        <p:txBody>
          <a:bodyPr anchor="ctr"/>
          <a:lstStyle/>
          <a:p>
            <a:pPr algn="ctr">
              <a:defRPr/>
            </a:pPr>
            <a:r>
              <a:rPr lang="en-US" sz="1600" dirty="0">
                <a:solidFill>
                  <a:srgbClr val="FFFFFF"/>
                </a:solidFill>
                <a:latin typeface="+mj-lt"/>
                <a:ea typeface="+mn-ea"/>
                <a:cs typeface="Neo Sans Std Medium"/>
              </a:rPr>
              <a:t>Enterprise</a:t>
            </a:r>
          </a:p>
          <a:p>
            <a:pPr algn="ctr">
              <a:defRPr/>
            </a:pPr>
            <a:r>
              <a:rPr lang="en-US" sz="1600" dirty="0">
                <a:solidFill>
                  <a:srgbClr val="FFFFFF"/>
                </a:solidFill>
                <a:latin typeface="+mj-lt"/>
                <a:ea typeface="+mn-ea"/>
                <a:cs typeface="Neo Sans Std Medium"/>
              </a:rPr>
              <a:t>Add-on</a:t>
            </a:r>
          </a:p>
        </p:txBody>
      </p:sp>
      <p:sp>
        <p:nvSpPr>
          <p:cNvPr id="25" name="Rounded Rectangle 24"/>
          <p:cNvSpPr>
            <a:spLocks noChangeAspect="1"/>
          </p:cNvSpPr>
          <p:nvPr/>
        </p:nvSpPr>
        <p:spPr bwMode="auto">
          <a:xfrm>
            <a:off x="5954713" y="3787775"/>
            <a:ext cx="1803400" cy="520700"/>
          </a:xfrm>
          <a:prstGeom prst="roundRect">
            <a:avLst>
              <a:gd name="adj" fmla="val 16667"/>
            </a:avLst>
          </a:prstGeom>
          <a:solidFill>
            <a:srgbClr val="378DC4"/>
          </a:solidFill>
          <a:ln w="9525">
            <a:solidFill>
              <a:srgbClr val="51515E"/>
            </a:solidFill>
            <a:round/>
            <a:headEnd/>
            <a:tailEnd/>
          </a:ln>
          <a:effectLst>
            <a:outerShdw dist="23000" dir="5400000" rotWithShape="0">
              <a:srgbClr val="808080">
                <a:alpha val="34999"/>
              </a:srgbClr>
            </a:outerShdw>
          </a:effectLst>
        </p:spPr>
        <p:txBody>
          <a:bodyPr anchor="ctr">
            <a:prstTxWarp prst="textNoShape">
              <a:avLst/>
            </a:prstTxWarp>
          </a:bodyPr>
          <a:lstStyle/>
          <a:p>
            <a:pPr algn="ctr"/>
            <a:r>
              <a:rPr lang="en-US" sz="1600">
                <a:solidFill>
                  <a:schemeClr val="bg1"/>
                </a:solidFill>
                <a:ea typeface="Neo Sans Std Medium" pitchFamily="-65" charset="0"/>
                <a:cs typeface="Neo Sans Std Medium" pitchFamily="-65" charset="0"/>
              </a:rPr>
              <a:t>Everyware Cloud Client Add-on</a:t>
            </a:r>
          </a:p>
        </p:txBody>
      </p:sp>
      <p:sp>
        <p:nvSpPr>
          <p:cNvPr id="68624" name="Title 18"/>
          <p:cNvSpPr>
            <a:spLocks noGrp="1"/>
          </p:cNvSpPr>
          <p:nvPr>
            <p:ph type="title"/>
          </p:nvPr>
        </p:nvSpPr>
        <p:spPr/>
        <p:txBody>
          <a:bodyPr/>
          <a:lstStyle/>
          <a:p>
            <a:r>
              <a:rPr lang="en-US" dirty="0" smtClean="0">
                <a:ea typeface="ＭＳ Ｐゴシック" charset="0"/>
                <a:cs typeface="ＭＳ Ｐゴシック" charset="0"/>
              </a:rPr>
              <a:t>The Internet of Things</a:t>
            </a:r>
            <a:endParaRPr lang="en-US" dirty="0">
              <a:ea typeface="ＭＳ Ｐゴシック" charset="0"/>
              <a:cs typeface="ＭＳ Ｐゴシック" charset="0"/>
            </a:endParaRPr>
          </a:p>
        </p:txBody>
      </p:sp>
      <p:sp>
        <p:nvSpPr>
          <p:cNvPr id="68625" name="Text Placeholder 19"/>
          <p:cNvSpPr>
            <a:spLocks noGrp="1"/>
          </p:cNvSpPr>
          <p:nvPr>
            <p:ph type="body" sz="quarter" idx="11"/>
          </p:nvPr>
        </p:nvSpPr>
        <p:spPr>
          <a:xfrm>
            <a:off x="304800" y="838200"/>
            <a:ext cx="8534400" cy="431800"/>
          </a:xfrm>
        </p:spPr>
        <p:txBody>
          <a:bodyPr/>
          <a:lstStyle/>
          <a:p>
            <a:r>
              <a:rPr lang="it-IT" dirty="0" smtClean="0">
                <a:ea typeface="ＭＳ Ｐゴシック" charset="0"/>
                <a:cs typeface="ＭＳ Ｐゴシック" charset="0"/>
              </a:rPr>
              <a:t>ESF </a:t>
            </a:r>
            <a:r>
              <a:rPr lang="it-IT" dirty="0" smtClean="0">
                <a:ea typeface="ＭＳ Ｐゴシック" charset="0"/>
                <a:cs typeface="ＭＳ Ｐゴシック" charset="0"/>
              </a:rPr>
              <a:t>- </a:t>
            </a:r>
            <a:r>
              <a:rPr lang="it-IT" dirty="0" err="1" smtClean="0">
                <a:ea typeface="ＭＳ Ｐゴシック" charset="0"/>
                <a:cs typeface="ＭＳ Ｐゴシック" charset="0"/>
              </a:rPr>
              <a:t>IoT</a:t>
            </a:r>
            <a:r>
              <a:rPr lang="it-IT" dirty="0" smtClean="0">
                <a:ea typeface="ＭＳ Ｐゴシック" charset="0"/>
                <a:cs typeface="ＭＳ Ｐゴシック" charset="0"/>
              </a:rPr>
              <a:t> Device Software </a:t>
            </a:r>
            <a:r>
              <a:rPr lang="it-IT" dirty="0" err="1" smtClean="0">
                <a:ea typeface="ＭＳ Ｐゴシック" charset="0"/>
                <a:cs typeface="ＭＳ Ｐゴシック" charset="0"/>
              </a:rPr>
              <a:t>Stack</a:t>
            </a:r>
            <a:endParaRPr lang="it-IT" dirty="0" smtClean="0">
              <a:ea typeface="ＭＳ Ｐゴシック" charset="0"/>
              <a:cs typeface="ＭＳ Ｐゴシック" charset="0"/>
            </a:endParaRPr>
          </a:p>
          <a:p>
            <a:endParaRPr lang="en-US" dirty="0">
              <a:ea typeface="ＭＳ Ｐゴシック" charset="0"/>
              <a:cs typeface="ＭＳ Ｐゴシック"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360738" y="7192963"/>
            <a:ext cx="7500937" cy="612775"/>
          </a:xfrm>
          <a:prstGeom prst="rect">
            <a:avLst/>
          </a:prstGeom>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9468" name="Rectangle 23"/>
          <p:cNvSpPr>
            <a:spLocks noChangeArrowheads="1"/>
          </p:cNvSpPr>
          <p:nvPr/>
        </p:nvSpPr>
        <p:spPr bwMode="auto">
          <a:xfrm>
            <a:off x="3536950" y="1912938"/>
            <a:ext cx="2008188" cy="708025"/>
          </a:xfrm>
          <a:prstGeom prst="rect">
            <a:avLst/>
          </a:prstGeom>
          <a:noFill/>
          <a:ln w="9525">
            <a:noFill/>
            <a:miter lim="800000"/>
            <a:headEnd/>
            <a:tailEnd/>
          </a:ln>
        </p:spPr>
        <p:txBody>
          <a:bodyPr>
            <a:prstTxWarp prst="textNoShape">
              <a:avLst/>
            </a:prstTxWarp>
            <a:spAutoFit/>
          </a:bodyPr>
          <a:lstStyle/>
          <a:p>
            <a:pPr algn="ctr">
              <a:defRPr/>
            </a:pPr>
            <a:r>
              <a:rPr lang="en-US" sz="2000" b="1" dirty="0">
                <a:solidFill>
                  <a:schemeClr val="accent3">
                    <a:lumMod val="60000"/>
                    <a:lumOff val="40000"/>
                  </a:schemeClr>
                </a:solidFill>
                <a:latin typeface="+mj-lt"/>
                <a:ea typeface="ＭＳ Ｐゴシック" pitchFamily="34" charset="-128"/>
                <a:cs typeface="ＭＳ Ｐゴシック" pitchFamily="34" charset="-128"/>
              </a:rPr>
              <a:t>Boards &amp;</a:t>
            </a:r>
          </a:p>
          <a:p>
            <a:pPr algn="ctr">
              <a:defRPr/>
            </a:pPr>
            <a:r>
              <a:rPr lang="en-US" sz="2000" b="1" dirty="0">
                <a:solidFill>
                  <a:schemeClr val="accent3">
                    <a:lumMod val="60000"/>
                    <a:lumOff val="40000"/>
                  </a:schemeClr>
                </a:solidFill>
                <a:latin typeface="+mj-lt"/>
                <a:ea typeface="ＭＳ Ｐゴシック" pitchFamily="34" charset="-128"/>
                <a:cs typeface="ＭＳ Ｐゴシック" pitchFamily="34" charset="-128"/>
              </a:rPr>
              <a:t>Modules</a:t>
            </a:r>
          </a:p>
        </p:txBody>
      </p:sp>
      <p:pic>
        <p:nvPicPr>
          <p:cNvPr id="27652" name="Picture 16" descr="Catalyst EC FX Shade.png"/>
          <p:cNvPicPr>
            <a:picLocks noChangeAspect="1"/>
          </p:cNvPicPr>
          <p:nvPr/>
        </p:nvPicPr>
        <p:blipFill>
          <a:blip r:embed="rId2"/>
          <a:srcRect/>
          <a:stretch>
            <a:fillRect/>
          </a:stretch>
        </p:blipFill>
        <p:spPr bwMode="auto">
          <a:xfrm>
            <a:off x="5416550" y="1554163"/>
            <a:ext cx="849313" cy="565150"/>
          </a:xfrm>
          <a:prstGeom prst="rect">
            <a:avLst/>
          </a:prstGeom>
          <a:noFill/>
          <a:ln w="9525">
            <a:noFill/>
            <a:miter lim="800000"/>
            <a:headEnd/>
            <a:tailEnd/>
          </a:ln>
        </p:spPr>
      </p:pic>
      <p:pic>
        <p:nvPicPr>
          <p:cNvPr id="27653" name="Picture 17" descr="Catalyst TC LP Module XL Shade.png"/>
          <p:cNvPicPr>
            <a:picLocks noChangeAspect="1"/>
          </p:cNvPicPr>
          <p:nvPr/>
        </p:nvPicPr>
        <p:blipFill>
          <a:blip r:embed="rId3"/>
          <a:srcRect/>
          <a:stretch>
            <a:fillRect/>
          </a:stretch>
        </p:blipFill>
        <p:spPr bwMode="auto">
          <a:xfrm>
            <a:off x="5711825" y="2173288"/>
            <a:ext cx="398463" cy="257175"/>
          </a:xfrm>
          <a:prstGeom prst="rect">
            <a:avLst/>
          </a:prstGeom>
          <a:noFill/>
          <a:ln w="9525">
            <a:noFill/>
            <a:miter lim="800000"/>
            <a:headEnd/>
            <a:tailEnd/>
          </a:ln>
        </p:spPr>
      </p:pic>
      <p:pic>
        <p:nvPicPr>
          <p:cNvPr id="27654" name="Picture 18" descr="DuraCOR Shade.png"/>
          <p:cNvPicPr>
            <a:picLocks noChangeAspect="1"/>
          </p:cNvPicPr>
          <p:nvPr/>
        </p:nvPicPr>
        <p:blipFill>
          <a:blip r:embed="rId4"/>
          <a:srcRect/>
          <a:stretch>
            <a:fillRect/>
          </a:stretch>
        </p:blipFill>
        <p:spPr bwMode="auto">
          <a:xfrm>
            <a:off x="2857500" y="5091113"/>
            <a:ext cx="735013" cy="769937"/>
          </a:xfrm>
          <a:prstGeom prst="rect">
            <a:avLst/>
          </a:prstGeom>
          <a:noFill/>
          <a:ln w="9525">
            <a:noFill/>
            <a:miter lim="800000"/>
            <a:headEnd/>
            <a:tailEnd/>
          </a:ln>
        </p:spPr>
      </p:pic>
      <p:pic>
        <p:nvPicPr>
          <p:cNvPr id="27655" name="Picture 21" descr="ISIS PC104 Shade.png"/>
          <p:cNvPicPr>
            <a:picLocks noChangeAspect="1"/>
          </p:cNvPicPr>
          <p:nvPr/>
        </p:nvPicPr>
        <p:blipFill>
          <a:blip r:embed="rId5"/>
          <a:srcRect/>
          <a:stretch>
            <a:fillRect/>
          </a:stretch>
        </p:blipFill>
        <p:spPr bwMode="auto">
          <a:xfrm>
            <a:off x="5224463" y="3270250"/>
            <a:ext cx="420687" cy="338138"/>
          </a:xfrm>
          <a:prstGeom prst="rect">
            <a:avLst/>
          </a:prstGeom>
          <a:noFill/>
          <a:ln w="9525">
            <a:noFill/>
            <a:miter lim="800000"/>
            <a:headEnd/>
            <a:tailEnd/>
          </a:ln>
        </p:spPr>
      </p:pic>
      <p:pic>
        <p:nvPicPr>
          <p:cNvPr id="27656" name="Picture 22" descr="PROTEUS_Shade.png"/>
          <p:cNvPicPr>
            <a:picLocks noChangeAspect="1"/>
          </p:cNvPicPr>
          <p:nvPr/>
        </p:nvPicPr>
        <p:blipFill>
          <a:blip r:embed="rId6"/>
          <a:srcRect/>
          <a:stretch>
            <a:fillRect/>
          </a:stretch>
        </p:blipFill>
        <p:spPr bwMode="auto">
          <a:xfrm>
            <a:off x="5405438" y="2628900"/>
            <a:ext cx="701675" cy="477838"/>
          </a:xfrm>
          <a:prstGeom prst="rect">
            <a:avLst/>
          </a:prstGeom>
          <a:noFill/>
          <a:ln w="9525">
            <a:noFill/>
            <a:miter lim="800000"/>
            <a:headEnd/>
            <a:tailEnd/>
          </a:ln>
        </p:spPr>
      </p:pic>
      <p:sp>
        <p:nvSpPr>
          <p:cNvPr id="27657" name="Rectangle 15"/>
          <p:cNvSpPr>
            <a:spLocks noChangeArrowheads="1"/>
          </p:cNvSpPr>
          <p:nvPr/>
        </p:nvSpPr>
        <p:spPr bwMode="auto">
          <a:xfrm>
            <a:off x="1989138" y="6188075"/>
            <a:ext cx="3286125" cy="307975"/>
          </a:xfrm>
          <a:prstGeom prst="rect">
            <a:avLst/>
          </a:prstGeom>
          <a:noFill/>
          <a:ln w="9525">
            <a:noFill/>
            <a:miter lim="800000"/>
            <a:headEnd/>
            <a:tailEnd/>
          </a:ln>
        </p:spPr>
        <p:txBody>
          <a:bodyPr>
            <a:prstTxWarp prst="textNoShape">
              <a:avLst/>
            </a:prstTxWarp>
            <a:spAutoFit/>
          </a:bodyPr>
          <a:lstStyle/>
          <a:p>
            <a:pPr algn="ctr"/>
            <a:r>
              <a:rPr lang="en-US" sz="1400" b="1"/>
              <a:t>Helios General Purpose Platform</a:t>
            </a:r>
          </a:p>
        </p:txBody>
      </p:sp>
      <p:sp>
        <p:nvSpPr>
          <p:cNvPr id="27658" name="Rectangle 16"/>
          <p:cNvSpPr>
            <a:spLocks noChangeArrowheads="1"/>
          </p:cNvSpPr>
          <p:nvPr/>
        </p:nvSpPr>
        <p:spPr bwMode="auto">
          <a:xfrm>
            <a:off x="3535363" y="5394325"/>
            <a:ext cx="5811837" cy="307975"/>
          </a:xfrm>
          <a:prstGeom prst="rect">
            <a:avLst/>
          </a:prstGeom>
          <a:noFill/>
          <a:ln w="9525">
            <a:noFill/>
            <a:miter lim="800000"/>
            <a:headEnd/>
            <a:tailEnd/>
          </a:ln>
        </p:spPr>
        <p:txBody>
          <a:bodyPr>
            <a:prstTxWarp prst="textNoShape">
              <a:avLst/>
            </a:prstTxWarp>
            <a:spAutoFit/>
          </a:bodyPr>
          <a:lstStyle/>
          <a:p>
            <a:r>
              <a:rPr lang="en-US" sz="1400" b="1"/>
              <a:t>DuraCOR DC 1400 / DC 1200 Rugged Mobile Computer</a:t>
            </a:r>
          </a:p>
        </p:txBody>
      </p:sp>
      <p:sp>
        <p:nvSpPr>
          <p:cNvPr id="19463" name="Rectangle 17"/>
          <p:cNvSpPr>
            <a:spLocks noChangeArrowheads="1"/>
          </p:cNvSpPr>
          <p:nvPr/>
        </p:nvSpPr>
        <p:spPr bwMode="auto">
          <a:xfrm>
            <a:off x="5692775" y="3205163"/>
            <a:ext cx="2228850" cy="460375"/>
          </a:xfrm>
          <a:prstGeom prst="rect">
            <a:avLst/>
          </a:prstGeom>
          <a:noFill/>
          <a:ln w="9525">
            <a:noFill/>
            <a:miter lim="800000"/>
            <a:headEnd/>
            <a:tailEnd/>
          </a:ln>
        </p:spPr>
        <p:txBody>
          <a:bodyPr>
            <a:prstTxWarp prst="textNoShape">
              <a:avLst/>
            </a:prstTxWarp>
            <a:spAutoFit/>
          </a:bodyPr>
          <a:lstStyle/>
          <a:p>
            <a:pPr>
              <a:defRPr/>
            </a:pPr>
            <a:r>
              <a:rPr lang="en-US" sz="1200" b="1" dirty="0">
                <a:latin typeface="+mj-lt"/>
                <a:ea typeface="ＭＳ Ｐゴシック" pitchFamily="34" charset="-128"/>
                <a:cs typeface="ＭＳ Ｐゴシック" pitchFamily="34" charset="-128"/>
              </a:rPr>
              <a:t>ISIS PC/104 Module</a:t>
            </a:r>
          </a:p>
          <a:p>
            <a:pPr>
              <a:defRPr/>
            </a:pPr>
            <a:r>
              <a:rPr lang="en-US" sz="1200" b="1" dirty="0">
                <a:latin typeface="+mj-lt"/>
                <a:ea typeface="ＭＳ Ｐゴシック" pitchFamily="34" charset="-128"/>
                <a:cs typeface="ＭＳ Ｐゴシック" pitchFamily="34" charset="-128"/>
              </a:rPr>
              <a:t>ISIS XL PC/104 Module</a:t>
            </a:r>
          </a:p>
        </p:txBody>
      </p:sp>
      <p:sp>
        <p:nvSpPr>
          <p:cNvPr id="19464" name="Rectangle 18"/>
          <p:cNvSpPr>
            <a:spLocks noChangeArrowheads="1"/>
          </p:cNvSpPr>
          <p:nvPr/>
        </p:nvSpPr>
        <p:spPr bwMode="auto">
          <a:xfrm>
            <a:off x="6073775" y="2628900"/>
            <a:ext cx="2300288" cy="461963"/>
          </a:xfrm>
          <a:prstGeom prst="rect">
            <a:avLst/>
          </a:prstGeom>
          <a:noFill/>
          <a:ln w="9525">
            <a:noFill/>
            <a:miter lim="800000"/>
            <a:headEnd/>
            <a:tailEnd/>
          </a:ln>
        </p:spPr>
        <p:txBody>
          <a:bodyPr>
            <a:prstTxWarp prst="textNoShape">
              <a:avLst/>
            </a:prstTxWarp>
            <a:spAutoFit/>
          </a:bodyPr>
          <a:lstStyle/>
          <a:p>
            <a:pPr>
              <a:defRPr/>
            </a:pPr>
            <a:r>
              <a:rPr lang="en-US" sz="1200" b="1" dirty="0">
                <a:latin typeface="+mj-lt"/>
                <a:ea typeface="ＭＳ Ｐゴシック" pitchFamily="34" charset="-128"/>
                <a:cs typeface="ＭＳ Ｐゴシック" pitchFamily="34" charset="-128"/>
              </a:rPr>
              <a:t>PROTEUS</a:t>
            </a:r>
          </a:p>
          <a:p>
            <a:pPr>
              <a:defRPr/>
            </a:pPr>
            <a:r>
              <a:rPr lang="en-US" sz="1200" b="1" dirty="0">
                <a:latin typeface="+mj-lt"/>
                <a:ea typeface="ＭＳ Ｐゴシック" pitchFamily="34" charset="-128"/>
                <a:cs typeface="ＭＳ Ｐゴシック" pitchFamily="34" charset="-128"/>
              </a:rPr>
              <a:t>PROTEUS COM Express</a:t>
            </a:r>
          </a:p>
        </p:txBody>
      </p:sp>
      <p:sp>
        <p:nvSpPr>
          <p:cNvPr id="27661" name="Rectangle 19"/>
          <p:cNvSpPr>
            <a:spLocks noChangeArrowheads="1"/>
          </p:cNvSpPr>
          <p:nvPr/>
        </p:nvSpPr>
        <p:spPr bwMode="auto">
          <a:xfrm>
            <a:off x="6154738" y="2057400"/>
            <a:ext cx="2400300" cy="461963"/>
          </a:xfrm>
          <a:prstGeom prst="rect">
            <a:avLst/>
          </a:prstGeom>
          <a:solidFill>
            <a:schemeClr val="bg1"/>
          </a:solidFill>
          <a:ln w="9525">
            <a:noFill/>
            <a:miter lim="800000"/>
            <a:headEnd/>
            <a:tailEnd/>
          </a:ln>
        </p:spPr>
        <p:txBody>
          <a:bodyPr>
            <a:prstTxWarp prst="textNoShape">
              <a:avLst/>
            </a:prstTxWarp>
            <a:spAutoFit/>
          </a:bodyPr>
          <a:lstStyle/>
          <a:p>
            <a:r>
              <a:rPr lang="en-US" sz="1200" b="1"/>
              <a:t>Catalyst TC / Catalyst LP</a:t>
            </a:r>
          </a:p>
          <a:p>
            <a:r>
              <a:rPr lang="en-US" sz="1200" b="1"/>
              <a:t>Catalyst Module XL</a:t>
            </a:r>
          </a:p>
        </p:txBody>
      </p:sp>
      <p:sp>
        <p:nvSpPr>
          <p:cNvPr id="27662" name="Rectangle 20"/>
          <p:cNvSpPr>
            <a:spLocks noChangeArrowheads="1"/>
          </p:cNvSpPr>
          <p:nvPr/>
        </p:nvSpPr>
        <p:spPr bwMode="auto">
          <a:xfrm>
            <a:off x="6296025" y="1684338"/>
            <a:ext cx="2314575" cy="276225"/>
          </a:xfrm>
          <a:prstGeom prst="rect">
            <a:avLst/>
          </a:prstGeom>
          <a:solidFill>
            <a:schemeClr val="bg1"/>
          </a:solidFill>
          <a:ln w="9525">
            <a:noFill/>
            <a:miter lim="800000"/>
            <a:headEnd/>
            <a:tailEnd/>
          </a:ln>
        </p:spPr>
        <p:txBody>
          <a:bodyPr>
            <a:prstTxWarp prst="textNoShape">
              <a:avLst/>
            </a:prstTxWarp>
            <a:spAutoFit/>
          </a:bodyPr>
          <a:lstStyle/>
          <a:p>
            <a:r>
              <a:rPr lang="en-US" sz="1200" b="1"/>
              <a:t>Catalyst EC / Catalyst FX</a:t>
            </a:r>
          </a:p>
        </p:txBody>
      </p:sp>
      <p:pic>
        <p:nvPicPr>
          <p:cNvPr id="27663" name="Picture 18" descr="BR2000_angle.png"/>
          <p:cNvPicPr>
            <a:picLocks noChangeAspect="1"/>
          </p:cNvPicPr>
          <p:nvPr/>
        </p:nvPicPr>
        <p:blipFill>
          <a:blip r:embed="rId7"/>
          <a:srcRect/>
          <a:stretch>
            <a:fillRect/>
          </a:stretch>
        </p:blipFill>
        <p:spPr bwMode="auto">
          <a:xfrm>
            <a:off x="4557713" y="3822700"/>
            <a:ext cx="577850" cy="541338"/>
          </a:xfrm>
          <a:prstGeom prst="rect">
            <a:avLst/>
          </a:prstGeom>
          <a:noFill/>
          <a:ln w="9525">
            <a:noFill/>
            <a:miter lim="800000"/>
            <a:headEnd/>
            <a:tailEnd/>
          </a:ln>
        </p:spPr>
      </p:pic>
      <p:sp>
        <p:nvSpPr>
          <p:cNvPr id="20" name="Rectangle 15"/>
          <p:cNvSpPr>
            <a:spLocks noChangeArrowheads="1"/>
          </p:cNvSpPr>
          <p:nvPr/>
        </p:nvSpPr>
        <p:spPr bwMode="auto">
          <a:xfrm>
            <a:off x="5118100" y="4065588"/>
            <a:ext cx="3860800" cy="307975"/>
          </a:xfrm>
          <a:prstGeom prst="rect">
            <a:avLst/>
          </a:prstGeom>
          <a:noFill/>
          <a:ln w="9525">
            <a:noFill/>
            <a:miter lim="800000"/>
            <a:headEnd/>
            <a:tailEnd/>
          </a:ln>
        </p:spPr>
        <p:txBody>
          <a:bodyPr>
            <a:prstTxWarp prst="textNoShape">
              <a:avLst/>
            </a:prstTxWarp>
            <a:spAutoFit/>
          </a:bodyPr>
          <a:lstStyle/>
          <a:p>
            <a:pPr>
              <a:defRPr/>
            </a:pPr>
            <a:r>
              <a:rPr lang="en-US" sz="1400" b="1" dirty="0">
                <a:latin typeface="+mj-lt"/>
                <a:ea typeface="ＭＳ Ｐゴシック" pitchFamily="34" charset="-128"/>
                <a:cs typeface="ＭＳ Ｐゴシック" pitchFamily="34" charset="-128"/>
              </a:rPr>
              <a:t>Zypad BR2000 Man-worn Computer </a:t>
            </a:r>
          </a:p>
        </p:txBody>
      </p:sp>
      <p:pic>
        <p:nvPicPr>
          <p:cNvPr id="27665" name="Picture 27" descr="dyna-viz.png"/>
          <p:cNvPicPr>
            <a:picLocks noChangeAspect="1"/>
          </p:cNvPicPr>
          <p:nvPr/>
        </p:nvPicPr>
        <p:blipFill>
          <a:blip r:embed="rId8"/>
          <a:srcRect/>
          <a:stretch>
            <a:fillRect/>
          </a:stretch>
        </p:blipFill>
        <p:spPr bwMode="auto">
          <a:xfrm>
            <a:off x="3484563" y="4721225"/>
            <a:ext cx="712787" cy="530225"/>
          </a:xfrm>
          <a:prstGeom prst="rect">
            <a:avLst/>
          </a:prstGeom>
          <a:noFill/>
          <a:ln w="9525">
            <a:noFill/>
            <a:miter lim="800000"/>
            <a:headEnd/>
            <a:tailEnd/>
          </a:ln>
        </p:spPr>
      </p:pic>
      <p:sp>
        <p:nvSpPr>
          <p:cNvPr id="29" name="Rectangle 15"/>
          <p:cNvSpPr>
            <a:spLocks noChangeArrowheads="1"/>
          </p:cNvSpPr>
          <p:nvPr/>
        </p:nvSpPr>
        <p:spPr bwMode="auto">
          <a:xfrm>
            <a:off x="4271963" y="4921250"/>
            <a:ext cx="4368800" cy="307975"/>
          </a:xfrm>
          <a:prstGeom prst="rect">
            <a:avLst/>
          </a:prstGeom>
          <a:noFill/>
          <a:ln w="9525">
            <a:noFill/>
            <a:miter lim="800000"/>
            <a:headEnd/>
            <a:tailEnd/>
          </a:ln>
        </p:spPr>
        <p:txBody>
          <a:bodyPr>
            <a:prstTxWarp prst="textNoShape">
              <a:avLst/>
            </a:prstTxWarp>
            <a:spAutoFit/>
          </a:bodyPr>
          <a:lstStyle/>
          <a:p>
            <a:pPr>
              <a:defRPr/>
            </a:pPr>
            <a:r>
              <a:rPr lang="en-US" sz="1400" b="1" dirty="0">
                <a:latin typeface="+mj-lt"/>
                <a:ea typeface="ＭＳ Ｐゴシック" pitchFamily="34" charset="-128"/>
                <a:cs typeface="ＭＳ Ｐゴシック" pitchFamily="34" charset="-128"/>
              </a:rPr>
              <a:t>DynaVIS Rugged Panel PC &amp; Vehicle Console</a:t>
            </a:r>
          </a:p>
        </p:txBody>
      </p:sp>
      <p:grpSp>
        <p:nvGrpSpPr>
          <p:cNvPr id="2" name="Group 34"/>
          <p:cNvGrpSpPr>
            <a:grpSpLocks/>
          </p:cNvGrpSpPr>
          <p:nvPr/>
        </p:nvGrpSpPr>
        <p:grpSpPr bwMode="auto">
          <a:xfrm rot="577142">
            <a:off x="2084388" y="1141413"/>
            <a:ext cx="2320925" cy="4359275"/>
            <a:chOff x="1993786" y="1140814"/>
            <a:chExt cx="2320941" cy="4359795"/>
          </a:xfrm>
        </p:grpSpPr>
        <p:sp>
          <p:nvSpPr>
            <p:cNvPr id="21" name="Arc 20"/>
            <p:cNvSpPr/>
            <p:nvPr/>
          </p:nvSpPr>
          <p:spPr>
            <a:xfrm rot="2338327">
              <a:off x="1992006" y="1127082"/>
              <a:ext cx="2059001" cy="4359795"/>
            </a:xfrm>
            <a:prstGeom prst="arc">
              <a:avLst>
                <a:gd name="adj1" fmla="val 17785398"/>
                <a:gd name="adj2" fmla="val 3602480"/>
              </a:avLst>
            </a:prstGeom>
            <a:ln w="76200" cmpd="sng">
              <a:solidFill>
                <a:schemeClr val="accent3">
                  <a:lumMod val="60000"/>
                  <a:lumOff val="40000"/>
                </a:schemeClr>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34" name="Rectangle 33"/>
            <p:cNvSpPr/>
            <p:nvPr/>
          </p:nvSpPr>
          <p:spPr>
            <a:xfrm rot="18204760">
              <a:off x="3615239" y="3579317"/>
              <a:ext cx="731925" cy="2540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2" name="Arc 31"/>
            <p:cNvSpPr/>
            <p:nvPr/>
          </p:nvSpPr>
          <p:spPr>
            <a:xfrm>
              <a:off x="2855897" y="3476349"/>
              <a:ext cx="952507" cy="762091"/>
            </a:xfrm>
            <a:prstGeom prst="arc">
              <a:avLst>
                <a:gd name="adj1" fmla="val 16200000"/>
                <a:gd name="adj2" fmla="val 1774670"/>
              </a:avLst>
            </a:prstGeom>
            <a:ln w="7620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n w="76200" cmpd="sng">
                  <a:solidFill>
                    <a:schemeClr val="tx1"/>
                  </a:solidFill>
                </a:ln>
                <a:solidFill>
                  <a:srgbClr val="A7BE5D"/>
                </a:solidFill>
              </a:endParaRPr>
            </a:p>
          </p:txBody>
        </p:sp>
        <p:sp>
          <p:nvSpPr>
            <p:cNvPr id="33" name="Arc 32"/>
            <p:cNvSpPr/>
            <p:nvPr/>
          </p:nvSpPr>
          <p:spPr>
            <a:xfrm rot="1065171" flipV="1">
              <a:off x="2955548" y="2629291"/>
              <a:ext cx="1352559" cy="881167"/>
            </a:xfrm>
            <a:prstGeom prst="arc">
              <a:avLst>
                <a:gd name="adj1" fmla="val 16200000"/>
                <a:gd name="adj2" fmla="val 105122"/>
              </a:avLst>
            </a:prstGeom>
            <a:ln w="7620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n w="76200" cmpd="sng">
                  <a:solidFill>
                    <a:schemeClr val="tx1"/>
                  </a:solidFill>
                </a:ln>
                <a:solidFill>
                  <a:srgbClr val="A7BE5D"/>
                </a:solidFill>
              </a:endParaRPr>
            </a:p>
          </p:txBody>
        </p:sp>
      </p:grpSp>
      <p:sp>
        <p:nvSpPr>
          <p:cNvPr id="27668" name="Title 17"/>
          <p:cNvSpPr>
            <a:spLocks noGrp="1"/>
          </p:cNvSpPr>
          <p:nvPr>
            <p:ph type="title"/>
          </p:nvPr>
        </p:nvSpPr>
        <p:spPr>
          <a:xfrm>
            <a:off x="304800" y="304800"/>
            <a:ext cx="8534400" cy="603250"/>
          </a:xfrm>
        </p:spPr>
        <p:txBody>
          <a:bodyPr/>
          <a:lstStyle/>
          <a:p>
            <a:r>
              <a:rPr lang="en-US" dirty="0" smtClean="0">
                <a:solidFill>
                  <a:srgbClr val="428DD5"/>
                </a:solidFill>
                <a:ea typeface="ＭＳ Ｐゴシック" charset="0"/>
                <a:cs typeface="ＭＳ Ｐゴシック" charset="0"/>
              </a:rPr>
              <a:t>The Internet of Things</a:t>
            </a:r>
            <a:endParaRPr lang="en-US" dirty="0" smtClean="0">
              <a:ea typeface="ＭＳ Ｐゴシック" charset="0"/>
              <a:cs typeface="ＭＳ Ｐゴシック" charset="0"/>
            </a:endParaRPr>
          </a:p>
        </p:txBody>
      </p:sp>
      <p:sp>
        <p:nvSpPr>
          <p:cNvPr id="37" name="Text Placeholder 18"/>
          <p:cNvSpPr txBox="1">
            <a:spLocks/>
          </p:cNvSpPr>
          <p:nvPr/>
        </p:nvSpPr>
        <p:spPr bwMode="auto">
          <a:xfrm>
            <a:off x="304800" y="838200"/>
            <a:ext cx="8534400" cy="431800"/>
          </a:xfrm>
          <a:prstGeom prst="rect">
            <a:avLst/>
          </a:prstGeom>
          <a:noFill/>
          <a:ln w="9525">
            <a:noFill/>
            <a:miter lim="800000"/>
            <a:headEnd/>
            <a:tailEnd/>
          </a:ln>
        </p:spPr>
        <p:txBody>
          <a:bodyPr>
            <a:prstTxWarp prst="textNoShape">
              <a:avLst/>
            </a:prstTxWarp>
          </a:bodyPr>
          <a:lstStyle/>
          <a:p>
            <a:pPr marL="342900" indent="-342900" eaLnBrk="0" hangingPunct="0">
              <a:spcBef>
                <a:spcPct val="20000"/>
              </a:spcBef>
              <a:defRPr/>
            </a:pPr>
            <a:r>
              <a:rPr lang="en-US" sz="2400" b="1" kern="0" dirty="0" smtClean="0">
                <a:solidFill>
                  <a:srgbClr val="4B90CF"/>
                </a:solidFill>
                <a:latin typeface="+mn-lt"/>
                <a:ea typeface="ＭＳ Ｐゴシック" charset="-128"/>
                <a:cs typeface="ＭＳ Ｐゴシック" charset="-128"/>
              </a:rPr>
              <a:t>ESF - One </a:t>
            </a:r>
            <a:r>
              <a:rPr lang="en-US" sz="2400" b="1" kern="0" dirty="0">
                <a:solidFill>
                  <a:srgbClr val="4B90CF"/>
                </a:solidFill>
                <a:latin typeface="+mn-lt"/>
                <a:ea typeface="ＭＳ Ｐゴシック" charset="-128"/>
                <a:cs typeface="ＭＳ Ｐゴシック" charset="-128"/>
              </a:rPr>
              <a:t>Development Platform - Many Target Platforms</a:t>
            </a:r>
          </a:p>
        </p:txBody>
      </p:sp>
      <p:pic>
        <p:nvPicPr>
          <p:cNvPr id="27670" name="Picture 48" descr="esf-logo.png"/>
          <p:cNvPicPr>
            <a:picLocks noChangeAspect="1"/>
          </p:cNvPicPr>
          <p:nvPr/>
        </p:nvPicPr>
        <p:blipFill>
          <a:blip r:embed="rId9"/>
          <a:srcRect/>
          <a:stretch>
            <a:fillRect/>
          </a:stretch>
        </p:blipFill>
        <p:spPr bwMode="auto">
          <a:xfrm>
            <a:off x="2159000" y="3111500"/>
            <a:ext cx="1149350" cy="403225"/>
          </a:xfrm>
          <a:prstGeom prst="rect">
            <a:avLst/>
          </a:prstGeom>
          <a:noFill/>
          <a:ln w="9525">
            <a:noFill/>
            <a:miter lim="800000"/>
            <a:headEnd/>
            <a:tailEnd/>
          </a:ln>
        </p:spPr>
      </p:pic>
      <p:sp>
        <p:nvSpPr>
          <p:cNvPr id="27671" name="Rectangle 23"/>
          <p:cNvSpPr>
            <a:spLocks noChangeArrowheads="1"/>
          </p:cNvSpPr>
          <p:nvPr/>
        </p:nvSpPr>
        <p:spPr bwMode="auto">
          <a:xfrm>
            <a:off x="355600" y="2471738"/>
            <a:ext cx="3149600" cy="584200"/>
          </a:xfrm>
          <a:prstGeom prst="rect">
            <a:avLst/>
          </a:prstGeom>
          <a:noFill/>
          <a:ln w="9525">
            <a:noFill/>
            <a:miter lim="800000"/>
            <a:headEnd/>
            <a:tailEnd/>
          </a:ln>
        </p:spPr>
        <p:txBody>
          <a:bodyPr>
            <a:prstTxWarp prst="textNoShape">
              <a:avLst/>
            </a:prstTxWarp>
            <a:spAutoFit/>
          </a:bodyPr>
          <a:lstStyle/>
          <a:p>
            <a:r>
              <a:rPr lang="en-US" sz="1600">
                <a:solidFill>
                  <a:schemeClr val="tx2"/>
                </a:solidFill>
                <a:latin typeface="Neo Sans Std Medium" pitchFamily="-65" charset="0"/>
                <a:ea typeface="Neo Sans Std Medium" pitchFamily="-65" charset="0"/>
                <a:cs typeface="Neo Sans Std Medium" pitchFamily="-65" charset="0"/>
              </a:rPr>
              <a:t>Software portability across </a:t>
            </a:r>
          </a:p>
          <a:p>
            <a:r>
              <a:rPr lang="en-US" sz="1600">
                <a:solidFill>
                  <a:schemeClr val="tx2"/>
                </a:solidFill>
                <a:latin typeface="Neo Sans Std Medium" pitchFamily="-65" charset="0"/>
                <a:ea typeface="Neo Sans Std Medium" pitchFamily="-65" charset="0"/>
                <a:cs typeface="Neo Sans Std Medium" pitchFamily="-65" charset="0"/>
              </a:rPr>
              <a:t>20+ ESF Enabled Platforms </a:t>
            </a:r>
          </a:p>
        </p:txBody>
      </p:sp>
      <p:pic>
        <p:nvPicPr>
          <p:cNvPr id="27672" name="Picture 44" descr="ISIS ICE_2.jpg"/>
          <p:cNvPicPr>
            <a:picLocks noChangeAspect="1"/>
          </p:cNvPicPr>
          <p:nvPr/>
        </p:nvPicPr>
        <p:blipFill>
          <a:blip r:embed="rId10"/>
          <a:srcRect/>
          <a:stretch>
            <a:fillRect/>
          </a:stretch>
        </p:blipFill>
        <p:spPr bwMode="auto">
          <a:xfrm>
            <a:off x="4195763" y="4333875"/>
            <a:ext cx="536575" cy="422275"/>
          </a:xfrm>
          <a:prstGeom prst="rect">
            <a:avLst/>
          </a:prstGeom>
          <a:noFill/>
          <a:ln w="9525">
            <a:noFill/>
            <a:miter lim="800000"/>
            <a:headEnd/>
            <a:tailEnd/>
          </a:ln>
        </p:spPr>
      </p:pic>
      <p:pic>
        <p:nvPicPr>
          <p:cNvPr id="27673" name="Picture 47" descr="PROTEUS ICEz.jpg"/>
          <p:cNvPicPr>
            <a:picLocks noChangeAspect="1"/>
          </p:cNvPicPr>
          <p:nvPr/>
        </p:nvPicPr>
        <p:blipFill>
          <a:blip r:embed="rId11"/>
          <a:srcRect/>
          <a:stretch>
            <a:fillRect/>
          </a:stretch>
        </p:blipFill>
        <p:spPr bwMode="auto">
          <a:xfrm>
            <a:off x="2344738" y="5722938"/>
            <a:ext cx="596900" cy="369887"/>
          </a:xfrm>
          <a:prstGeom prst="rect">
            <a:avLst/>
          </a:prstGeom>
          <a:noFill/>
          <a:ln w="9525">
            <a:noFill/>
            <a:miter lim="800000"/>
            <a:headEnd/>
            <a:tailEnd/>
          </a:ln>
        </p:spPr>
      </p:pic>
      <p:sp>
        <p:nvSpPr>
          <p:cNvPr id="19470" name="Rectangle 22"/>
          <p:cNvSpPr>
            <a:spLocks noChangeArrowheads="1"/>
          </p:cNvSpPr>
          <p:nvPr/>
        </p:nvSpPr>
        <p:spPr bwMode="auto">
          <a:xfrm>
            <a:off x="500063" y="4641850"/>
            <a:ext cx="2008187" cy="708025"/>
          </a:xfrm>
          <a:prstGeom prst="rect">
            <a:avLst/>
          </a:prstGeom>
          <a:noFill/>
          <a:ln w="9525">
            <a:noFill/>
            <a:miter lim="800000"/>
            <a:headEnd/>
            <a:tailEnd/>
          </a:ln>
        </p:spPr>
        <p:txBody>
          <a:bodyPr>
            <a:prstTxWarp prst="textNoShape">
              <a:avLst/>
            </a:prstTxWarp>
            <a:spAutoFit/>
          </a:bodyPr>
          <a:lstStyle/>
          <a:p>
            <a:pPr algn="ctr">
              <a:defRPr/>
            </a:pPr>
            <a:r>
              <a:rPr lang="en-US" sz="2000" b="1" dirty="0">
                <a:solidFill>
                  <a:schemeClr val="accent3">
                    <a:lumMod val="60000"/>
                    <a:lumOff val="40000"/>
                  </a:schemeClr>
                </a:solidFill>
                <a:latin typeface="+mj-lt"/>
                <a:ea typeface="ＭＳ Ｐゴシック" pitchFamily="34" charset="-128"/>
                <a:cs typeface="ＭＳ Ｐゴシック" pitchFamily="34" charset="-128"/>
              </a:rPr>
              <a:t>Ready To Use</a:t>
            </a:r>
          </a:p>
          <a:p>
            <a:pPr algn="ctr">
              <a:defRPr/>
            </a:pPr>
            <a:r>
              <a:rPr lang="en-US" sz="2000" b="1" dirty="0">
                <a:solidFill>
                  <a:schemeClr val="accent3">
                    <a:lumMod val="60000"/>
                    <a:lumOff val="40000"/>
                  </a:schemeClr>
                </a:solidFill>
                <a:latin typeface="+mj-lt"/>
                <a:ea typeface="ＭＳ Ｐゴシック" pitchFamily="34" charset="-128"/>
                <a:cs typeface="ＭＳ Ｐゴシック" pitchFamily="34" charset="-128"/>
              </a:rPr>
              <a:t>Devices</a:t>
            </a:r>
          </a:p>
        </p:txBody>
      </p:sp>
      <p:pic>
        <p:nvPicPr>
          <p:cNvPr id="27675" name="Picture 31" descr="Helios Platformz.png"/>
          <p:cNvPicPr>
            <a:picLocks noChangeAspect="1"/>
          </p:cNvPicPr>
          <p:nvPr/>
        </p:nvPicPr>
        <p:blipFill>
          <a:blip r:embed="rId12"/>
          <a:srcRect/>
          <a:stretch>
            <a:fillRect/>
          </a:stretch>
        </p:blipFill>
        <p:spPr bwMode="auto">
          <a:xfrm>
            <a:off x="1379538" y="5810250"/>
            <a:ext cx="949325" cy="633413"/>
          </a:xfrm>
          <a:prstGeom prst="rect">
            <a:avLst/>
          </a:prstGeom>
          <a:noFill/>
          <a:ln w="9525">
            <a:noFill/>
            <a:miter lim="800000"/>
            <a:headEnd/>
            <a:tailEnd/>
          </a:ln>
        </p:spPr>
      </p:pic>
      <p:sp>
        <p:nvSpPr>
          <p:cNvPr id="27676" name="Rectangle 15"/>
          <p:cNvSpPr>
            <a:spLocks noChangeArrowheads="1"/>
          </p:cNvSpPr>
          <p:nvPr/>
        </p:nvSpPr>
        <p:spPr bwMode="auto">
          <a:xfrm>
            <a:off x="2976563" y="5843588"/>
            <a:ext cx="4168775" cy="307975"/>
          </a:xfrm>
          <a:prstGeom prst="rect">
            <a:avLst/>
          </a:prstGeom>
          <a:noFill/>
          <a:ln w="9525">
            <a:noFill/>
            <a:miter lim="800000"/>
            <a:headEnd/>
            <a:tailEnd/>
          </a:ln>
        </p:spPr>
        <p:txBody>
          <a:bodyPr>
            <a:prstTxWarp prst="textNoShape">
              <a:avLst/>
            </a:prstTxWarp>
            <a:spAutoFit/>
          </a:bodyPr>
          <a:lstStyle/>
          <a:p>
            <a:r>
              <a:rPr lang="en-US" sz="1400" b="1"/>
              <a:t>PROTEUS ICE Industrial Compact System</a:t>
            </a:r>
          </a:p>
        </p:txBody>
      </p:sp>
      <p:sp>
        <p:nvSpPr>
          <p:cNvPr id="52" name="Rectangle 15"/>
          <p:cNvSpPr>
            <a:spLocks noChangeArrowheads="1"/>
          </p:cNvSpPr>
          <p:nvPr/>
        </p:nvSpPr>
        <p:spPr bwMode="auto">
          <a:xfrm>
            <a:off x="4694238" y="4481513"/>
            <a:ext cx="3860800" cy="307975"/>
          </a:xfrm>
          <a:prstGeom prst="rect">
            <a:avLst/>
          </a:prstGeom>
          <a:noFill/>
          <a:ln w="9525">
            <a:noFill/>
            <a:miter lim="800000"/>
            <a:headEnd/>
            <a:tailEnd/>
          </a:ln>
        </p:spPr>
        <p:txBody>
          <a:bodyPr>
            <a:prstTxWarp prst="textNoShape">
              <a:avLst/>
            </a:prstTxWarp>
            <a:spAutoFit/>
          </a:bodyPr>
          <a:lstStyle/>
          <a:p>
            <a:pPr>
              <a:defRPr/>
            </a:pPr>
            <a:r>
              <a:rPr lang="en-US" sz="1400" b="1" dirty="0">
                <a:latin typeface="+mj-lt"/>
                <a:ea typeface="ＭＳ Ｐゴシック" pitchFamily="34" charset="-128"/>
                <a:cs typeface="ＭＳ Ｐゴシック" pitchFamily="34" charset="-128"/>
              </a:rPr>
              <a:t>ISIS ICE Industrial Compact Systems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de-DE" dirty="0" err="1" smtClean="0"/>
              <a:t>Eurotech</a:t>
            </a:r>
            <a:r>
              <a:rPr lang="de-DE" dirty="0" smtClean="0"/>
              <a:t> </a:t>
            </a:r>
            <a:r>
              <a:rPr lang="de-DE" dirty="0" err="1" smtClean="0"/>
              <a:t>Introduction</a:t>
            </a:r>
            <a:endParaRPr lang="en-US" dirty="0" smtClean="0"/>
          </a:p>
        </p:txBody>
      </p:sp>
      <p:sp>
        <p:nvSpPr>
          <p:cNvPr id="20483" name="Text Placeholder 3"/>
          <p:cNvSpPr>
            <a:spLocks noGrp="1"/>
          </p:cNvSpPr>
          <p:nvPr>
            <p:ph type="body" sz="quarter" idx="11"/>
          </p:nvPr>
        </p:nvSpPr>
        <p:spPr>
          <a:xfrm>
            <a:off x="304800" y="838200"/>
            <a:ext cx="8534400" cy="431800"/>
          </a:xfrm>
        </p:spPr>
        <p:txBody>
          <a:bodyPr/>
          <a:lstStyle/>
          <a:p>
            <a:r>
              <a:rPr lang="de-DE" dirty="0" smtClean="0"/>
              <a:t>Vision</a:t>
            </a:r>
            <a:endParaRPr lang="en-US" dirty="0" smtClean="0"/>
          </a:p>
        </p:txBody>
      </p:sp>
      <p:sp>
        <p:nvSpPr>
          <p:cNvPr id="5" name="Segnaposto contenuto 4"/>
          <p:cNvSpPr>
            <a:spLocks noGrp="1"/>
          </p:cNvSpPr>
          <p:nvPr>
            <p:ph idx="1"/>
          </p:nvPr>
        </p:nvSpPr>
        <p:spPr>
          <a:xfrm>
            <a:off x="444500" y="1608138"/>
            <a:ext cx="8229600" cy="1795462"/>
          </a:xfrm>
        </p:spPr>
        <p:txBody>
          <a:bodyPr/>
          <a:lstStyle/>
          <a:p>
            <a:pPr marL="0" indent="0" algn="ctr">
              <a:buFontTx/>
              <a:buNone/>
              <a:defRPr/>
            </a:pPr>
            <a:r>
              <a:rPr lang="en-GB" dirty="0">
                <a:solidFill>
                  <a:schemeClr val="tx1"/>
                </a:solidFill>
                <a:ea typeface="+mn-ea"/>
                <a:cs typeface="+mn-cs"/>
              </a:rPr>
              <a:t>Computers will be increasingly </a:t>
            </a:r>
            <a:r>
              <a:rPr lang="en-GB" dirty="0">
                <a:solidFill>
                  <a:srgbClr val="4B90CF"/>
                </a:solidFill>
                <a:ea typeface="+mn-ea"/>
                <a:cs typeface="+mn-cs"/>
              </a:rPr>
              <a:t>miniaturised</a:t>
            </a:r>
            <a:r>
              <a:rPr lang="en-GB" dirty="0">
                <a:solidFill>
                  <a:schemeClr val="tx1"/>
                </a:solidFill>
                <a:effectLst>
                  <a:outerShdw blurRad="38100" dist="38100" dir="2700000" algn="tl">
                    <a:srgbClr val="DDDDDD"/>
                  </a:outerShdw>
                </a:effectLst>
                <a:ea typeface="+mn-ea"/>
                <a:cs typeface="+mn-cs"/>
              </a:rPr>
              <a:t> </a:t>
            </a:r>
            <a:r>
              <a:rPr lang="en-GB" dirty="0">
                <a:solidFill>
                  <a:schemeClr val="tx1"/>
                </a:solidFill>
                <a:ea typeface="+mn-ea"/>
                <a:cs typeface="+mn-cs"/>
              </a:rPr>
              <a:t>and </a:t>
            </a:r>
            <a:r>
              <a:rPr lang="en-GB" dirty="0">
                <a:solidFill>
                  <a:srgbClr val="4B90CF"/>
                </a:solidFill>
                <a:ea typeface="+mn-ea"/>
                <a:cs typeface="+mn-cs"/>
              </a:rPr>
              <a:t>interconnected</a:t>
            </a:r>
            <a:r>
              <a:rPr lang="en-GB" dirty="0">
                <a:solidFill>
                  <a:schemeClr val="tx1"/>
                </a:solidFill>
                <a:ea typeface="+mn-ea"/>
                <a:cs typeface="+mn-cs"/>
              </a:rPr>
              <a:t>. </a:t>
            </a:r>
          </a:p>
          <a:p>
            <a:pPr marL="0" indent="0" algn="ctr">
              <a:buFontTx/>
              <a:buNone/>
              <a:defRPr/>
            </a:pPr>
            <a:r>
              <a:rPr lang="en-GB" dirty="0">
                <a:solidFill>
                  <a:schemeClr val="tx1"/>
                </a:solidFill>
                <a:ea typeface="+mn-ea"/>
                <a:cs typeface="+mn-cs"/>
              </a:rPr>
              <a:t>They will merge with the surroundings of everyday life until they become indistinguishable from them, to improve our sensorial and perceptive capabilities.</a:t>
            </a:r>
          </a:p>
          <a:p>
            <a:pPr marL="0" indent="0" algn="ctr">
              <a:buFontTx/>
              <a:buNone/>
              <a:defRPr/>
            </a:pPr>
            <a:endParaRPr lang="en-GB" dirty="0">
              <a:solidFill>
                <a:schemeClr val="tx1"/>
              </a:solidFill>
              <a:ea typeface="+mn-ea"/>
              <a:cs typeface="+mn-cs"/>
            </a:endParaRPr>
          </a:p>
        </p:txBody>
      </p:sp>
      <p:pic>
        <p:nvPicPr>
          <p:cNvPr id="20485" name="Immagine 5" descr="TechDisappear2.JPG"/>
          <p:cNvPicPr>
            <a:picLocks noChangeAspect="1"/>
          </p:cNvPicPr>
          <p:nvPr/>
        </p:nvPicPr>
        <p:blipFill>
          <a:blip r:embed="rId3" cstate="print"/>
          <a:srcRect/>
          <a:stretch>
            <a:fillRect/>
          </a:stretch>
        </p:blipFill>
        <p:spPr bwMode="auto">
          <a:xfrm>
            <a:off x="622299" y="3260724"/>
            <a:ext cx="8016043" cy="2428876"/>
          </a:xfrm>
          <a:prstGeom prst="rect">
            <a:avLst/>
          </a:prstGeom>
          <a:noFill/>
          <a:ln w="9525">
            <a:noFill/>
            <a:miter lim="800000"/>
            <a:headEnd/>
            <a:tailEnd/>
          </a:ln>
        </p:spPr>
      </p:pic>
    </p:spTree>
    <p:extLst>
      <p:ext uri="{BB962C8B-B14F-4D97-AF65-F5344CB8AC3E}">
        <p14:creationId xmlns:p14="http://schemas.microsoft.com/office/powerpoint/2010/main" val="75537052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ea typeface="ＭＳ Ｐゴシック" charset="0"/>
                <a:cs typeface="ＭＳ Ｐゴシック" charset="0"/>
              </a:rPr>
              <a:t>The Internet of Things</a:t>
            </a:r>
          </a:p>
        </p:txBody>
      </p:sp>
      <p:sp>
        <p:nvSpPr>
          <p:cNvPr id="23555" name="Text Placeholder 3"/>
          <p:cNvSpPr>
            <a:spLocks noGrp="1"/>
          </p:cNvSpPr>
          <p:nvPr>
            <p:ph type="body" sz="quarter" idx="11"/>
          </p:nvPr>
        </p:nvSpPr>
        <p:spPr>
          <a:xfrm>
            <a:off x="304800" y="838200"/>
            <a:ext cx="8534400" cy="431800"/>
          </a:xfrm>
        </p:spPr>
        <p:txBody>
          <a:bodyPr/>
          <a:lstStyle/>
          <a:p>
            <a:r>
              <a:rPr lang="en-US" dirty="0" smtClean="0">
                <a:ea typeface="ＭＳ Ｐゴシック" charset="0"/>
                <a:cs typeface="ＭＳ Ｐゴシック" charset="0"/>
              </a:rPr>
              <a:t>Smart City - A Combination of many Vertical Solutions</a:t>
            </a:r>
          </a:p>
        </p:txBody>
      </p:sp>
      <p:grpSp>
        <p:nvGrpSpPr>
          <p:cNvPr id="2" name="Group 254"/>
          <p:cNvGrpSpPr>
            <a:grpSpLocks/>
          </p:cNvGrpSpPr>
          <p:nvPr/>
        </p:nvGrpSpPr>
        <p:grpSpPr bwMode="auto">
          <a:xfrm>
            <a:off x="7569200" y="4235450"/>
            <a:ext cx="1282700" cy="1943100"/>
            <a:chOff x="7683500" y="4387850"/>
            <a:chExt cx="1282700" cy="1943100"/>
          </a:xfrm>
        </p:grpSpPr>
        <p:sp>
          <p:nvSpPr>
            <p:cNvPr id="92" name="Rectangle 91"/>
            <p:cNvSpPr/>
            <p:nvPr/>
          </p:nvSpPr>
          <p:spPr>
            <a:xfrm>
              <a:off x="7683500" y="43878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Rectangle 92"/>
            <p:cNvSpPr/>
            <p:nvPr/>
          </p:nvSpPr>
          <p:spPr>
            <a:xfrm>
              <a:off x="7683500" y="56705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Transportation &amp; Mobility</a:t>
              </a:r>
            </a:p>
          </p:txBody>
        </p:sp>
        <p:sp>
          <p:nvSpPr>
            <p:cNvPr id="105" name="Rectangle 104"/>
            <p:cNvSpPr/>
            <p:nvPr/>
          </p:nvSpPr>
          <p:spPr>
            <a:xfrm>
              <a:off x="7689850" y="5411788"/>
              <a:ext cx="1265238" cy="249237"/>
            </a:xfrm>
            <a:prstGeom prst="rect">
              <a:avLst/>
            </a:prstGeom>
            <a:solidFill>
              <a:srgbClr val="588EC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23681" name="Picture 116" descr="Train part.png"/>
            <p:cNvPicPr>
              <a:picLocks noChangeAspect="1"/>
            </p:cNvPicPr>
            <p:nvPr/>
          </p:nvPicPr>
          <p:blipFill>
            <a:blip r:embed="rId3"/>
            <a:srcRect/>
            <a:stretch>
              <a:fillRect/>
            </a:stretch>
          </p:blipFill>
          <p:spPr bwMode="auto">
            <a:xfrm>
              <a:off x="8010525" y="4622800"/>
              <a:ext cx="942975" cy="317500"/>
            </a:xfrm>
            <a:prstGeom prst="rect">
              <a:avLst/>
            </a:prstGeom>
            <a:noFill/>
            <a:ln w="9525">
              <a:noFill/>
              <a:miter lim="800000"/>
              <a:headEnd/>
              <a:tailEnd/>
            </a:ln>
          </p:spPr>
        </p:pic>
        <p:pic>
          <p:nvPicPr>
            <p:cNvPr id="23682" name="Picture 125" descr="TruckB-sideview part.png"/>
            <p:cNvPicPr>
              <a:picLocks noChangeAspect="1"/>
            </p:cNvPicPr>
            <p:nvPr/>
          </p:nvPicPr>
          <p:blipFill>
            <a:blip r:embed="rId4"/>
            <a:srcRect/>
            <a:stretch>
              <a:fillRect/>
            </a:stretch>
          </p:blipFill>
          <p:spPr bwMode="auto">
            <a:xfrm flipH="1">
              <a:off x="7696200" y="5053013"/>
              <a:ext cx="889000" cy="357187"/>
            </a:xfrm>
            <a:prstGeom prst="rect">
              <a:avLst/>
            </a:prstGeom>
            <a:noFill/>
            <a:ln w="9525">
              <a:noFill/>
              <a:miter lim="800000"/>
              <a:headEnd/>
              <a:tailEnd/>
            </a:ln>
          </p:spPr>
        </p:pic>
      </p:grpSp>
      <p:grpSp>
        <p:nvGrpSpPr>
          <p:cNvPr id="3" name="Group 251"/>
          <p:cNvGrpSpPr>
            <a:grpSpLocks/>
          </p:cNvGrpSpPr>
          <p:nvPr/>
        </p:nvGrpSpPr>
        <p:grpSpPr bwMode="auto">
          <a:xfrm>
            <a:off x="3911600" y="1455738"/>
            <a:ext cx="1282700" cy="1943100"/>
            <a:chOff x="3352800" y="4400550"/>
            <a:chExt cx="1282700" cy="1943100"/>
          </a:xfrm>
        </p:grpSpPr>
        <p:sp>
          <p:nvSpPr>
            <p:cNvPr id="77" name="Rectangle 76"/>
            <p:cNvSpPr/>
            <p:nvPr/>
          </p:nvSpPr>
          <p:spPr>
            <a:xfrm>
              <a:off x="3352800" y="44005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Rectangle 77"/>
            <p:cNvSpPr/>
            <p:nvPr/>
          </p:nvSpPr>
          <p:spPr>
            <a:xfrm>
              <a:off x="3352800" y="56832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Medical &amp;</a:t>
              </a:r>
            </a:p>
            <a:p>
              <a:pPr algn="ctr">
                <a:defRPr/>
              </a:pPr>
              <a:r>
                <a:rPr lang="en-US" sz="1200" dirty="0">
                  <a:solidFill>
                    <a:schemeClr val="tx2"/>
                  </a:solidFill>
                </a:rPr>
                <a:t>Healthcare</a:t>
              </a:r>
            </a:p>
          </p:txBody>
        </p:sp>
        <p:sp>
          <p:nvSpPr>
            <p:cNvPr id="103" name="Rectangle 102"/>
            <p:cNvSpPr/>
            <p:nvPr/>
          </p:nvSpPr>
          <p:spPr>
            <a:xfrm>
              <a:off x="3359150" y="5443537"/>
              <a:ext cx="1270000" cy="236538"/>
            </a:xfrm>
            <a:prstGeom prst="rect">
              <a:avLst/>
            </a:prstGeom>
            <a:solidFill>
              <a:srgbClr val="4BBD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23675" name="Picture 32" descr="doctor"/>
            <p:cNvPicPr>
              <a:picLocks noChangeAspect="1" noChangeArrowheads="1"/>
            </p:cNvPicPr>
            <p:nvPr/>
          </p:nvPicPr>
          <p:blipFill>
            <a:blip r:embed="rId5"/>
            <a:srcRect/>
            <a:stretch>
              <a:fillRect/>
            </a:stretch>
          </p:blipFill>
          <p:spPr bwMode="auto">
            <a:xfrm>
              <a:off x="3429000" y="4483100"/>
              <a:ext cx="280988" cy="901700"/>
            </a:xfrm>
            <a:prstGeom prst="rect">
              <a:avLst/>
            </a:prstGeom>
            <a:noFill/>
            <a:ln w="9525">
              <a:noFill/>
              <a:miter lim="800000"/>
              <a:headEnd/>
              <a:tailEnd/>
            </a:ln>
          </p:spPr>
        </p:pic>
        <p:pic>
          <p:nvPicPr>
            <p:cNvPr id="23676" name="Picture 197" descr="Ambulance-sideview copy.jpg"/>
            <p:cNvPicPr>
              <a:picLocks noChangeAspect="1"/>
            </p:cNvPicPr>
            <p:nvPr/>
          </p:nvPicPr>
          <p:blipFill>
            <a:blip r:embed="rId6"/>
            <a:srcRect/>
            <a:stretch>
              <a:fillRect/>
            </a:stretch>
          </p:blipFill>
          <p:spPr bwMode="auto">
            <a:xfrm>
              <a:off x="3854450" y="5078413"/>
              <a:ext cx="717550" cy="350837"/>
            </a:xfrm>
            <a:prstGeom prst="rect">
              <a:avLst/>
            </a:prstGeom>
            <a:noFill/>
            <a:ln w="9525">
              <a:noFill/>
              <a:miter lim="800000"/>
              <a:headEnd/>
              <a:tailEnd/>
            </a:ln>
          </p:spPr>
        </p:pic>
        <p:pic>
          <p:nvPicPr>
            <p:cNvPr id="23677" name="Picture 196" descr="7220827_m?123rf_cardiogram.png"/>
            <p:cNvPicPr>
              <a:picLocks noChangeAspect="1"/>
            </p:cNvPicPr>
            <p:nvPr/>
          </p:nvPicPr>
          <p:blipFill>
            <a:blip r:embed="rId7">
              <a:alphaModFix amt="32000"/>
            </a:blip>
            <a:srcRect/>
            <a:stretch>
              <a:fillRect/>
            </a:stretch>
          </p:blipFill>
          <p:spPr bwMode="auto">
            <a:xfrm>
              <a:off x="4000500" y="4533900"/>
              <a:ext cx="406400" cy="406400"/>
            </a:xfrm>
            <a:prstGeom prst="rect">
              <a:avLst/>
            </a:prstGeom>
            <a:noFill/>
            <a:ln w="9525">
              <a:noFill/>
              <a:miter lim="800000"/>
              <a:headEnd/>
              <a:tailEnd/>
            </a:ln>
          </p:spPr>
        </p:pic>
      </p:grpSp>
      <p:grpSp>
        <p:nvGrpSpPr>
          <p:cNvPr id="4" name="Group 249"/>
          <p:cNvGrpSpPr>
            <a:grpSpLocks/>
          </p:cNvGrpSpPr>
          <p:nvPr/>
        </p:nvGrpSpPr>
        <p:grpSpPr bwMode="auto">
          <a:xfrm>
            <a:off x="355600" y="4273550"/>
            <a:ext cx="1282700" cy="1943100"/>
            <a:chOff x="469904" y="4425949"/>
            <a:chExt cx="1282700" cy="1943101"/>
          </a:xfrm>
        </p:grpSpPr>
        <p:grpSp>
          <p:nvGrpSpPr>
            <p:cNvPr id="5" name="Group 94"/>
            <p:cNvGrpSpPr/>
            <p:nvPr/>
          </p:nvGrpSpPr>
          <p:grpSpPr>
            <a:xfrm>
              <a:off x="469904" y="4425949"/>
              <a:ext cx="1282700" cy="1943101"/>
              <a:chOff x="292100" y="1473199"/>
              <a:chExt cx="1282700" cy="1943101"/>
            </a:xfrm>
            <a:solidFill>
              <a:schemeClr val="accent1"/>
            </a:solidFill>
          </p:grpSpPr>
          <p:sp>
            <p:nvSpPr>
              <p:cNvPr id="96" name="Rectangle 95"/>
              <p:cNvSpPr/>
              <p:nvPr/>
            </p:nvSpPr>
            <p:spPr>
              <a:xfrm>
                <a:off x="292100" y="1473199"/>
                <a:ext cx="1282700" cy="1285875"/>
              </a:xfrm>
              <a:prstGeom prst="rect">
                <a:avLst/>
              </a:prstGeom>
              <a:grp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Rectangle 96"/>
              <p:cNvSpPr/>
              <p:nvPr/>
            </p:nvSpPr>
            <p:spPr>
              <a:xfrm>
                <a:off x="292100" y="2755900"/>
                <a:ext cx="1282700" cy="660400"/>
              </a:xfrm>
              <a:prstGeom prst="rect">
                <a:avLst/>
              </a:prstGeom>
              <a:grp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Industrial &amp; Commercial</a:t>
                </a:r>
              </a:p>
            </p:txBody>
          </p:sp>
        </p:grpSp>
        <p:sp>
          <p:nvSpPr>
            <p:cNvPr id="106" name="Rectangle 105"/>
            <p:cNvSpPr/>
            <p:nvPr/>
          </p:nvSpPr>
          <p:spPr>
            <a:xfrm>
              <a:off x="476254" y="5470525"/>
              <a:ext cx="1270000" cy="231775"/>
            </a:xfrm>
            <a:prstGeom prst="rect">
              <a:avLst/>
            </a:prstGeom>
            <a:solidFill>
              <a:srgbClr val="00256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grpSp>
          <p:nvGrpSpPr>
            <p:cNvPr id="6" name="Group 275"/>
            <p:cNvGrpSpPr>
              <a:grpSpLocks/>
            </p:cNvGrpSpPr>
            <p:nvPr/>
          </p:nvGrpSpPr>
          <p:grpSpPr bwMode="auto">
            <a:xfrm>
              <a:off x="1138238" y="4514850"/>
              <a:ext cx="558800" cy="952500"/>
              <a:chOff x="497290" y="4454568"/>
              <a:chExt cx="558464" cy="952457"/>
            </a:xfrm>
          </p:grpSpPr>
          <p:sp>
            <p:nvSpPr>
              <p:cNvPr id="273" name="Rounded Rectangle 272"/>
              <p:cNvSpPr/>
              <p:nvPr/>
            </p:nvSpPr>
            <p:spPr>
              <a:xfrm>
                <a:off x="781285" y="4711730"/>
                <a:ext cx="104712" cy="123819"/>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4" name="Trapezoid 273"/>
              <p:cNvSpPr/>
              <p:nvPr/>
            </p:nvSpPr>
            <p:spPr>
              <a:xfrm>
                <a:off x="800324" y="4833963"/>
                <a:ext cx="69808" cy="573061"/>
              </a:xfrm>
              <a:prstGeom prst="trapezoid">
                <a:avLst>
                  <a:gd name="adj" fmla="val 33750"/>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66" name="Straight Connector 265"/>
              <p:cNvCxnSpPr>
                <a:endCxn id="270" idx="2"/>
              </p:cNvCxnSpPr>
              <p:nvPr/>
            </p:nvCxnSpPr>
            <p:spPr>
              <a:xfrm rot="7366363" flipH="1" flipV="1">
                <a:off x="758186" y="4623632"/>
                <a:ext cx="339710" cy="11105"/>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7" name="Straight Connector 266"/>
              <p:cNvCxnSpPr>
                <a:stCxn id="271" idx="4"/>
              </p:cNvCxnSpPr>
              <p:nvPr/>
            </p:nvCxnSpPr>
            <p:spPr>
              <a:xfrm rot="7366363" flipH="1">
                <a:off x="824868" y="4769752"/>
                <a:ext cx="171442" cy="290338"/>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8" name="Straight Connector 267"/>
              <p:cNvCxnSpPr>
                <a:stCxn id="269" idx="2"/>
              </p:cNvCxnSpPr>
              <p:nvPr/>
            </p:nvCxnSpPr>
            <p:spPr>
              <a:xfrm rot="7366363" flipH="1" flipV="1">
                <a:off x="591652" y="4593551"/>
                <a:ext cx="150805" cy="301444"/>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69" name="Freeform 268"/>
              <p:cNvSpPr>
                <a:spLocks/>
              </p:cNvSpPr>
              <p:nvPr/>
            </p:nvSpPr>
            <p:spPr>
              <a:xfrm rot="16314994">
                <a:off x="629759" y="4593552"/>
                <a:ext cx="42860" cy="307790"/>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0" name="Freeform 269"/>
              <p:cNvSpPr>
                <a:spLocks/>
              </p:cNvSpPr>
              <p:nvPr/>
            </p:nvSpPr>
            <p:spPr>
              <a:xfrm rot="1966363">
                <a:off x="906623" y="4454567"/>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chemeClr val="bg1"/>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Freeform 270"/>
              <p:cNvSpPr>
                <a:spLocks/>
              </p:cNvSpPr>
              <p:nvPr/>
            </p:nvSpPr>
            <p:spPr>
              <a:xfrm rot="9143532">
                <a:off x="903450" y="4770466"/>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2" name="Dodecagon 271"/>
              <p:cNvSpPr>
                <a:spLocks noChangeAspect="1"/>
              </p:cNvSpPr>
              <p:nvPr/>
            </p:nvSpPr>
            <p:spPr>
              <a:xfrm rot="1966363">
                <a:off x="806670" y="4740304"/>
                <a:ext cx="50769" cy="50798"/>
              </a:xfrm>
              <a:prstGeom prst="dodecagon">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7" name="Group 280"/>
            <p:cNvGrpSpPr>
              <a:grpSpLocks noChangeAspect="1"/>
            </p:cNvGrpSpPr>
            <p:nvPr/>
          </p:nvGrpSpPr>
          <p:grpSpPr bwMode="auto">
            <a:xfrm flipH="1">
              <a:off x="471488" y="4572000"/>
              <a:ext cx="811212" cy="901700"/>
              <a:chOff x="2819400" y="1587500"/>
              <a:chExt cx="5448300" cy="4521200"/>
            </a:xfrm>
          </p:grpSpPr>
          <p:grpSp>
            <p:nvGrpSpPr>
              <p:cNvPr id="8" name="Group 60"/>
              <p:cNvGrpSpPr>
                <a:grpSpLocks/>
              </p:cNvGrpSpPr>
              <p:nvPr/>
            </p:nvGrpSpPr>
            <p:grpSpPr bwMode="auto">
              <a:xfrm>
                <a:off x="2819400" y="1587500"/>
                <a:ext cx="5448300" cy="4521198"/>
                <a:chOff x="2120900" y="565149"/>
                <a:chExt cx="6146800" cy="5543551"/>
              </a:xfrm>
            </p:grpSpPr>
            <p:sp>
              <p:nvSpPr>
                <p:cNvPr id="284" name="Freeform 283"/>
                <p:cNvSpPr/>
                <p:nvPr/>
              </p:nvSpPr>
              <p:spPr>
                <a:xfrm>
                  <a:off x="2650144" y="4517854"/>
                  <a:ext cx="3596658" cy="546547"/>
                </a:xfrm>
                <a:custGeom>
                  <a:avLst/>
                  <a:gdLst>
                    <a:gd name="connsiteX0" fmla="*/ 0 w 3594100"/>
                    <a:gd name="connsiteY0" fmla="*/ 368300 h 546100"/>
                    <a:gd name="connsiteX1" fmla="*/ 1803400 w 3594100"/>
                    <a:gd name="connsiteY1" fmla="*/ 0 h 546100"/>
                    <a:gd name="connsiteX2" fmla="*/ 3594100 w 3594100"/>
                    <a:gd name="connsiteY2" fmla="*/ 190500 h 546100"/>
                    <a:gd name="connsiteX3" fmla="*/ 3594100 w 3594100"/>
                    <a:gd name="connsiteY3" fmla="*/ 546100 h 546100"/>
                    <a:gd name="connsiteX4" fmla="*/ 3594100 w 3594100"/>
                    <a:gd name="connsiteY4" fmla="*/ 546100 h 54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4100" h="546100">
                      <a:moveTo>
                        <a:pt x="0" y="368300"/>
                      </a:moveTo>
                      <a:lnTo>
                        <a:pt x="1803400" y="0"/>
                      </a:lnTo>
                      <a:lnTo>
                        <a:pt x="3594100" y="190500"/>
                      </a:lnTo>
                      <a:lnTo>
                        <a:pt x="3594100" y="546100"/>
                      </a:lnTo>
                      <a:lnTo>
                        <a:pt x="3594100" y="5461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85" name="Freeform 284"/>
                <p:cNvSpPr/>
                <p:nvPr/>
              </p:nvSpPr>
              <p:spPr>
                <a:xfrm>
                  <a:off x="4274052" y="3668751"/>
                  <a:ext cx="3993618" cy="878380"/>
                </a:xfrm>
                <a:custGeom>
                  <a:avLst/>
                  <a:gdLst>
                    <a:gd name="connsiteX0" fmla="*/ 0 w 3987800"/>
                    <a:gd name="connsiteY0" fmla="*/ 876300 h 876300"/>
                    <a:gd name="connsiteX1" fmla="*/ 0 w 3987800"/>
                    <a:gd name="connsiteY1" fmla="*/ 774700 h 876300"/>
                    <a:gd name="connsiteX2" fmla="*/ 2590800 w 3987800"/>
                    <a:gd name="connsiteY2" fmla="*/ 152400 h 876300"/>
                    <a:gd name="connsiteX3" fmla="*/ 3454400 w 3987800"/>
                    <a:gd name="connsiteY3" fmla="*/ 317500 h 876300"/>
                    <a:gd name="connsiteX4" fmla="*/ 3479800 w 3987800"/>
                    <a:gd name="connsiteY4" fmla="*/ 0 h 876300"/>
                    <a:gd name="connsiteX5" fmla="*/ 3987800 w 3987800"/>
                    <a:gd name="connsiteY5" fmla="*/ 635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7800" h="876300">
                      <a:moveTo>
                        <a:pt x="0" y="876300"/>
                      </a:moveTo>
                      <a:lnTo>
                        <a:pt x="0" y="774700"/>
                      </a:lnTo>
                      <a:lnTo>
                        <a:pt x="2590800" y="152400"/>
                      </a:lnTo>
                      <a:lnTo>
                        <a:pt x="3454400" y="317500"/>
                      </a:lnTo>
                      <a:lnTo>
                        <a:pt x="3479800" y="0"/>
                      </a:lnTo>
                      <a:lnTo>
                        <a:pt x="3987800" y="635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6" name="Straight Connector 285"/>
                <p:cNvCxnSpPr/>
                <p:nvPr/>
              </p:nvCxnSpPr>
              <p:spPr>
                <a:xfrm rot="5400000">
                  <a:off x="5708975" y="4947627"/>
                  <a:ext cx="2254511" cy="48116"/>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7" name="Straight Connector 286"/>
                <p:cNvCxnSpPr>
                  <a:stCxn id="285" idx="4"/>
                </p:cNvCxnSpPr>
                <p:nvPr/>
              </p:nvCxnSpPr>
              <p:spPr>
                <a:xfrm flipH="1">
                  <a:off x="7040715" y="3668751"/>
                  <a:ext cx="721738" cy="195195"/>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8" name="Freeform 287"/>
                <p:cNvSpPr/>
                <p:nvPr/>
              </p:nvSpPr>
              <p:spPr>
                <a:xfrm>
                  <a:off x="2120870" y="4898482"/>
                  <a:ext cx="4607092" cy="1210212"/>
                </a:xfrm>
                <a:custGeom>
                  <a:avLst/>
                  <a:gdLst>
                    <a:gd name="connsiteX0" fmla="*/ 4584700 w 4610100"/>
                    <a:gd name="connsiteY0" fmla="*/ 1206500 h 1206500"/>
                    <a:gd name="connsiteX1" fmla="*/ 4610100 w 4610100"/>
                    <a:gd name="connsiteY1" fmla="*/ 215900 h 1206500"/>
                    <a:gd name="connsiteX2" fmla="*/ 1866900 w 4610100"/>
                    <a:gd name="connsiteY2" fmla="*/ 0 h 1206500"/>
                    <a:gd name="connsiteX3" fmla="*/ 0 w 4610100"/>
                    <a:gd name="connsiteY3" fmla="*/ 317500 h 1206500"/>
                    <a:gd name="connsiteX4" fmla="*/ 0 w 4610100"/>
                    <a:gd name="connsiteY4" fmla="*/ 1193800 h 120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1206500">
                      <a:moveTo>
                        <a:pt x="4584700" y="1206500"/>
                      </a:moveTo>
                      <a:lnTo>
                        <a:pt x="4610100" y="215900"/>
                      </a:lnTo>
                      <a:lnTo>
                        <a:pt x="1866900" y="0"/>
                      </a:lnTo>
                      <a:lnTo>
                        <a:pt x="0" y="317500"/>
                      </a:lnTo>
                      <a:lnTo>
                        <a:pt x="0" y="11938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9" name="Straight Connector 288"/>
                <p:cNvCxnSpPr/>
                <p:nvPr/>
              </p:nvCxnSpPr>
              <p:spPr>
                <a:xfrm rot="5400000">
                  <a:off x="3357334" y="5492696"/>
                  <a:ext cx="1219969" cy="12033"/>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0" name="Straight Connector 289"/>
                <p:cNvCxnSpPr/>
                <p:nvPr/>
              </p:nvCxnSpPr>
              <p:spPr>
                <a:xfrm rot="5400000">
                  <a:off x="4242044" y="4732569"/>
                  <a:ext cx="44895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9" name="Group 27"/>
                <p:cNvGrpSpPr>
                  <a:grpSpLocks/>
                </p:cNvGrpSpPr>
                <p:nvPr/>
              </p:nvGrpSpPr>
              <p:grpSpPr bwMode="auto">
                <a:xfrm>
                  <a:off x="4572000" y="2203449"/>
                  <a:ext cx="304800" cy="2152651"/>
                  <a:chOff x="4572000" y="2203449"/>
                  <a:chExt cx="304800" cy="2152651"/>
                </a:xfrm>
              </p:grpSpPr>
              <p:cxnSp>
                <p:nvCxnSpPr>
                  <p:cNvPr id="313" name="Straight Connector 312"/>
                  <p:cNvCxnSpPr/>
                  <p:nvPr/>
                </p:nvCxnSpPr>
                <p:spPr>
                  <a:xfrm rot="5400000">
                    <a:off x="3553062" y="3246020"/>
                    <a:ext cx="2127629" cy="84200"/>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4" name="Straight Connector 313"/>
                  <p:cNvCxnSpPr/>
                  <p:nvPr/>
                </p:nvCxnSpPr>
                <p:spPr>
                  <a:xfrm rot="16200000" flipH="1">
                    <a:off x="3828929" y="3246806"/>
                    <a:ext cx="2069071" cy="24058"/>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5" name="Arc 314"/>
                  <p:cNvSpPr/>
                  <p:nvPr/>
                </p:nvSpPr>
                <p:spPr>
                  <a:xfrm>
                    <a:off x="4658973" y="2204783"/>
                    <a:ext cx="192465" cy="78078"/>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 name="Group 28"/>
                <p:cNvGrpSpPr>
                  <a:grpSpLocks noChangeAspect="1"/>
                </p:cNvGrpSpPr>
                <p:nvPr/>
              </p:nvGrpSpPr>
              <p:grpSpPr bwMode="auto">
                <a:xfrm>
                  <a:off x="5753759" y="1390649"/>
                  <a:ext cx="380325" cy="2686051"/>
                  <a:chOff x="4572000" y="2203449"/>
                  <a:chExt cx="304800" cy="2152651"/>
                </a:xfrm>
              </p:grpSpPr>
              <p:cxnSp>
                <p:nvCxnSpPr>
                  <p:cNvPr id="310" name="Straight Connector 309"/>
                  <p:cNvCxnSpPr/>
                  <p:nvPr/>
                </p:nvCxnSpPr>
                <p:spPr>
                  <a:xfrm rot="5400000">
                    <a:off x="3547614" y="3246636"/>
                    <a:ext cx="2135313" cy="86759"/>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1" name="Straight Connector 310"/>
                  <p:cNvCxnSpPr/>
                  <p:nvPr/>
                </p:nvCxnSpPr>
                <p:spPr>
                  <a:xfrm rot="16200000" flipH="1">
                    <a:off x="3829545" y="3244267"/>
                    <a:ext cx="2072739" cy="28924"/>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2" name="Arc 311"/>
                  <p:cNvSpPr/>
                  <p:nvPr/>
                </p:nvSpPr>
                <p:spPr>
                  <a:xfrm>
                    <a:off x="4658649" y="2206716"/>
                    <a:ext cx="192804" cy="78217"/>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1" name="Group 32"/>
                <p:cNvGrpSpPr>
                  <a:grpSpLocks noChangeAspect="1"/>
                </p:cNvGrpSpPr>
                <p:nvPr/>
              </p:nvGrpSpPr>
              <p:grpSpPr bwMode="auto">
                <a:xfrm>
                  <a:off x="6959585" y="565149"/>
                  <a:ext cx="469899" cy="3282951"/>
                  <a:chOff x="4572000" y="2203449"/>
                  <a:chExt cx="304800" cy="2152651"/>
                </a:xfrm>
              </p:grpSpPr>
              <p:cxnSp>
                <p:nvCxnSpPr>
                  <p:cNvPr id="307" name="Straight Connector 306"/>
                  <p:cNvCxnSpPr/>
                  <p:nvPr/>
                </p:nvCxnSpPr>
                <p:spPr>
                  <a:xfrm rot="5400000">
                    <a:off x="3547403" y="3245256"/>
                    <a:ext cx="2131044" cy="85826"/>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08" name="Straight Connector 307"/>
                  <p:cNvCxnSpPr/>
                  <p:nvPr/>
                </p:nvCxnSpPr>
                <p:spPr>
                  <a:xfrm rot="16200000" flipH="1">
                    <a:off x="3829081" y="3244467"/>
                    <a:ext cx="2067048" cy="2340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09" name="Arc 308"/>
                  <p:cNvSpPr/>
                  <p:nvPr/>
                </p:nvSpPr>
                <p:spPr>
                  <a:xfrm>
                    <a:off x="4655835" y="2203445"/>
                    <a:ext cx="195067" cy="76794"/>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294" name="Freeform 293"/>
                <p:cNvSpPr/>
                <p:nvPr/>
              </p:nvSpPr>
              <p:spPr>
                <a:xfrm>
                  <a:off x="5681445" y="4771608"/>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5" name="Freeform 294"/>
                <p:cNvSpPr/>
                <p:nvPr/>
              </p:nvSpPr>
              <p:spPr>
                <a:xfrm>
                  <a:off x="5176228" y="4732569"/>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6" name="Freeform 295"/>
                <p:cNvSpPr/>
                <p:nvPr/>
              </p:nvSpPr>
              <p:spPr>
                <a:xfrm>
                  <a:off x="4671011" y="4693530"/>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7" name="Freeform 296"/>
                <p:cNvSpPr/>
                <p:nvPr/>
              </p:nvSpPr>
              <p:spPr>
                <a:xfrm>
                  <a:off x="6355067" y="4351935"/>
                  <a:ext cx="360869" cy="448950"/>
                </a:xfrm>
                <a:custGeom>
                  <a:avLst/>
                  <a:gdLst>
                    <a:gd name="connsiteX0" fmla="*/ 0 w 355600"/>
                    <a:gd name="connsiteY0" fmla="*/ 57150 h 450850"/>
                    <a:gd name="connsiteX1" fmla="*/ 0 w 355600"/>
                    <a:gd name="connsiteY1" fmla="*/ 450850 h 450850"/>
                    <a:gd name="connsiteX2" fmla="*/ 355600 w 355600"/>
                    <a:gd name="connsiteY2" fmla="*/ 396875 h 450850"/>
                    <a:gd name="connsiteX3" fmla="*/ 355600 w 355600"/>
                    <a:gd name="connsiteY3" fmla="*/ 0 h 450850"/>
                    <a:gd name="connsiteX4" fmla="*/ 0 w 355600"/>
                    <a:gd name="connsiteY4" fmla="*/ 57150 h 450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 h="450850">
                      <a:moveTo>
                        <a:pt x="0" y="57150"/>
                      </a:moveTo>
                      <a:lnTo>
                        <a:pt x="0" y="450850"/>
                      </a:lnTo>
                      <a:lnTo>
                        <a:pt x="355600" y="396875"/>
                      </a:lnTo>
                      <a:lnTo>
                        <a:pt x="355600" y="0"/>
                      </a:lnTo>
                      <a:lnTo>
                        <a:pt x="0" y="57150"/>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8" name="Freeform 297"/>
                <p:cNvSpPr/>
                <p:nvPr/>
              </p:nvSpPr>
              <p:spPr>
                <a:xfrm>
                  <a:off x="6355067" y="3971307"/>
                  <a:ext cx="384927" cy="380628"/>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9" name="Freeform 298"/>
                <p:cNvSpPr/>
                <p:nvPr/>
              </p:nvSpPr>
              <p:spPr>
                <a:xfrm>
                  <a:off x="6355067" y="4791128"/>
                  <a:ext cx="360869" cy="322069"/>
                </a:xfrm>
                <a:custGeom>
                  <a:avLst/>
                  <a:gdLst>
                    <a:gd name="connsiteX0" fmla="*/ 361950 w 368300"/>
                    <a:gd name="connsiteY0" fmla="*/ 320675 h 320675"/>
                    <a:gd name="connsiteX1" fmla="*/ 368300 w 368300"/>
                    <a:gd name="connsiteY1" fmla="*/ 0 h 320675"/>
                    <a:gd name="connsiteX2" fmla="*/ 0 w 368300"/>
                    <a:gd name="connsiteY2" fmla="*/ 63500 h 320675"/>
                    <a:gd name="connsiteX3" fmla="*/ 0 w 368300"/>
                    <a:gd name="connsiteY3" fmla="*/ 295275 h 320675"/>
                  </a:gdLst>
                  <a:ahLst/>
                  <a:cxnLst>
                    <a:cxn ang="0">
                      <a:pos x="connsiteX0" y="connsiteY0"/>
                    </a:cxn>
                    <a:cxn ang="0">
                      <a:pos x="connsiteX1" y="connsiteY1"/>
                    </a:cxn>
                    <a:cxn ang="0">
                      <a:pos x="connsiteX2" y="connsiteY2"/>
                    </a:cxn>
                    <a:cxn ang="0">
                      <a:pos x="connsiteX3" y="connsiteY3"/>
                    </a:cxn>
                  </a:cxnLst>
                  <a:rect l="l" t="t" r="r" b="b"/>
                  <a:pathLst>
                    <a:path w="368300" h="320675">
                      <a:moveTo>
                        <a:pt x="361950" y="320675"/>
                      </a:moveTo>
                      <a:lnTo>
                        <a:pt x="368300" y="0"/>
                      </a:lnTo>
                      <a:lnTo>
                        <a:pt x="0" y="63500"/>
                      </a:lnTo>
                      <a:lnTo>
                        <a:pt x="0" y="2952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0" name="Freeform 299"/>
                <p:cNvSpPr/>
                <p:nvPr/>
              </p:nvSpPr>
              <p:spPr>
                <a:xfrm>
                  <a:off x="5861876" y="4068904"/>
                  <a:ext cx="372902" cy="370871"/>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1" name="Freeform 300"/>
                <p:cNvSpPr/>
                <p:nvPr/>
              </p:nvSpPr>
              <p:spPr>
                <a:xfrm>
                  <a:off x="5356659" y="4186022"/>
                  <a:ext cx="384927" cy="322069"/>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2" name="Freeform 301"/>
                <p:cNvSpPr/>
                <p:nvPr/>
              </p:nvSpPr>
              <p:spPr>
                <a:xfrm>
                  <a:off x="5861876" y="4430013"/>
                  <a:ext cx="384927" cy="273274"/>
                </a:xfrm>
                <a:custGeom>
                  <a:avLst/>
                  <a:gdLst>
                    <a:gd name="connsiteX0" fmla="*/ 371475 w 384175"/>
                    <a:gd name="connsiteY0" fmla="*/ 273050 h 273050"/>
                    <a:gd name="connsiteX1" fmla="*/ 384175 w 384175"/>
                    <a:gd name="connsiteY1" fmla="*/ 0 h 273050"/>
                    <a:gd name="connsiteX2" fmla="*/ 0 w 384175"/>
                    <a:gd name="connsiteY2" fmla="*/ 60325 h 273050"/>
                    <a:gd name="connsiteX3" fmla="*/ 3175 w 384175"/>
                    <a:gd name="connsiteY3" fmla="*/ 234950 h 273050"/>
                  </a:gdLst>
                  <a:ahLst/>
                  <a:cxnLst>
                    <a:cxn ang="0">
                      <a:pos x="connsiteX0" y="connsiteY0"/>
                    </a:cxn>
                    <a:cxn ang="0">
                      <a:pos x="connsiteX1" y="connsiteY1"/>
                    </a:cxn>
                    <a:cxn ang="0">
                      <a:pos x="connsiteX2" y="connsiteY2"/>
                    </a:cxn>
                    <a:cxn ang="0">
                      <a:pos x="connsiteX3" y="connsiteY3"/>
                    </a:cxn>
                  </a:cxnLst>
                  <a:rect l="l" t="t" r="r" b="b"/>
                  <a:pathLst>
                    <a:path w="384175" h="273050">
                      <a:moveTo>
                        <a:pt x="371475" y="273050"/>
                      </a:moveTo>
                      <a:lnTo>
                        <a:pt x="384175" y="0"/>
                      </a:lnTo>
                      <a:lnTo>
                        <a:pt x="0" y="60325"/>
                      </a:lnTo>
                      <a:cubicBezTo>
                        <a:pt x="1058" y="118533"/>
                        <a:pt x="3175" y="234950"/>
                        <a:pt x="3175" y="234950"/>
                      </a:cubicBez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3" name="Freeform 302"/>
                <p:cNvSpPr/>
                <p:nvPr/>
              </p:nvSpPr>
              <p:spPr>
                <a:xfrm>
                  <a:off x="5368692" y="4508091"/>
                  <a:ext cx="372894" cy="146400"/>
                </a:xfrm>
                <a:custGeom>
                  <a:avLst/>
                  <a:gdLst>
                    <a:gd name="connsiteX0" fmla="*/ 0 w 368300"/>
                    <a:gd name="connsiteY0" fmla="*/ 104775 h 139700"/>
                    <a:gd name="connsiteX1" fmla="*/ 0 w 368300"/>
                    <a:gd name="connsiteY1" fmla="*/ 47625 h 139700"/>
                    <a:gd name="connsiteX2" fmla="*/ 368300 w 368300"/>
                    <a:gd name="connsiteY2" fmla="*/ 0 h 139700"/>
                    <a:gd name="connsiteX3" fmla="*/ 368300 w 368300"/>
                    <a:gd name="connsiteY3" fmla="*/ 139700 h 139700"/>
                    <a:gd name="connsiteX4" fmla="*/ 368300 w 368300"/>
                    <a:gd name="connsiteY4" fmla="*/ 139700 h 139700"/>
                    <a:gd name="connsiteX5" fmla="*/ 368300 w 368300"/>
                    <a:gd name="connsiteY5" fmla="*/ 13970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300" h="139700">
                      <a:moveTo>
                        <a:pt x="0" y="104775"/>
                      </a:moveTo>
                      <a:lnTo>
                        <a:pt x="0" y="47625"/>
                      </a:lnTo>
                      <a:lnTo>
                        <a:pt x="368300" y="0"/>
                      </a:lnTo>
                      <a:lnTo>
                        <a:pt x="368300" y="139700"/>
                      </a:lnTo>
                      <a:lnTo>
                        <a:pt x="368300" y="139700"/>
                      </a:lnTo>
                      <a:lnTo>
                        <a:pt x="368300" y="1397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4" name="Freeform 303"/>
                <p:cNvSpPr/>
                <p:nvPr/>
              </p:nvSpPr>
              <p:spPr>
                <a:xfrm>
                  <a:off x="4827384" y="4303139"/>
                  <a:ext cx="396960" cy="273274"/>
                </a:xfrm>
                <a:custGeom>
                  <a:avLst/>
                  <a:gdLst>
                    <a:gd name="connsiteX0" fmla="*/ 0 w 393700"/>
                    <a:gd name="connsiteY0" fmla="*/ 241300 h 269875"/>
                    <a:gd name="connsiteX1" fmla="*/ 0 w 393700"/>
                    <a:gd name="connsiteY1" fmla="*/ 104775 h 269875"/>
                    <a:gd name="connsiteX2" fmla="*/ 393700 w 393700"/>
                    <a:gd name="connsiteY2" fmla="*/ 0 h 269875"/>
                    <a:gd name="connsiteX3" fmla="*/ 393700 w 393700"/>
                    <a:gd name="connsiteY3" fmla="*/ 241300 h 269875"/>
                    <a:gd name="connsiteX4" fmla="*/ 120650 w 393700"/>
                    <a:gd name="connsiteY4" fmla="*/ 2698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700" h="269875">
                      <a:moveTo>
                        <a:pt x="0" y="241300"/>
                      </a:moveTo>
                      <a:lnTo>
                        <a:pt x="0" y="104775"/>
                      </a:lnTo>
                      <a:lnTo>
                        <a:pt x="393700" y="0"/>
                      </a:lnTo>
                      <a:lnTo>
                        <a:pt x="393700" y="241300"/>
                      </a:lnTo>
                      <a:lnTo>
                        <a:pt x="120650" y="2698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5" name="Freeform 304"/>
                <p:cNvSpPr/>
                <p:nvPr/>
              </p:nvSpPr>
              <p:spPr>
                <a:xfrm>
                  <a:off x="4382316" y="4439776"/>
                  <a:ext cx="336811" cy="107354"/>
                </a:xfrm>
                <a:custGeom>
                  <a:avLst/>
                  <a:gdLst>
                    <a:gd name="connsiteX0" fmla="*/ 339725 w 339725"/>
                    <a:gd name="connsiteY0" fmla="*/ 111125 h 111125"/>
                    <a:gd name="connsiteX1" fmla="*/ 333375 w 339725"/>
                    <a:gd name="connsiteY1" fmla="*/ 0 h 111125"/>
                    <a:gd name="connsiteX2" fmla="*/ 9525 w 339725"/>
                    <a:gd name="connsiteY2" fmla="*/ 66675 h 111125"/>
                    <a:gd name="connsiteX3" fmla="*/ 0 w 339725"/>
                    <a:gd name="connsiteY3" fmla="*/ 101600 h 111125"/>
                  </a:gdLst>
                  <a:ahLst/>
                  <a:cxnLst>
                    <a:cxn ang="0">
                      <a:pos x="connsiteX0" y="connsiteY0"/>
                    </a:cxn>
                    <a:cxn ang="0">
                      <a:pos x="connsiteX1" y="connsiteY1"/>
                    </a:cxn>
                    <a:cxn ang="0">
                      <a:pos x="connsiteX2" y="connsiteY2"/>
                    </a:cxn>
                    <a:cxn ang="0">
                      <a:pos x="connsiteX3" y="connsiteY3"/>
                    </a:cxn>
                  </a:cxnLst>
                  <a:rect l="l" t="t" r="r" b="b"/>
                  <a:pathLst>
                    <a:path w="339725" h="111125">
                      <a:moveTo>
                        <a:pt x="339725" y="111125"/>
                      </a:moveTo>
                      <a:lnTo>
                        <a:pt x="333375" y="0"/>
                      </a:lnTo>
                      <a:lnTo>
                        <a:pt x="9525" y="66675"/>
                      </a:lnTo>
                      <a:lnTo>
                        <a:pt x="0" y="1016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306" name="Straight Connector 305"/>
                <p:cNvCxnSpPr/>
                <p:nvPr/>
              </p:nvCxnSpPr>
              <p:spPr>
                <a:xfrm rot="5400000">
                  <a:off x="2535296" y="4996086"/>
                  <a:ext cx="253754"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283" name="Freeform 282"/>
              <p:cNvSpPr/>
              <p:nvPr/>
            </p:nvSpPr>
            <p:spPr>
              <a:xfrm>
                <a:off x="3331151" y="5511708"/>
                <a:ext cx="565085" cy="596987"/>
              </a:xfrm>
              <a:custGeom>
                <a:avLst/>
                <a:gdLst>
                  <a:gd name="connsiteX0" fmla="*/ 0 w 571500"/>
                  <a:gd name="connsiteY0" fmla="*/ 571500 h 596900"/>
                  <a:gd name="connsiteX1" fmla="*/ 0 w 571500"/>
                  <a:gd name="connsiteY1" fmla="*/ 88900 h 596900"/>
                  <a:gd name="connsiteX2" fmla="*/ 571500 w 571500"/>
                  <a:gd name="connsiteY2" fmla="*/ 0 h 596900"/>
                  <a:gd name="connsiteX3" fmla="*/ 571500 w 571500"/>
                  <a:gd name="connsiteY3" fmla="*/ 596900 h 596900"/>
                  <a:gd name="connsiteX4" fmla="*/ 571500 w 571500"/>
                  <a:gd name="connsiteY4" fmla="*/ 596900 h 59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596900">
                    <a:moveTo>
                      <a:pt x="0" y="571500"/>
                    </a:moveTo>
                    <a:lnTo>
                      <a:pt x="0" y="88900"/>
                    </a:lnTo>
                    <a:lnTo>
                      <a:pt x="571500" y="0"/>
                    </a:lnTo>
                    <a:lnTo>
                      <a:pt x="571500" y="596900"/>
                    </a:lnTo>
                    <a:lnTo>
                      <a:pt x="571500" y="5969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grpSp>
        <p:nvGrpSpPr>
          <p:cNvPr id="12" name="Group 250"/>
          <p:cNvGrpSpPr>
            <a:grpSpLocks/>
          </p:cNvGrpSpPr>
          <p:nvPr/>
        </p:nvGrpSpPr>
        <p:grpSpPr bwMode="auto">
          <a:xfrm>
            <a:off x="1633538" y="2001838"/>
            <a:ext cx="1282700" cy="1943100"/>
            <a:chOff x="1905000" y="4413250"/>
            <a:chExt cx="1282700" cy="1943100"/>
          </a:xfrm>
        </p:grpSpPr>
        <p:sp>
          <p:nvSpPr>
            <p:cNvPr id="74" name="Rectangle 73"/>
            <p:cNvSpPr/>
            <p:nvPr/>
          </p:nvSpPr>
          <p:spPr>
            <a:xfrm>
              <a:off x="1905000" y="44132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Rectangle 74"/>
            <p:cNvSpPr/>
            <p:nvPr/>
          </p:nvSpPr>
          <p:spPr>
            <a:xfrm>
              <a:off x="1905000" y="56959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Logistics &amp;</a:t>
              </a:r>
            </a:p>
            <a:p>
              <a:pPr algn="ctr">
                <a:defRPr/>
              </a:pPr>
              <a:r>
                <a:rPr lang="en-US" sz="1200" dirty="0">
                  <a:solidFill>
                    <a:schemeClr val="tx2"/>
                  </a:solidFill>
                </a:rPr>
                <a:t>Networking</a:t>
              </a:r>
            </a:p>
          </p:txBody>
        </p:sp>
        <p:sp>
          <p:nvSpPr>
            <p:cNvPr id="102" name="Rectangle 101"/>
            <p:cNvSpPr/>
            <p:nvPr/>
          </p:nvSpPr>
          <p:spPr>
            <a:xfrm>
              <a:off x="1911350" y="5461000"/>
              <a:ext cx="1270000" cy="228600"/>
            </a:xfrm>
            <a:prstGeom prst="rect">
              <a:avLst/>
            </a:prstGeom>
            <a:solidFill>
              <a:srgbClr val="4D242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23605" name="Picture 127" descr="Bar_code.jpg"/>
            <p:cNvPicPr>
              <a:picLocks noChangeAspect="1"/>
            </p:cNvPicPr>
            <p:nvPr/>
          </p:nvPicPr>
          <p:blipFill>
            <a:blip r:embed="rId8"/>
            <a:srcRect/>
            <a:stretch>
              <a:fillRect/>
            </a:stretch>
          </p:blipFill>
          <p:spPr bwMode="auto">
            <a:xfrm>
              <a:off x="2295525" y="4502150"/>
              <a:ext cx="787400" cy="425450"/>
            </a:xfrm>
            <a:prstGeom prst="rect">
              <a:avLst/>
            </a:prstGeom>
            <a:noFill/>
            <a:ln w="9525">
              <a:noFill/>
              <a:miter lim="800000"/>
              <a:headEnd/>
              <a:tailEnd/>
            </a:ln>
          </p:spPr>
        </p:pic>
        <p:grpSp>
          <p:nvGrpSpPr>
            <p:cNvPr id="13" name="Group 212"/>
            <p:cNvGrpSpPr>
              <a:grpSpLocks/>
            </p:cNvGrpSpPr>
            <p:nvPr/>
          </p:nvGrpSpPr>
          <p:grpSpPr bwMode="auto">
            <a:xfrm>
              <a:off x="1954213" y="4914900"/>
              <a:ext cx="693737" cy="520700"/>
              <a:chOff x="1953683" y="4914900"/>
              <a:chExt cx="694266" cy="520700"/>
            </a:xfrm>
          </p:grpSpPr>
          <p:sp>
            <p:nvSpPr>
              <p:cNvPr id="196" name="Donut 195"/>
              <p:cNvSpPr>
                <a:spLocks noChangeAspect="1"/>
              </p:cNvSpPr>
              <p:nvPr/>
            </p:nvSpPr>
            <p:spPr>
              <a:xfrm flipH="1">
                <a:off x="2258714" y="5302250"/>
                <a:ext cx="123919" cy="125412"/>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7" name="Donut 196"/>
              <p:cNvSpPr>
                <a:spLocks noChangeAspect="1"/>
              </p:cNvSpPr>
              <p:nvPr/>
            </p:nvSpPr>
            <p:spPr>
              <a:xfrm flipH="1">
                <a:off x="1964803" y="5322887"/>
                <a:ext cx="111210" cy="111125"/>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8" name="Freeform 197"/>
              <p:cNvSpPr/>
              <p:nvPr/>
            </p:nvSpPr>
            <p:spPr>
              <a:xfrm flipH="1">
                <a:off x="2074424" y="5383212"/>
                <a:ext cx="187468" cy="1588"/>
              </a:xfrm>
              <a:custGeom>
                <a:avLst/>
                <a:gdLst>
                  <a:gd name="connsiteX0" fmla="*/ 0 w 1244600"/>
                  <a:gd name="connsiteY0" fmla="*/ 0 h 12700"/>
                  <a:gd name="connsiteX1" fmla="*/ 1244600 w 1244600"/>
                  <a:gd name="connsiteY1" fmla="*/ 12700 h 12700"/>
                  <a:gd name="connsiteX2" fmla="*/ 1244600 w 1244600"/>
                  <a:gd name="connsiteY2" fmla="*/ 12700 h 12700"/>
                </a:gdLst>
                <a:ahLst/>
                <a:cxnLst>
                  <a:cxn ang="0">
                    <a:pos x="connsiteX0" y="connsiteY0"/>
                  </a:cxn>
                  <a:cxn ang="0">
                    <a:pos x="connsiteX1" y="connsiteY1"/>
                  </a:cxn>
                  <a:cxn ang="0">
                    <a:pos x="connsiteX2" y="connsiteY2"/>
                  </a:cxn>
                </a:cxnLst>
                <a:rect l="l" t="t" r="r" b="b"/>
                <a:pathLst>
                  <a:path w="1244600" h="12700">
                    <a:moveTo>
                      <a:pt x="0" y="0"/>
                    </a:moveTo>
                    <a:lnTo>
                      <a:pt x="1244600" y="12700"/>
                    </a:lnTo>
                    <a:lnTo>
                      <a:pt x="1244600" y="12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99" name="Freeform 198"/>
              <p:cNvSpPr/>
              <p:nvPr/>
            </p:nvSpPr>
            <p:spPr>
              <a:xfrm flipH="1">
                <a:off x="1953682" y="5194300"/>
                <a:ext cx="289145" cy="182562"/>
              </a:xfrm>
              <a:custGeom>
                <a:avLst/>
                <a:gdLst>
                  <a:gd name="connsiteX0" fmla="*/ 1790700 w 1866900"/>
                  <a:gd name="connsiteY0" fmla="*/ 1206500 h 1206500"/>
                  <a:gd name="connsiteX1" fmla="*/ 1866900 w 1866900"/>
                  <a:gd name="connsiteY1" fmla="*/ 1193800 h 1206500"/>
                  <a:gd name="connsiteX2" fmla="*/ 1866900 w 1866900"/>
                  <a:gd name="connsiteY2" fmla="*/ 584200 h 1206500"/>
                  <a:gd name="connsiteX3" fmla="*/ 1828800 w 1866900"/>
                  <a:gd name="connsiteY3" fmla="*/ 457200 h 1206500"/>
                  <a:gd name="connsiteX4" fmla="*/ 1714500 w 1866900"/>
                  <a:gd name="connsiteY4" fmla="*/ 381000 h 1206500"/>
                  <a:gd name="connsiteX5" fmla="*/ 1701800 w 1866900"/>
                  <a:gd name="connsiteY5" fmla="*/ 292100 h 1206500"/>
                  <a:gd name="connsiteX6" fmla="*/ 1739900 w 1866900"/>
                  <a:gd name="connsiteY6" fmla="*/ 215900 h 1206500"/>
                  <a:gd name="connsiteX7" fmla="*/ 1778000 w 1866900"/>
                  <a:gd name="connsiteY7" fmla="*/ 139700 h 1206500"/>
                  <a:gd name="connsiteX8" fmla="*/ 1600200 w 1866900"/>
                  <a:gd name="connsiteY8" fmla="*/ 88900 h 1206500"/>
                  <a:gd name="connsiteX9" fmla="*/ 1206500 w 1866900"/>
                  <a:gd name="connsiteY9" fmla="*/ 25400 h 1206500"/>
                  <a:gd name="connsiteX10" fmla="*/ 1079500 w 1866900"/>
                  <a:gd name="connsiteY10" fmla="*/ 76200 h 1206500"/>
                  <a:gd name="connsiteX11" fmla="*/ 1041400 w 1866900"/>
                  <a:gd name="connsiteY11" fmla="*/ 0 h 1206500"/>
                  <a:gd name="connsiteX12" fmla="*/ 901700 w 1866900"/>
                  <a:gd name="connsiteY12" fmla="*/ 12700 h 1206500"/>
                  <a:gd name="connsiteX13" fmla="*/ 863600 w 1866900"/>
                  <a:gd name="connsiteY13" fmla="*/ 190500 h 1206500"/>
                  <a:gd name="connsiteX14" fmla="*/ 939800 w 1866900"/>
                  <a:gd name="connsiteY14" fmla="*/ 254000 h 1206500"/>
                  <a:gd name="connsiteX15" fmla="*/ 939800 w 1866900"/>
                  <a:gd name="connsiteY15" fmla="*/ 330200 h 1206500"/>
                  <a:gd name="connsiteX16" fmla="*/ 939800 w 1866900"/>
                  <a:gd name="connsiteY16" fmla="*/ 330200 h 1206500"/>
                  <a:gd name="connsiteX17" fmla="*/ 685800 w 1866900"/>
                  <a:gd name="connsiteY17" fmla="*/ 406400 h 1206500"/>
                  <a:gd name="connsiteX18" fmla="*/ 444500 w 1866900"/>
                  <a:gd name="connsiteY18" fmla="*/ 571500 h 1206500"/>
                  <a:gd name="connsiteX19" fmla="*/ 292100 w 1866900"/>
                  <a:gd name="connsiteY19" fmla="*/ 901700 h 1206500"/>
                  <a:gd name="connsiteX20" fmla="*/ 0 w 1866900"/>
                  <a:gd name="connsiteY20" fmla="*/ 889000 h 1206500"/>
                  <a:gd name="connsiteX21" fmla="*/ 0 w 1866900"/>
                  <a:gd name="connsiteY21" fmla="*/ 88900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206500">
                    <a:moveTo>
                      <a:pt x="1790700" y="1206500"/>
                    </a:moveTo>
                    <a:lnTo>
                      <a:pt x="1866900" y="1193800"/>
                    </a:lnTo>
                    <a:lnTo>
                      <a:pt x="1866900" y="584200"/>
                    </a:lnTo>
                    <a:lnTo>
                      <a:pt x="1828800" y="457200"/>
                    </a:lnTo>
                    <a:lnTo>
                      <a:pt x="1714500" y="381000"/>
                    </a:lnTo>
                    <a:lnTo>
                      <a:pt x="1701800" y="292100"/>
                    </a:lnTo>
                    <a:lnTo>
                      <a:pt x="1739900" y="215900"/>
                    </a:lnTo>
                    <a:lnTo>
                      <a:pt x="1778000" y="139700"/>
                    </a:lnTo>
                    <a:lnTo>
                      <a:pt x="1600200" y="88900"/>
                    </a:lnTo>
                    <a:lnTo>
                      <a:pt x="1206500" y="25400"/>
                    </a:lnTo>
                    <a:lnTo>
                      <a:pt x="1079500" y="76200"/>
                    </a:lnTo>
                    <a:lnTo>
                      <a:pt x="1041400" y="0"/>
                    </a:lnTo>
                    <a:lnTo>
                      <a:pt x="901700" y="12700"/>
                    </a:lnTo>
                    <a:lnTo>
                      <a:pt x="863600" y="190500"/>
                    </a:lnTo>
                    <a:lnTo>
                      <a:pt x="939800" y="254000"/>
                    </a:lnTo>
                    <a:lnTo>
                      <a:pt x="939800" y="330200"/>
                    </a:lnTo>
                    <a:lnTo>
                      <a:pt x="939800" y="330200"/>
                    </a:lnTo>
                    <a:lnTo>
                      <a:pt x="685800" y="406400"/>
                    </a:lnTo>
                    <a:lnTo>
                      <a:pt x="444500" y="571500"/>
                    </a:lnTo>
                    <a:lnTo>
                      <a:pt x="292100" y="901700"/>
                    </a:lnTo>
                    <a:lnTo>
                      <a:pt x="0" y="889000"/>
                    </a:lnTo>
                    <a:lnTo>
                      <a:pt x="0" y="889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0" name="Freeform 199"/>
              <p:cNvSpPr/>
              <p:nvPr/>
            </p:nvSpPr>
            <p:spPr>
              <a:xfrm flipH="1">
                <a:off x="2052182" y="5024437"/>
                <a:ext cx="271670" cy="255588"/>
              </a:xfrm>
              <a:custGeom>
                <a:avLst/>
                <a:gdLst>
                  <a:gd name="connsiteX0" fmla="*/ 1778000 w 1790700"/>
                  <a:gd name="connsiteY0" fmla="*/ 1155700 h 1676400"/>
                  <a:gd name="connsiteX1" fmla="*/ 1676400 w 1790700"/>
                  <a:gd name="connsiteY1" fmla="*/ 203200 h 1676400"/>
                  <a:gd name="connsiteX2" fmla="*/ 1790700 w 1790700"/>
                  <a:gd name="connsiteY2" fmla="*/ 0 h 1676400"/>
                  <a:gd name="connsiteX3" fmla="*/ 673100 w 1790700"/>
                  <a:gd name="connsiteY3" fmla="*/ 38100 h 1676400"/>
                  <a:gd name="connsiteX4" fmla="*/ 558800 w 1790700"/>
                  <a:gd name="connsiteY4" fmla="*/ 63500 h 1676400"/>
                  <a:gd name="connsiteX5" fmla="*/ 457200 w 1790700"/>
                  <a:gd name="connsiteY5" fmla="*/ 203200 h 1676400"/>
                  <a:gd name="connsiteX6" fmla="*/ 0 w 1790700"/>
                  <a:gd name="connsiteY6"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00" h="1676400">
                    <a:moveTo>
                      <a:pt x="1778000" y="1155700"/>
                    </a:moveTo>
                    <a:lnTo>
                      <a:pt x="1676400" y="203200"/>
                    </a:lnTo>
                    <a:lnTo>
                      <a:pt x="1790700" y="0"/>
                    </a:lnTo>
                    <a:lnTo>
                      <a:pt x="673100" y="38100"/>
                    </a:lnTo>
                    <a:lnTo>
                      <a:pt x="558800" y="63500"/>
                    </a:lnTo>
                    <a:lnTo>
                      <a:pt x="457200" y="203200"/>
                    </a:lnTo>
                    <a:lnTo>
                      <a:pt x="0" y="16764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1" name="Freeform 200"/>
              <p:cNvSpPr/>
              <p:nvPr/>
            </p:nvSpPr>
            <p:spPr>
              <a:xfrm flipH="1">
                <a:off x="2080779" y="5040312"/>
                <a:ext cx="203355" cy="246063"/>
              </a:xfrm>
              <a:custGeom>
                <a:avLst/>
                <a:gdLst>
                  <a:gd name="connsiteX0" fmla="*/ 1384300 w 1384300"/>
                  <a:gd name="connsiteY0" fmla="*/ 1016000 h 1587500"/>
                  <a:gd name="connsiteX1" fmla="*/ 1295400 w 1384300"/>
                  <a:gd name="connsiteY1" fmla="*/ 0 h 1587500"/>
                  <a:gd name="connsiteX2" fmla="*/ 406400 w 1384300"/>
                  <a:gd name="connsiteY2" fmla="*/ 12700 h 1587500"/>
                  <a:gd name="connsiteX3" fmla="*/ 406400 w 1384300"/>
                  <a:gd name="connsiteY3" fmla="*/ 12700 h 1587500"/>
                  <a:gd name="connsiteX4" fmla="*/ 304800 w 1384300"/>
                  <a:gd name="connsiteY4" fmla="*/ 63500 h 1587500"/>
                  <a:gd name="connsiteX5" fmla="*/ 254000 w 1384300"/>
                  <a:gd name="connsiteY5" fmla="*/ 139700 h 1587500"/>
                  <a:gd name="connsiteX6" fmla="*/ 0 w 1384300"/>
                  <a:gd name="connsiteY6" fmla="*/ 1003300 h 1587500"/>
                  <a:gd name="connsiteX7" fmla="*/ 203200 w 1384300"/>
                  <a:gd name="connsiteY7" fmla="*/ 1130300 h 1587500"/>
                  <a:gd name="connsiteX8" fmla="*/ 38100 w 1384300"/>
                  <a:gd name="connsiteY8" fmla="*/ 1435100 h 1587500"/>
                  <a:gd name="connsiteX9" fmla="*/ 127000 w 1384300"/>
                  <a:gd name="connsiteY9" fmla="*/ 1587500 h 1587500"/>
                  <a:gd name="connsiteX10" fmla="*/ 469900 w 1384300"/>
                  <a:gd name="connsiteY10" fmla="*/ 1562100 h 1587500"/>
                  <a:gd name="connsiteX11" fmla="*/ 469900 w 1384300"/>
                  <a:gd name="connsiteY11" fmla="*/ 1257300 h 1587500"/>
                  <a:gd name="connsiteX12" fmla="*/ 1231900 w 1384300"/>
                  <a:gd name="connsiteY12" fmla="*/ 1270000 h 1587500"/>
                  <a:gd name="connsiteX13" fmla="*/ 1231900 w 1384300"/>
                  <a:gd name="connsiteY13" fmla="*/ 127000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4300" h="1587500">
                    <a:moveTo>
                      <a:pt x="1384300" y="1016000"/>
                    </a:moveTo>
                    <a:lnTo>
                      <a:pt x="1295400" y="0"/>
                    </a:lnTo>
                    <a:lnTo>
                      <a:pt x="406400" y="12700"/>
                    </a:lnTo>
                    <a:lnTo>
                      <a:pt x="406400" y="12700"/>
                    </a:lnTo>
                    <a:lnTo>
                      <a:pt x="304800" y="63500"/>
                    </a:lnTo>
                    <a:lnTo>
                      <a:pt x="254000" y="139700"/>
                    </a:lnTo>
                    <a:lnTo>
                      <a:pt x="0" y="1003300"/>
                    </a:lnTo>
                    <a:lnTo>
                      <a:pt x="203200" y="1130300"/>
                    </a:lnTo>
                    <a:lnTo>
                      <a:pt x="38100" y="1435100"/>
                    </a:lnTo>
                    <a:lnTo>
                      <a:pt x="127000" y="1587500"/>
                    </a:lnTo>
                    <a:lnTo>
                      <a:pt x="469900" y="1562100"/>
                    </a:lnTo>
                    <a:lnTo>
                      <a:pt x="469900" y="1257300"/>
                    </a:lnTo>
                    <a:lnTo>
                      <a:pt x="1231900" y="1270000"/>
                    </a:lnTo>
                    <a:lnTo>
                      <a:pt x="1231900" y="1270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2" name="Freeform 201"/>
              <p:cNvSpPr/>
              <p:nvPr/>
            </p:nvSpPr>
            <p:spPr>
              <a:xfrm flipH="1">
                <a:off x="2215820" y="5141912"/>
                <a:ext cx="68314" cy="74613"/>
              </a:xfrm>
              <a:custGeom>
                <a:avLst/>
                <a:gdLst>
                  <a:gd name="connsiteX0" fmla="*/ 0 w 508000"/>
                  <a:gd name="connsiteY0" fmla="*/ 330200 h 469900"/>
                  <a:gd name="connsiteX1" fmla="*/ 127000 w 508000"/>
                  <a:gd name="connsiteY1" fmla="*/ 127000 h 469900"/>
                  <a:gd name="connsiteX2" fmla="*/ 127000 w 508000"/>
                  <a:gd name="connsiteY2" fmla="*/ 127000 h 469900"/>
                  <a:gd name="connsiteX3" fmla="*/ 241300 w 508000"/>
                  <a:gd name="connsiteY3" fmla="*/ 139700 h 469900"/>
                  <a:gd name="connsiteX4" fmla="*/ 304800 w 508000"/>
                  <a:gd name="connsiteY4" fmla="*/ 88900 h 469900"/>
                  <a:gd name="connsiteX5" fmla="*/ 228600 w 508000"/>
                  <a:gd name="connsiteY5" fmla="*/ 0 h 469900"/>
                  <a:gd name="connsiteX6" fmla="*/ 508000 w 508000"/>
                  <a:gd name="connsiteY6" fmla="*/ 215900 h 469900"/>
                  <a:gd name="connsiteX7" fmla="*/ 419100 w 508000"/>
                  <a:gd name="connsiteY7" fmla="*/ 203200 h 469900"/>
                  <a:gd name="connsiteX8" fmla="*/ 215900 w 508000"/>
                  <a:gd name="connsiteY8" fmla="*/ 469900 h 4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0" h="469900">
                    <a:moveTo>
                      <a:pt x="0" y="330200"/>
                    </a:moveTo>
                    <a:lnTo>
                      <a:pt x="127000" y="127000"/>
                    </a:lnTo>
                    <a:lnTo>
                      <a:pt x="127000" y="127000"/>
                    </a:lnTo>
                    <a:lnTo>
                      <a:pt x="241300" y="139700"/>
                    </a:lnTo>
                    <a:lnTo>
                      <a:pt x="304800" y="88900"/>
                    </a:lnTo>
                    <a:lnTo>
                      <a:pt x="228600" y="0"/>
                    </a:lnTo>
                    <a:lnTo>
                      <a:pt x="508000" y="215900"/>
                    </a:lnTo>
                    <a:lnTo>
                      <a:pt x="419100" y="203200"/>
                    </a:lnTo>
                    <a:lnTo>
                      <a:pt x="215900" y="4699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3" name="Freeform 202"/>
              <p:cNvSpPr/>
              <p:nvPr/>
            </p:nvSpPr>
            <p:spPr>
              <a:xfrm flipH="1">
                <a:off x="2093489" y="5126037"/>
                <a:ext cx="101677" cy="104775"/>
              </a:xfrm>
              <a:custGeom>
                <a:avLst/>
                <a:gdLst>
                  <a:gd name="connsiteX0" fmla="*/ 152400 w 673100"/>
                  <a:gd name="connsiteY0" fmla="*/ 698500 h 698500"/>
                  <a:gd name="connsiteX1" fmla="*/ 139700 w 673100"/>
                  <a:gd name="connsiteY1" fmla="*/ 622300 h 698500"/>
                  <a:gd name="connsiteX2" fmla="*/ 25400 w 673100"/>
                  <a:gd name="connsiteY2" fmla="*/ 622300 h 698500"/>
                  <a:gd name="connsiteX3" fmla="*/ 25400 w 673100"/>
                  <a:gd name="connsiteY3" fmla="*/ 622300 h 698500"/>
                  <a:gd name="connsiteX4" fmla="*/ 0 w 673100"/>
                  <a:gd name="connsiteY4" fmla="*/ 508000 h 698500"/>
                  <a:gd name="connsiteX5" fmla="*/ 0 w 673100"/>
                  <a:gd name="connsiteY5" fmla="*/ 508000 h 698500"/>
                  <a:gd name="connsiteX6" fmla="*/ 419100 w 673100"/>
                  <a:gd name="connsiteY6" fmla="*/ 444500 h 698500"/>
                  <a:gd name="connsiteX7" fmla="*/ 546100 w 673100"/>
                  <a:gd name="connsiteY7" fmla="*/ 50800 h 698500"/>
                  <a:gd name="connsiteX8" fmla="*/ 546100 w 673100"/>
                  <a:gd name="connsiteY8" fmla="*/ 50800 h 698500"/>
                  <a:gd name="connsiteX9" fmla="*/ 635000 w 673100"/>
                  <a:gd name="connsiteY9" fmla="*/ 0 h 698500"/>
                  <a:gd name="connsiteX10" fmla="*/ 635000 w 673100"/>
                  <a:gd name="connsiteY10" fmla="*/ 0 h 698500"/>
                  <a:gd name="connsiteX11" fmla="*/ 635000 w 673100"/>
                  <a:gd name="connsiteY11" fmla="*/ 0 h 698500"/>
                  <a:gd name="connsiteX12" fmla="*/ 673100 w 673100"/>
                  <a:gd name="connsiteY12" fmla="*/ 88900 h 698500"/>
                  <a:gd name="connsiteX13" fmla="*/ 622300 w 673100"/>
                  <a:gd name="connsiteY13" fmla="*/ 4826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698500">
                    <a:moveTo>
                      <a:pt x="152400" y="698500"/>
                    </a:moveTo>
                    <a:lnTo>
                      <a:pt x="139700" y="622300"/>
                    </a:lnTo>
                    <a:lnTo>
                      <a:pt x="25400" y="622300"/>
                    </a:lnTo>
                    <a:lnTo>
                      <a:pt x="25400" y="622300"/>
                    </a:lnTo>
                    <a:lnTo>
                      <a:pt x="0" y="508000"/>
                    </a:lnTo>
                    <a:lnTo>
                      <a:pt x="0" y="508000"/>
                    </a:lnTo>
                    <a:lnTo>
                      <a:pt x="419100" y="444500"/>
                    </a:lnTo>
                    <a:lnTo>
                      <a:pt x="546100" y="50800"/>
                    </a:lnTo>
                    <a:lnTo>
                      <a:pt x="546100" y="50800"/>
                    </a:lnTo>
                    <a:lnTo>
                      <a:pt x="635000" y="0"/>
                    </a:lnTo>
                    <a:lnTo>
                      <a:pt x="635000" y="0"/>
                    </a:lnTo>
                    <a:lnTo>
                      <a:pt x="635000" y="0"/>
                    </a:lnTo>
                    <a:lnTo>
                      <a:pt x="673100" y="88900"/>
                    </a:lnTo>
                    <a:lnTo>
                      <a:pt x="622300" y="4826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4" name="Freeform 203"/>
              <p:cNvSpPr/>
              <p:nvPr/>
            </p:nvSpPr>
            <p:spPr>
              <a:xfrm flipH="1">
                <a:off x="2301610" y="5208587"/>
                <a:ext cx="57194" cy="74613"/>
              </a:xfrm>
              <a:custGeom>
                <a:avLst/>
                <a:gdLst>
                  <a:gd name="connsiteX0" fmla="*/ 330200 w 330200"/>
                  <a:gd name="connsiteY0" fmla="*/ 0 h 533400"/>
                  <a:gd name="connsiteX1" fmla="*/ 0 w 330200"/>
                  <a:gd name="connsiteY1" fmla="*/ 533400 h 533400"/>
                  <a:gd name="connsiteX2" fmla="*/ 215900 w 330200"/>
                  <a:gd name="connsiteY2" fmla="*/ 520700 h 533400"/>
                </a:gdLst>
                <a:ahLst/>
                <a:cxnLst>
                  <a:cxn ang="0">
                    <a:pos x="connsiteX0" y="connsiteY0"/>
                  </a:cxn>
                  <a:cxn ang="0">
                    <a:pos x="connsiteX1" y="connsiteY1"/>
                  </a:cxn>
                  <a:cxn ang="0">
                    <a:pos x="connsiteX2" y="connsiteY2"/>
                  </a:cxn>
                </a:cxnLst>
                <a:rect l="l" t="t" r="r" b="b"/>
                <a:pathLst>
                  <a:path w="330200" h="533400">
                    <a:moveTo>
                      <a:pt x="330200" y="0"/>
                    </a:moveTo>
                    <a:lnTo>
                      <a:pt x="0" y="533400"/>
                    </a:lnTo>
                    <a:lnTo>
                      <a:pt x="215900" y="520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5" name="Freeform 204"/>
              <p:cNvSpPr/>
              <p:nvPr/>
            </p:nvSpPr>
            <p:spPr>
              <a:xfrm flipH="1">
                <a:off x="2358804" y="4914900"/>
                <a:ext cx="31774" cy="368300"/>
              </a:xfrm>
              <a:custGeom>
                <a:avLst/>
                <a:gdLst>
                  <a:gd name="connsiteX0" fmla="*/ 222250 w 222250"/>
                  <a:gd name="connsiteY0" fmla="*/ 2438400 h 2438400"/>
                  <a:gd name="connsiteX1" fmla="*/ 222250 w 222250"/>
                  <a:gd name="connsiteY1" fmla="*/ 0 h 2438400"/>
                  <a:gd name="connsiteX2" fmla="*/ 0 w 222250"/>
                  <a:gd name="connsiteY2" fmla="*/ 0 h 2438400"/>
                  <a:gd name="connsiteX3" fmla="*/ 6350 w 222250"/>
                  <a:gd name="connsiteY3" fmla="*/ 1130300 h 2438400"/>
                </a:gdLst>
                <a:ahLst/>
                <a:cxnLst>
                  <a:cxn ang="0">
                    <a:pos x="connsiteX0" y="connsiteY0"/>
                  </a:cxn>
                  <a:cxn ang="0">
                    <a:pos x="connsiteX1" y="connsiteY1"/>
                  </a:cxn>
                  <a:cxn ang="0">
                    <a:pos x="connsiteX2" y="connsiteY2"/>
                  </a:cxn>
                  <a:cxn ang="0">
                    <a:pos x="connsiteX3" y="connsiteY3"/>
                  </a:cxn>
                </a:cxnLst>
                <a:rect l="l" t="t" r="r" b="b"/>
                <a:pathLst>
                  <a:path w="222250" h="2438400">
                    <a:moveTo>
                      <a:pt x="222250" y="2438400"/>
                    </a:moveTo>
                    <a:lnTo>
                      <a:pt x="222250" y="0"/>
                    </a:lnTo>
                    <a:lnTo>
                      <a:pt x="0" y="0"/>
                    </a:lnTo>
                    <a:cubicBezTo>
                      <a:pt x="2117" y="376767"/>
                      <a:pt x="4233" y="753533"/>
                      <a:pt x="6350" y="1130300"/>
                    </a:cubicBez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9" name="Freeform 208"/>
              <p:cNvSpPr/>
              <p:nvPr/>
            </p:nvSpPr>
            <p:spPr>
              <a:xfrm flipH="1">
                <a:off x="2390578" y="5008562"/>
                <a:ext cx="34952" cy="84138"/>
              </a:xfrm>
              <a:custGeom>
                <a:avLst/>
                <a:gdLst>
                  <a:gd name="connsiteX0" fmla="*/ 228600 w 228600"/>
                  <a:gd name="connsiteY0" fmla="*/ 514350 h 565200"/>
                  <a:gd name="connsiteX1" fmla="*/ 95250 w 228600"/>
                  <a:gd name="connsiteY1" fmla="*/ 514350 h 565200"/>
                  <a:gd name="connsiteX2" fmla="*/ 6350 w 228600"/>
                  <a:gd name="connsiteY2" fmla="*/ 222250 h 565200"/>
                  <a:gd name="connsiteX3" fmla="*/ 0 w 228600"/>
                  <a:gd name="connsiteY3" fmla="*/ 0 h 565200"/>
                </a:gdLst>
                <a:ahLst/>
                <a:cxnLst>
                  <a:cxn ang="0">
                    <a:pos x="connsiteX0" y="connsiteY0"/>
                  </a:cxn>
                  <a:cxn ang="0">
                    <a:pos x="connsiteX1" y="connsiteY1"/>
                  </a:cxn>
                  <a:cxn ang="0">
                    <a:pos x="connsiteX2" y="connsiteY2"/>
                  </a:cxn>
                  <a:cxn ang="0">
                    <a:pos x="connsiteX3" y="connsiteY3"/>
                  </a:cxn>
                </a:cxnLst>
                <a:rect l="l" t="t" r="r" b="b"/>
                <a:pathLst>
                  <a:path w="228600" h="565200">
                    <a:moveTo>
                      <a:pt x="228600" y="514350"/>
                    </a:moveTo>
                    <a:cubicBezTo>
                      <a:pt x="93136" y="520801"/>
                      <a:pt x="95250" y="565200"/>
                      <a:pt x="95250" y="514350"/>
                    </a:cubicBezTo>
                    <a:lnTo>
                      <a:pt x="6350" y="222250"/>
                    </a:lnTo>
                    <a:lnTo>
                      <a:pt x="0" y="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0" name="Freeform 209"/>
              <p:cNvSpPr/>
              <p:nvPr/>
            </p:nvSpPr>
            <p:spPr>
              <a:xfrm flipH="1">
                <a:off x="2373102" y="5008562"/>
                <a:ext cx="274847" cy="388938"/>
              </a:xfrm>
              <a:custGeom>
                <a:avLst/>
                <a:gdLst>
                  <a:gd name="connsiteX0" fmla="*/ 1473200 w 1816100"/>
                  <a:gd name="connsiteY0" fmla="*/ 0 h 2578100"/>
                  <a:gd name="connsiteX1" fmla="*/ 1390650 w 1816100"/>
                  <a:gd name="connsiteY1" fmla="*/ 6350 h 2578100"/>
                  <a:gd name="connsiteX2" fmla="*/ 1409700 w 1816100"/>
                  <a:gd name="connsiteY2" fmla="*/ 1136650 h 2578100"/>
                  <a:gd name="connsiteX3" fmla="*/ 1454150 w 1816100"/>
                  <a:gd name="connsiteY3" fmla="*/ 1181100 h 2578100"/>
                  <a:gd name="connsiteX4" fmla="*/ 1454150 w 1816100"/>
                  <a:gd name="connsiteY4" fmla="*/ 1276350 h 2578100"/>
                  <a:gd name="connsiteX5" fmla="*/ 0 w 1816100"/>
                  <a:gd name="connsiteY5" fmla="*/ 1339850 h 2578100"/>
                  <a:gd name="connsiteX6" fmla="*/ 0 w 1816100"/>
                  <a:gd name="connsiteY6" fmla="*/ 1384300 h 2578100"/>
                  <a:gd name="connsiteX7" fmla="*/ 1473200 w 1816100"/>
                  <a:gd name="connsiteY7" fmla="*/ 1365250 h 2578100"/>
                  <a:gd name="connsiteX8" fmla="*/ 1549400 w 1816100"/>
                  <a:gd name="connsiteY8" fmla="*/ 1263650 h 2578100"/>
                  <a:gd name="connsiteX9" fmla="*/ 1625600 w 1816100"/>
                  <a:gd name="connsiteY9" fmla="*/ 1257300 h 2578100"/>
                  <a:gd name="connsiteX10" fmla="*/ 1625600 w 1816100"/>
                  <a:gd name="connsiteY10" fmla="*/ 1498600 h 2578100"/>
                  <a:gd name="connsiteX11" fmla="*/ 1708150 w 1816100"/>
                  <a:gd name="connsiteY11" fmla="*/ 1498600 h 2578100"/>
                  <a:gd name="connsiteX12" fmla="*/ 1708150 w 1816100"/>
                  <a:gd name="connsiteY12" fmla="*/ 2578100 h 2578100"/>
                  <a:gd name="connsiteX13" fmla="*/ 1816100 w 1816100"/>
                  <a:gd name="connsiteY13" fmla="*/ 2578100 h 257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6100" h="2578100">
                    <a:moveTo>
                      <a:pt x="1473200" y="0"/>
                    </a:moveTo>
                    <a:lnTo>
                      <a:pt x="1390650" y="6350"/>
                    </a:lnTo>
                    <a:lnTo>
                      <a:pt x="1409700" y="1136650"/>
                    </a:lnTo>
                    <a:lnTo>
                      <a:pt x="1454150" y="1181100"/>
                    </a:lnTo>
                    <a:lnTo>
                      <a:pt x="1454150" y="1276350"/>
                    </a:lnTo>
                    <a:lnTo>
                      <a:pt x="0" y="1339850"/>
                    </a:lnTo>
                    <a:lnTo>
                      <a:pt x="0" y="1384300"/>
                    </a:lnTo>
                    <a:lnTo>
                      <a:pt x="1473200" y="1365250"/>
                    </a:lnTo>
                    <a:lnTo>
                      <a:pt x="1549400" y="1263650"/>
                    </a:lnTo>
                    <a:lnTo>
                      <a:pt x="1625600" y="1257300"/>
                    </a:lnTo>
                    <a:lnTo>
                      <a:pt x="1625600" y="1498600"/>
                    </a:lnTo>
                    <a:lnTo>
                      <a:pt x="1708150" y="1498600"/>
                    </a:lnTo>
                    <a:lnTo>
                      <a:pt x="1708150" y="2578100"/>
                    </a:lnTo>
                    <a:lnTo>
                      <a:pt x="1816100" y="25781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1" name="Arc 210"/>
              <p:cNvSpPr/>
              <p:nvPr/>
            </p:nvSpPr>
            <p:spPr>
              <a:xfrm flipH="1">
                <a:off x="2236472" y="5281612"/>
                <a:ext cx="174758" cy="152400"/>
              </a:xfrm>
              <a:prstGeom prst="arc">
                <a:avLst>
                  <a:gd name="adj1" fmla="val 16200000"/>
                  <a:gd name="adj2" fmla="val 96194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2" name="Arc 211"/>
              <p:cNvSpPr/>
              <p:nvPr/>
            </p:nvSpPr>
            <p:spPr>
              <a:xfrm flipH="1">
                <a:off x="1955271" y="5310187"/>
                <a:ext cx="133452" cy="125413"/>
              </a:xfrm>
              <a:prstGeom prst="arc">
                <a:avLst>
                  <a:gd name="adj1" fmla="val 10235935"/>
                  <a:gd name="adj2" fmla="val 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4" name="Group 235"/>
            <p:cNvGrpSpPr>
              <a:grpSpLocks noChangeAspect="1"/>
            </p:cNvGrpSpPr>
            <p:nvPr/>
          </p:nvGrpSpPr>
          <p:grpSpPr bwMode="auto">
            <a:xfrm flipH="1">
              <a:off x="2829050" y="5092700"/>
              <a:ext cx="231650" cy="327189"/>
              <a:chOff x="508000" y="2654300"/>
              <a:chExt cx="2247900" cy="3175000"/>
            </a:xfrm>
          </p:grpSpPr>
          <p:sp>
            <p:nvSpPr>
              <p:cNvPr id="237" name="Rectangle 236"/>
              <p:cNvSpPr/>
              <p:nvPr/>
            </p:nvSpPr>
            <p:spPr>
              <a:xfrm>
                <a:off x="508000" y="3994521"/>
                <a:ext cx="2249113" cy="1833187"/>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8" name="Rectangle 237"/>
              <p:cNvSpPr/>
              <p:nvPr/>
            </p:nvSpPr>
            <p:spPr>
              <a:xfrm>
                <a:off x="908527" y="3270496"/>
                <a:ext cx="1771566" cy="724025"/>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9" name="Rectangle 238"/>
              <p:cNvSpPr/>
              <p:nvPr/>
            </p:nvSpPr>
            <p:spPr>
              <a:xfrm>
                <a:off x="1540132" y="2654300"/>
                <a:ext cx="1032122" cy="616196"/>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15" name="Group 252"/>
          <p:cNvGrpSpPr>
            <a:grpSpLocks/>
          </p:cNvGrpSpPr>
          <p:nvPr/>
        </p:nvGrpSpPr>
        <p:grpSpPr bwMode="auto">
          <a:xfrm>
            <a:off x="6267450" y="1901825"/>
            <a:ext cx="1282700" cy="1943100"/>
            <a:chOff x="4813300" y="4394200"/>
            <a:chExt cx="1282700" cy="1943100"/>
          </a:xfrm>
        </p:grpSpPr>
        <p:sp>
          <p:nvSpPr>
            <p:cNvPr id="83" name="Rectangle 82"/>
            <p:cNvSpPr/>
            <p:nvPr/>
          </p:nvSpPr>
          <p:spPr>
            <a:xfrm>
              <a:off x="4813300" y="4394200"/>
              <a:ext cx="1282700" cy="1285875"/>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Rectangle 83"/>
            <p:cNvSpPr/>
            <p:nvPr/>
          </p:nvSpPr>
          <p:spPr>
            <a:xfrm>
              <a:off x="4813300" y="5676900"/>
              <a:ext cx="1282700" cy="660400"/>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Security &amp;</a:t>
              </a:r>
            </a:p>
            <a:p>
              <a:pPr algn="ctr">
                <a:defRPr/>
              </a:pPr>
              <a:r>
                <a:rPr lang="en-US" sz="1200" dirty="0">
                  <a:solidFill>
                    <a:schemeClr val="tx2"/>
                  </a:solidFill>
                </a:rPr>
                <a:t>Surveillance</a:t>
              </a:r>
            </a:p>
          </p:txBody>
        </p:sp>
        <p:sp>
          <p:nvSpPr>
            <p:cNvPr id="101" name="Rectangle 100"/>
            <p:cNvSpPr/>
            <p:nvPr/>
          </p:nvSpPr>
          <p:spPr>
            <a:xfrm>
              <a:off x="4819650" y="5435600"/>
              <a:ext cx="1271588" cy="233363"/>
            </a:xfrm>
            <a:prstGeom prst="rect">
              <a:avLst/>
            </a:prstGeom>
            <a:solidFill>
              <a:srgbClr val="D6522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23570" name="Picture 117" descr="Police_car copy.png"/>
            <p:cNvPicPr>
              <a:picLocks noChangeAspect="1"/>
            </p:cNvPicPr>
            <p:nvPr/>
          </p:nvPicPr>
          <p:blipFill>
            <a:blip r:embed="rId9"/>
            <a:srcRect/>
            <a:stretch>
              <a:fillRect/>
            </a:stretch>
          </p:blipFill>
          <p:spPr bwMode="auto">
            <a:xfrm>
              <a:off x="4827588" y="4649788"/>
              <a:ext cx="633412" cy="288925"/>
            </a:xfrm>
            <a:prstGeom prst="rect">
              <a:avLst/>
            </a:prstGeom>
            <a:noFill/>
            <a:ln w="9525">
              <a:noFill/>
              <a:miter lim="800000"/>
              <a:headEnd/>
              <a:tailEnd/>
            </a:ln>
          </p:spPr>
        </p:pic>
        <p:grpSp>
          <p:nvGrpSpPr>
            <p:cNvPr id="16" name="Group 212"/>
            <p:cNvGrpSpPr>
              <a:grpSpLocks noChangeAspect="1"/>
            </p:cNvGrpSpPr>
            <p:nvPr/>
          </p:nvGrpSpPr>
          <p:grpSpPr bwMode="auto">
            <a:xfrm>
              <a:off x="5054600" y="5004576"/>
              <a:ext cx="901700" cy="405624"/>
              <a:chOff x="393700" y="2159000"/>
              <a:chExt cx="8102600" cy="3644900"/>
            </a:xfrm>
          </p:grpSpPr>
          <p:sp>
            <p:nvSpPr>
              <p:cNvPr id="214" name="Freeform 213"/>
              <p:cNvSpPr/>
              <p:nvPr/>
            </p:nvSpPr>
            <p:spPr>
              <a:xfrm>
                <a:off x="7997025" y="2679841"/>
                <a:ext cx="328094" cy="2596254"/>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5" name="Straight Connector 214"/>
              <p:cNvCxnSpPr/>
              <p:nvPr/>
            </p:nvCxnSpPr>
            <p:spPr>
              <a:xfrm rot="10800000">
                <a:off x="5015606" y="4363126"/>
                <a:ext cx="42800" cy="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6" name="Straight Connector 215"/>
              <p:cNvCxnSpPr>
                <a:stCxn id="217" idx="1"/>
                <a:endCxn id="217" idx="3"/>
              </p:cNvCxnSpPr>
              <p:nvPr/>
            </p:nvCxnSpPr>
            <p:spPr>
              <a:xfrm rot="10800000" flipH="1">
                <a:off x="907245" y="2765432"/>
                <a:ext cx="7075510" cy="1426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7" name="Rectangle 216"/>
              <p:cNvSpPr/>
              <p:nvPr/>
            </p:nvSpPr>
            <p:spPr>
              <a:xfrm>
                <a:off x="907245" y="2565720"/>
                <a:ext cx="7075510" cy="413684"/>
              </a:xfrm>
              <a:prstGeom prst="rect">
                <a:avLst/>
              </a:pr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8" name="Straight Connector 217"/>
              <p:cNvCxnSpPr/>
              <p:nvPr/>
            </p:nvCxnSpPr>
            <p:spPr>
              <a:xfrm>
                <a:off x="892984"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9" name="Straight Connector 218"/>
              <p:cNvCxnSpPr/>
              <p:nvPr/>
            </p:nvCxnSpPr>
            <p:spPr>
              <a:xfrm>
                <a:off x="2076987"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0" name="Straight Connector 219"/>
              <p:cNvCxnSpPr/>
              <p:nvPr/>
            </p:nvCxnSpPr>
            <p:spPr>
              <a:xfrm>
                <a:off x="3246728"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4430739"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5600481"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3" name="Straight Connector 222"/>
              <p:cNvCxnSpPr/>
              <p:nvPr/>
            </p:nvCxnSpPr>
            <p:spPr>
              <a:xfrm>
                <a:off x="6784483"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flipH="1">
                <a:off x="7369358"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flipH="1">
                <a:off x="6185347"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6" name="Straight Connector 225"/>
              <p:cNvCxnSpPr/>
              <p:nvPr/>
            </p:nvCxnSpPr>
            <p:spPr>
              <a:xfrm flipH="1">
                <a:off x="5015606"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7" name="Straight Connector 226"/>
              <p:cNvCxnSpPr/>
              <p:nvPr/>
            </p:nvCxnSpPr>
            <p:spPr>
              <a:xfrm flipH="1">
                <a:off x="3831603"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8" name="Straight Connector 227"/>
              <p:cNvCxnSpPr/>
              <p:nvPr/>
            </p:nvCxnSpPr>
            <p:spPr>
              <a:xfrm flipH="1">
                <a:off x="2661862"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p:nvPr/>
            </p:nvCxnSpPr>
            <p:spPr>
              <a:xfrm flipH="1">
                <a:off x="1477851"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30" name="Freeform 229"/>
              <p:cNvSpPr/>
              <p:nvPr/>
            </p:nvSpPr>
            <p:spPr>
              <a:xfrm flipH="1">
                <a:off x="579151" y="2694102"/>
                <a:ext cx="313833" cy="2596254"/>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Rounded Rectangle 230"/>
              <p:cNvSpPr/>
              <p:nvPr/>
            </p:nvSpPr>
            <p:spPr>
              <a:xfrm>
                <a:off x="1977135" y="2194827"/>
                <a:ext cx="2111241" cy="1198271"/>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2" name="Rounded Rectangle 231"/>
              <p:cNvSpPr/>
              <p:nvPr/>
            </p:nvSpPr>
            <p:spPr>
              <a:xfrm>
                <a:off x="4972815" y="2152027"/>
                <a:ext cx="2111241" cy="1212540"/>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Rectangle 232"/>
              <p:cNvSpPr/>
              <p:nvPr/>
            </p:nvSpPr>
            <p:spPr>
              <a:xfrm>
                <a:off x="7911434" y="5261825"/>
                <a:ext cx="584866" cy="513545"/>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4" name="Rectangle 233"/>
              <p:cNvSpPr/>
              <p:nvPr/>
            </p:nvSpPr>
            <p:spPr>
              <a:xfrm>
                <a:off x="393700" y="5276095"/>
                <a:ext cx="584875" cy="527805"/>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7" name="Group 239"/>
            <p:cNvGrpSpPr>
              <a:grpSpLocks noChangeAspect="1"/>
            </p:cNvGrpSpPr>
            <p:nvPr/>
          </p:nvGrpSpPr>
          <p:grpSpPr bwMode="auto">
            <a:xfrm>
              <a:off x="5627052" y="4483100"/>
              <a:ext cx="468948" cy="355600"/>
              <a:chOff x="1536700" y="2133600"/>
              <a:chExt cx="2679700" cy="2032000"/>
            </a:xfrm>
          </p:grpSpPr>
          <p:sp>
            <p:nvSpPr>
              <p:cNvPr id="241" name="Freeform 240"/>
              <p:cNvSpPr/>
              <p:nvPr/>
            </p:nvSpPr>
            <p:spPr>
              <a:xfrm>
                <a:off x="2619830" y="2541817"/>
                <a:ext cx="798285" cy="235857"/>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42" name="Freeform 241"/>
              <p:cNvSpPr/>
              <p:nvPr/>
            </p:nvSpPr>
            <p:spPr>
              <a:xfrm>
                <a:off x="1540334" y="2133600"/>
                <a:ext cx="2449283" cy="508000"/>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3" name="Rectangle 242"/>
              <p:cNvSpPr/>
              <p:nvPr/>
            </p:nvSpPr>
            <p:spPr>
              <a:xfrm>
                <a:off x="2783116" y="2777674"/>
                <a:ext cx="517074" cy="145143"/>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44" name="Straight Connector 243"/>
              <p:cNvCxnSpPr/>
              <p:nvPr/>
            </p:nvCxnSpPr>
            <p:spPr>
              <a:xfrm rot="5400000">
                <a:off x="2334081" y="3526069"/>
                <a:ext cx="1215571" cy="906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p:cNvCxnSpPr/>
              <p:nvPr/>
            </p:nvCxnSpPr>
            <p:spPr>
              <a:xfrm rot="5400000">
                <a:off x="2615293" y="3417211"/>
                <a:ext cx="1034143" cy="907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p:nvPr/>
            </p:nvCxnSpPr>
            <p:spPr>
              <a:xfrm>
                <a:off x="2928259" y="4147457"/>
                <a:ext cx="1288141" cy="1814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7" name="Straight Connector 246"/>
              <p:cNvCxnSpPr/>
              <p:nvPr/>
            </p:nvCxnSpPr>
            <p:spPr>
              <a:xfrm>
                <a:off x="3109687" y="3929743"/>
                <a:ext cx="1097645" cy="2721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8" name="Straight Connector 247"/>
              <p:cNvCxnSpPr/>
              <p:nvPr/>
            </p:nvCxnSpPr>
            <p:spPr>
              <a:xfrm flipV="1">
                <a:off x="1912260" y="2423886"/>
                <a:ext cx="2086426" cy="9978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pic>
        <p:nvPicPr>
          <p:cNvPr id="249" name="Picture 248" descr="11664928_s.jpg"/>
          <p:cNvPicPr>
            <a:picLocks noChangeAspect="1"/>
          </p:cNvPicPr>
          <p:nvPr/>
        </p:nvPicPr>
        <p:blipFill>
          <a:blip r:embed="rId10">
            <a:alphaModFix/>
            <a:duotone>
              <a:schemeClr val="accent5">
                <a:shade val="45000"/>
                <a:satMod val="135000"/>
              </a:schemeClr>
              <a:prstClr val="white"/>
            </a:duotone>
          </a:blip>
          <a:stretch>
            <a:fillRect/>
          </a:stretch>
        </p:blipFill>
        <p:spPr>
          <a:xfrm>
            <a:off x="2108200" y="3996054"/>
            <a:ext cx="4978400" cy="2582545"/>
          </a:xfrm>
          <a:prstGeom prst="rect">
            <a:avLst/>
          </a:prstGeom>
        </p:spPr>
      </p:pic>
      <p:sp>
        <p:nvSpPr>
          <p:cNvPr id="251" name="Right Arrow 250"/>
          <p:cNvSpPr/>
          <p:nvPr/>
        </p:nvSpPr>
        <p:spPr>
          <a:xfrm rot="192466">
            <a:off x="1735138" y="5429250"/>
            <a:ext cx="1127125" cy="166688"/>
          </a:xfrm>
          <a:prstGeom prst="rightArrow">
            <a:avLst>
              <a:gd name="adj1" fmla="val 47155"/>
              <a:gd name="adj2" fmla="val 203303"/>
            </a:avLst>
          </a:prstGeom>
          <a:gradFill>
            <a:gsLst>
              <a:gs pos="84000">
                <a:schemeClr val="accent3">
                  <a:lumMod val="60000"/>
                  <a:lumOff val="40000"/>
                </a:schemeClr>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252" name="Right Arrow 251"/>
          <p:cNvSpPr/>
          <p:nvPr/>
        </p:nvSpPr>
        <p:spPr>
          <a:xfrm rot="21407534" flipH="1">
            <a:off x="6345238" y="5327650"/>
            <a:ext cx="1127125" cy="166688"/>
          </a:xfrm>
          <a:prstGeom prst="rightArrow">
            <a:avLst>
              <a:gd name="adj1" fmla="val 47155"/>
              <a:gd name="adj2" fmla="val 203303"/>
            </a:avLst>
          </a:prstGeom>
          <a:gradFill>
            <a:gsLst>
              <a:gs pos="84000">
                <a:schemeClr val="accent3">
                  <a:lumMod val="60000"/>
                  <a:lumOff val="40000"/>
                </a:schemeClr>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253" name="Right Arrow 252"/>
          <p:cNvSpPr/>
          <p:nvPr/>
        </p:nvSpPr>
        <p:spPr>
          <a:xfrm rot="2362204">
            <a:off x="2509838" y="4298950"/>
            <a:ext cx="1127125" cy="166688"/>
          </a:xfrm>
          <a:prstGeom prst="rightArrow">
            <a:avLst>
              <a:gd name="adj1" fmla="val 47155"/>
              <a:gd name="adj2" fmla="val 203303"/>
            </a:avLst>
          </a:prstGeom>
          <a:gradFill>
            <a:gsLst>
              <a:gs pos="84000">
                <a:schemeClr val="accent3">
                  <a:lumMod val="60000"/>
                  <a:lumOff val="40000"/>
                </a:schemeClr>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254" name="Right Arrow 253"/>
          <p:cNvSpPr/>
          <p:nvPr/>
        </p:nvSpPr>
        <p:spPr>
          <a:xfrm rot="19237796" flipH="1">
            <a:off x="5487988" y="4178300"/>
            <a:ext cx="1127125" cy="174625"/>
          </a:xfrm>
          <a:prstGeom prst="rightArrow">
            <a:avLst>
              <a:gd name="adj1" fmla="val 47155"/>
              <a:gd name="adj2" fmla="val 203303"/>
            </a:avLst>
          </a:prstGeom>
          <a:gradFill>
            <a:gsLst>
              <a:gs pos="84000">
                <a:schemeClr val="accent3">
                  <a:lumMod val="60000"/>
                  <a:lumOff val="40000"/>
                </a:schemeClr>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255" name="Right Arrow 254"/>
          <p:cNvSpPr/>
          <p:nvPr/>
        </p:nvSpPr>
        <p:spPr>
          <a:xfrm rot="16200000" flipH="1">
            <a:off x="3994944" y="3891757"/>
            <a:ext cx="1127125" cy="166687"/>
          </a:xfrm>
          <a:prstGeom prst="rightArrow">
            <a:avLst>
              <a:gd name="adj1" fmla="val 47155"/>
              <a:gd name="adj2" fmla="val 203303"/>
            </a:avLst>
          </a:prstGeom>
          <a:gradFill>
            <a:gsLst>
              <a:gs pos="84000">
                <a:schemeClr val="accent3">
                  <a:lumMod val="60000"/>
                  <a:lumOff val="40000"/>
                </a:schemeClr>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Oval 364"/>
          <p:cNvSpPr/>
          <p:nvPr/>
        </p:nvSpPr>
        <p:spPr>
          <a:xfrm>
            <a:off x="2476500" y="2781300"/>
            <a:ext cx="3924300" cy="283210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2" name="Picture 321" descr="Handy.jpg"/>
          <p:cNvPicPr>
            <a:picLocks noChangeAspect="1"/>
          </p:cNvPicPr>
          <p:nvPr/>
        </p:nvPicPr>
        <p:blipFill>
          <a:blip r:embed="rId3"/>
          <a:stretch>
            <a:fillRect/>
          </a:stretch>
        </p:blipFill>
        <p:spPr>
          <a:xfrm rot="1817277">
            <a:off x="3238500" y="2171701"/>
            <a:ext cx="762000" cy="304800"/>
          </a:xfrm>
          <a:prstGeom prst="rect">
            <a:avLst/>
          </a:prstGeom>
        </p:spPr>
      </p:pic>
      <p:pic>
        <p:nvPicPr>
          <p:cNvPr id="18" name="Picture 17" descr="TruckA-sideview.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400" y="1862052"/>
            <a:ext cx="1847295" cy="429247"/>
          </a:xfrm>
          <a:prstGeom prst="rect">
            <a:avLst/>
          </a:prstGeom>
        </p:spPr>
      </p:pic>
      <p:pic>
        <p:nvPicPr>
          <p:cNvPr id="24" name="Picture 23" descr="Electrical Pylon.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1800" y="5727700"/>
            <a:ext cx="508000" cy="812800"/>
          </a:xfrm>
          <a:prstGeom prst="rect">
            <a:avLst/>
          </a:prstGeom>
        </p:spPr>
      </p:pic>
      <p:pic>
        <p:nvPicPr>
          <p:cNvPr id="26" name="Picture 25" descr="PLC 1.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1658" y="5549900"/>
            <a:ext cx="679874" cy="558800"/>
          </a:xfrm>
          <a:prstGeom prst="rect">
            <a:avLst/>
          </a:prstGeom>
        </p:spPr>
      </p:pic>
      <p:pic>
        <p:nvPicPr>
          <p:cNvPr id="27" name="Picture 26" descr="Control Panel.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4400" y="6248400"/>
            <a:ext cx="304800" cy="381000"/>
          </a:xfrm>
          <a:prstGeom prst="rect">
            <a:avLst/>
          </a:prstGeom>
        </p:spPr>
      </p:pic>
      <p:sp>
        <p:nvSpPr>
          <p:cNvPr id="29" name="TextBox 28"/>
          <p:cNvSpPr txBox="1"/>
          <p:nvPr/>
        </p:nvSpPr>
        <p:spPr>
          <a:xfrm>
            <a:off x="469900" y="3634601"/>
            <a:ext cx="1600200" cy="276999"/>
          </a:xfrm>
          <a:prstGeom prst="rect">
            <a:avLst/>
          </a:prstGeom>
          <a:noFill/>
        </p:spPr>
        <p:txBody>
          <a:bodyPr wrap="square" rtlCol="0">
            <a:spAutoFit/>
          </a:bodyPr>
          <a:lstStyle/>
          <a:p>
            <a:r>
              <a:rPr lang="en-GB" sz="1200" b="1" dirty="0" smtClean="0"/>
              <a:t>= </a:t>
            </a:r>
            <a:r>
              <a:rPr lang="en-GB" sz="1200" b="1" dirty="0" err="1" smtClean="0"/>
              <a:t>IoT</a:t>
            </a:r>
            <a:r>
              <a:rPr lang="en-GB" sz="1200" b="1" dirty="0" smtClean="0"/>
              <a:t> Platform</a:t>
            </a:r>
            <a:endParaRPr lang="en-GB" sz="1200" b="1" dirty="0"/>
          </a:p>
        </p:txBody>
      </p:sp>
      <p:sp>
        <p:nvSpPr>
          <p:cNvPr id="30" name="TextBox 29"/>
          <p:cNvSpPr txBox="1"/>
          <p:nvPr/>
        </p:nvSpPr>
        <p:spPr>
          <a:xfrm>
            <a:off x="850900" y="1435100"/>
            <a:ext cx="2603500" cy="307777"/>
          </a:xfrm>
          <a:prstGeom prst="rect">
            <a:avLst/>
          </a:prstGeom>
          <a:noFill/>
        </p:spPr>
        <p:txBody>
          <a:bodyPr wrap="square" rtlCol="0">
            <a:spAutoFit/>
          </a:bodyPr>
          <a:lstStyle/>
          <a:p>
            <a:r>
              <a:rPr lang="en-GB" sz="1400" b="1" dirty="0" smtClean="0">
                <a:solidFill>
                  <a:srgbClr val="6E7178"/>
                </a:solidFill>
              </a:rPr>
              <a:t>Transportation &amp; Logistics</a:t>
            </a:r>
            <a:endParaRPr lang="en-GB" sz="1400" b="1" dirty="0">
              <a:solidFill>
                <a:srgbClr val="6E7178"/>
              </a:solidFill>
            </a:endParaRPr>
          </a:p>
        </p:txBody>
      </p:sp>
      <p:sp>
        <p:nvSpPr>
          <p:cNvPr id="31" name="TextBox 30"/>
          <p:cNvSpPr txBox="1"/>
          <p:nvPr/>
        </p:nvSpPr>
        <p:spPr>
          <a:xfrm>
            <a:off x="5283200" y="1270000"/>
            <a:ext cx="2501900" cy="307777"/>
          </a:xfrm>
          <a:prstGeom prst="rect">
            <a:avLst/>
          </a:prstGeom>
          <a:noFill/>
        </p:spPr>
        <p:txBody>
          <a:bodyPr wrap="square" rtlCol="0">
            <a:spAutoFit/>
          </a:bodyPr>
          <a:lstStyle/>
          <a:p>
            <a:pPr algn="ctr"/>
            <a:r>
              <a:rPr lang="en-GB" sz="1400" b="1" dirty="0" smtClean="0">
                <a:solidFill>
                  <a:srgbClr val="6E7178"/>
                </a:solidFill>
              </a:rPr>
              <a:t>Logistics</a:t>
            </a:r>
            <a:endParaRPr lang="en-GB" sz="1400" b="1" dirty="0">
              <a:solidFill>
                <a:srgbClr val="6E7178"/>
              </a:solidFill>
            </a:endParaRPr>
          </a:p>
        </p:txBody>
      </p:sp>
      <p:sp>
        <p:nvSpPr>
          <p:cNvPr id="32" name="TextBox 31"/>
          <p:cNvSpPr txBox="1"/>
          <p:nvPr/>
        </p:nvSpPr>
        <p:spPr>
          <a:xfrm>
            <a:off x="177800" y="5156200"/>
            <a:ext cx="1278467" cy="523220"/>
          </a:xfrm>
          <a:prstGeom prst="rect">
            <a:avLst/>
          </a:prstGeom>
          <a:noFill/>
        </p:spPr>
        <p:txBody>
          <a:bodyPr wrap="square" rtlCol="0">
            <a:spAutoFit/>
          </a:bodyPr>
          <a:lstStyle/>
          <a:p>
            <a:r>
              <a:rPr lang="en-GB" sz="1400" b="1" dirty="0" smtClean="0">
                <a:solidFill>
                  <a:srgbClr val="6E7178"/>
                </a:solidFill>
              </a:rPr>
              <a:t>Medical &amp;</a:t>
            </a:r>
          </a:p>
          <a:p>
            <a:r>
              <a:rPr lang="en-GB" sz="1400" b="1" dirty="0" smtClean="0">
                <a:solidFill>
                  <a:srgbClr val="6E7178"/>
                </a:solidFill>
              </a:rPr>
              <a:t>Healthcare</a:t>
            </a:r>
            <a:endParaRPr lang="en-GB" sz="1400" b="1" dirty="0">
              <a:solidFill>
                <a:srgbClr val="6E7178"/>
              </a:solidFill>
            </a:endParaRPr>
          </a:p>
        </p:txBody>
      </p:sp>
      <p:sp>
        <p:nvSpPr>
          <p:cNvPr id="39" name="TextBox 38"/>
          <p:cNvSpPr txBox="1"/>
          <p:nvPr/>
        </p:nvSpPr>
        <p:spPr>
          <a:xfrm>
            <a:off x="7658100" y="4965700"/>
            <a:ext cx="1278467" cy="523220"/>
          </a:xfrm>
          <a:prstGeom prst="rect">
            <a:avLst/>
          </a:prstGeom>
          <a:noFill/>
        </p:spPr>
        <p:txBody>
          <a:bodyPr wrap="square" rtlCol="0">
            <a:spAutoFit/>
          </a:bodyPr>
          <a:lstStyle/>
          <a:p>
            <a:r>
              <a:rPr lang="en-GB" sz="1400" b="1" dirty="0" smtClean="0">
                <a:solidFill>
                  <a:srgbClr val="6E7178"/>
                </a:solidFill>
              </a:rPr>
              <a:t>Industrial &amp;</a:t>
            </a:r>
          </a:p>
          <a:p>
            <a:r>
              <a:rPr lang="en-GB" sz="1400" b="1" dirty="0" smtClean="0">
                <a:solidFill>
                  <a:srgbClr val="6E7178"/>
                </a:solidFill>
              </a:rPr>
              <a:t>Energy</a:t>
            </a:r>
            <a:endParaRPr lang="en-GB" sz="1400" b="1" dirty="0">
              <a:solidFill>
                <a:srgbClr val="6E7178"/>
              </a:solidFill>
            </a:endParaRPr>
          </a:p>
        </p:txBody>
      </p:sp>
      <p:pic>
        <p:nvPicPr>
          <p:cNvPr id="42" name="Picture 41" descr="Server Database.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400" y="4521200"/>
            <a:ext cx="657981" cy="647700"/>
          </a:xfrm>
          <a:prstGeom prst="rect">
            <a:avLst/>
          </a:prstGeom>
        </p:spPr>
      </p:pic>
      <p:cxnSp>
        <p:nvCxnSpPr>
          <p:cNvPr id="64" name="Straight Arrow Connector 63"/>
          <p:cNvCxnSpPr/>
          <p:nvPr/>
        </p:nvCxnSpPr>
        <p:spPr>
          <a:xfrm flipV="1">
            <a:off x="1752600" y="4584700"/>
            <a:ext cx="1371600" cy="355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flipV="1">
            <a:off x="1828800" y="4648200"/>
            <a:ext cx="1384300" cy="673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flipV="1">
            <a:off x="2082800" y="4699000"/>
            <a:ext cx="1168400" cy="825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rot="5400000" flipH="1" flipV="1">
            <a:off x="2533650" y="4730750"/>
            <a:ext cx="787400" cy="7747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rot="5400000" flipH="1" flipV="1">
            <a:off x="2647950" y="4908550"/>
            <a:ext cx="939800" cy="571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84" name="Straight Arrow Connector 83"/>
          <p:cNvCxnSpPr/>
          <p:nvPr/>
        </p:nvCxnSpPr>
        <p:spPr>
          <a:xfrm rot="5400000" flipH="1" flipV="1">
            <a:off x="2698750" y="5086350"/>
            <a:ext cx="1193800" cy="419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4" name="Straight Arrow Connector 93"/>
          <p:cNvCxnSpPr>
            <a:stCxn id="42" idx="3"/>
          </p:cNvCxnSpPr>
          <p:nvPr/>
        </p:nvCxnSpPr>
        <p:spPr>
          <a:xfrm flipV="1">
            <a:off x="810381" y="4470400"/>
            <a:ext cx="2275719" cy="37465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1" name="Straight Arrow Connector 100"/>
          <p:cNvCxnSpPr/>
          <p:nvPr/>
        </p:nvCxnSpPr>
        <p:spPr>
          <a:xfrm rot="5400000">
            <a:off x="4311650" y="2520950"/>
            <a:ext cx="1308100" cy="330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p:nvPr/>
        </p:nvCxnSpPr>
        <p:spPr>
          <a:xfrm>
            <a:off x="5562600" y="4318000"/>
            <a:ext cx="2466219" cy="18415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1" name="Straight Arrow Connector 110"/>
          <p:cNvCxnSpPr/>
          <p:nvPr/>
        </p:nvCxnSpPr>
        <p:spPr>
          <a:xfrm>
            <a:off x="2476500" y="2603500"/>
            <a:ext cx="1168400" cy="990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p:nvPr/>
        </p:nvCxnSpPr>
        <p:spPr>
          <a:xfrm>
            <a:off x="1981200" y="2552700"/>
            <a:ext cx="1587500" cy="11049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p:nvPr/>
        </p:nvCxnSpPr>
        <p:spPr>
          <a:xfrm>
            <a:off x="1498600" y="2679700"/>
            <a:ext cx="1993900" cy="1054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20" name="Straight Arrow Connector 119"/>
          <p:cNvCxnSpPr/>
          <p:nvPr/>
        </p:nvCxnSpPr>
        <p:spPr>
          <a:xfrm>
            <a:off x="1079500" y="2971800"/>
            <a:ext cx="2349500" cy="838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sp>
        <p:nvSpPr>
          <p:cNvPr id="126" name="TextBox 125"/>
          <p:cNvSpPr txBox="1"/>
          <p:nvPr/>
        </p:nvSpPr>
        <p:spPr>
          <a:xfrm>
            <a:off x="3670300" y="4940300"/>
            <a:ext cx="1346200" cy="430887"/>
          </a:xfrm>
          <a:prstGeom prst="rect">
            <a:avLst/>
          </a:prstGeom>
          <a:noFill/>
        </p:spPr>
        <p:txBody>
          <a:bodyPr wrap="square" rtlCol="0">
            <a:spAutoFit/>
          </a:bodyPr>
          <a:lstStyle/>
          <a:p>
            <a:pPr algn="ctr"/>
            <a:r>
              <a:rPr lang="en-GB" sz="1100" b="1" dirty="0" smtClean="0">
                <a:solidFill>
                  <a:srgbClr val="6E7178"/>
                </a:solidFill>
              </a:rPr>
              <a:t>Communication</a:t>
            </a:r>
          </a:p>
          <a:p>
            <a:pPr algn="ctr"/>
            <a:r>
              <a:rPr lang="en-GB" sz="1100" b="1" dirty="0" smtClean="0">
                <a:solidFill>
                  <a:srgbClr val="6E7178"/>
                </a:solidFill>
              </a:rPr>
              <a:t>Infrastructure</a:t>
            </a:r>
            <a:endParaRPr lang="en-GB" sz="1100" b="1" dirty="0">
              <a:solidFill>
                <a:srgbClr val="6E7178"/>
              </a:solidFill>
            </a:endParaRPr>
          </a:p>
        </p:txBody>
      </p:sp>
      <p:cxnSp>
        <p:nvCxnSpPr>
          <p:cNvPr id="127" name="Straight Arrow Connector 126"/>
          <p:cNvCxnSpPr/>
          <p:nvPr/>
        </p:nvCxnSpPr>
        <p:spPr>
          <a:xfrm rot="5400000">
            <a:off x="4845050" y="2241550"/>
            <a:ext cx="1384300" cy="1016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0" name="Straight Arrow Connector 129"/>
          <p:cNvCxnSpPr/>
          <p:nvPr/>
        </p:nvCxnSpPr>
        <p:spPr>
          <a:xfrm rot="10800000" flipV="1">
            <a:off x="5092700" y="2425700"/>
            <a:ext cx="1130300" cy="1054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194" idx="2"/>
          </p:cNvCxnSpPr>
          <p:nvPr/>
        </p:nvCxnSpPr>
        <p:spPr>
          <a:xfrm rot="5400000">
            <a:off x="4633050" y="2313353"/>
            <a:ext cx="1422899" cy="757594"/>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p:nvPr/>
        </p:nvCxnSpPr>
        <p:spPr>
          <a:xfrm rot="10800000" flipV="1">
            <a:off x="5156200" y="2819400"/>
            <a:ext cx="1790700" cy="7493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41" name="Straight Arrow Connector 140"/>
          <p:cNvCxnSpPr/>
          <p:nvPr/>
        </p:nvCxnSpPr>
        <p:spPr>
          <a:xfrm rot="10800000" flipV="1">
            <a:off x="5207000" y="3111500"/>
            <a:ext cx="2095500" cy="508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a:xfrm rot="10800000" flipV="1">
            <a:off x="5232400" y="3340100"/>
            <a:ext cx="2362200" cy="355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rot="10800000">
            <a:off x="5511800" y="4508500"/>
            <a:ext cx="1790700" cy="609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52" name="Straight Arrow Connector 151"/>
          <p:cNvCxnSpPr/>
          <p:nvPr/>
        </p:nvCxnSpPr>
        <p:spPr>
          <a:xfrm rot="10800000">
            <a:off x="5448300" y="4559300"/>
            <a:ext cx="1333500" cy="711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60" name="Straight Arrow Connector 159"/>
          <p:cNvCxnSpPr/>
          <p:nvPr/>
        </p:nvCxnSpPr>
        <p:spPr>
          <a:xfrm rot="16200000" flipV="1">
            <a:off x="5289550" y="4679950"/>
            <a:ext cx="1206500" cy="1143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63" name="Straight Arrow Connector 162"/>
          <p:cNvCxnSpPr/>
          <p:nvPr/>
        </p:nvCxnSpPr>
        <p:spPr>
          <a:xfrm rot="16200000" flipV="1">
            <a:off x="5067300" y="4902200"/>
            <a:ext cx="1346200" cy="9398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166" name="Picture 165" descr="Server Database.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18500" y="3225800"/>
            <a:ext cx="657981" cy="647700"/>
          </a:xfrm>
          <a:prstGeom prst="rect">
            <a:avLst/>
          </a:prstGeom>
        </p:spPr>
      </p:pic>
      <p:cxnSp>
        <p:nvCxnSpPr>
          <p:cNvPr id="170" name="Straight Arrow Connector 169"/>
          <p:cNvCxnSpPr/>
          <p:nvPr/>
        </p:nvCxnSpPr>
        <p:spPr>
          <a:xfrm rot="10800000" flipV="1">
            <a:off x="5321300" y="3771900"/>
            <a:ext cx="2959100" cy="127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5" name="Straight Arrow Connector 104"/>
          <p:cNvCxnSpPr/>
          <p:nvPr/>
        </p:nvCxnSpPr>
        <p:spPr>
          <a:xfrm rot="16200000" flipH="1">
            <a:off x="3155950" y="2940050"/>
            <a:ext cx="1041400" cy="190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132" name="Picture 131" descr="Laptop.jpg"/>
          <p:cNvPicPr>
            <a:picLocks noChangeAspect="1"/>
          </p:cNvPicPr>
          <p:nvPr/>
        </p:nvPicPr>
        <p:blipFill>
          <a:blip r:embed="rId9"/>
          <a:stretch>
            <a:fillRect/>
          </a:stretch>
        </p:blipFill>
        <p:spPr>
          <a:xfrm>
            <a:off x="8039100" y="4207900"/>
            <a:ext cx="528752" cy="440300"/>
          </a:xfrm>
          <a:prstGeom prst="rect">
            <a:avLst/>
          </a:prstGeom>
        </p:spPr>
      </p:pic>
      <p:pic>
        <p:nvPicPr>
          <p:cNvPr id="136" name="Picture 135" descr="Empty.png"/>
          <p:cNvPicPr>
            <a:picLocks noChangeAspect="1"/>
          </p:cNvPicPr>
          <p:nvPr/>
        </p:nvPicPr>
        <p:blipFill>
          <a:blip r:embed="rId10"/>
          <a:stretch>
            <a:fillRect/>
          </a:stretch>
        </p:blipFill>
        <p:spPr>
          <a:xfrm>
            <a:off x="228601" y="3619500"/>
            <a:ext cx="296927" cy="406400"/>
          </a:xfrm>
          <a:prstGeom prst="rect">
            <a:avLst/>
          </a:prstGeom>
        </p:spPr>
      </p:pic>
      <p:pic>
        <p:nvPicPr>
          <p:cNvPr id="21" name="Picture 20" descr="Control Panel.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9900" y="6159500"/>
            <a:ext cx="304800" cy="381000"/>
          </a:xfrm>
          <a:prstGeom prst="rect">
            <a:avLst/>
          </a:prstGeom>
        </p:spPr>
      </p:pic>
      <p:pic>
        <p:nvPicPr>
          <p:cNvPr id="250" name="Picture 116" descr="Train part.png"/>
          <p:cNvPicPr>
            <a:picLocks noChangeAspect="1"/>
          </p:cNvPicPr>
          <p:nvPr/>
        </p:nvPicPr>
        <p:blipFill>
          <a:blip r:embed="rId11"/>
          <a:srcRect/>
          <a:stretch>
            <a:fillRect/>
          </a:stretch>
        </p:blipFill>
        <p:spPr bwMode="auto">
          <a:xfrm flipH="1">
            <a:off x="0" y="1701800"/>
            <a:ext cx="942975" cy="317500"/>
          </a:xfrm>
          <a:prstGeom prst="rect">
            <a:avLst/>
          </a:prstGeom>
          <a:noFill/>
          <a:ln w="9525">
            <a:noFill/>
            <a:miter lim="800000"/>
            <a:headEnd/>
            <a:tailEnd/>
          </a:ln>
        </p:spPr>
      </p:pic>
      <p:pic>
        <p:nvPicPr>
          <p:cNvPr id="251" name="Picture 197" descr="Ambulance-sideview copy.jpg"/>
          <p:cNvPicPr>
            <a:picLocks noChangeAspect="1"/>
          </p:cNvPicPr>
          <p:nvPr/>
        </p:nvPicPr>
        <p:blipFill>
          <a:blip r:embed="rId12"/>
          <a:srcRect/>
          <a:stretch>
            <a:fillRect/>
          </a:stretch>
        </p:blipFill>
        <p:spPr bwMode="auto">
          <a:xfrm>
            <a:off x="1924050" y="6094413"/>
            <a:ext cx="920750" cy="450189"/>
          </a:xfrm>
          <a:prstGeom prst="rect">
            <a:avLst/>
          </a:prstGeom>
          <a:noFill/>
          <a:ln w="9525">
            <a:noFill/>
            <a:miter lim="800000"/>
            <a:headEnd/>
            <a:tailEnd/>
          </a:ln>
        </p:spPr>
      </p:pic>
      <p:pic>
        <p:nvPicPr>
          <p:cNvPr id="252" name="Picture 196" descr="7220827_m?123rf_cardiogram.png"/>
          <p:cNvPicPr>
            <a:picLocks noChangeAspect="1"/>
          </p:cNvPicPr>
          <p:nvPr/>
        </p:nvPicPr>
        <p:blipFill>
          <a:blip r:embed="rId13">
            <a:alphaModFix amt="32000"/>
          </a:blip>
          <a:srcRect/>
          <a:stretch>
            <a:fillRect/>
          </a:stretch>
        </p:blipFill>
        <p:spPr bwMode="auto">
          <a:xfrm>
            <a:off x="1054100" y="5473700"/>
            <a:ext cx="673100" cy="673100"/>
          </a:xfrm>
          <a:prstGeom prst="rect">
            <a:avLst/>
          </a:prstGeom>
          <a:noFill/>
          <a:ln w="9525">
            <a:noFill/>
            <a:miter lim="800000"/>
            <a:headEnd/>
            <a:tailEnd/>
          </a:ln>
        </p:spPr>
      </p:pic>
      <p:grpSp>
        <p:nvGrpSpPr>
          <p:cNvPr id="10" name="Group 212"/>
          <p:cNvGrpSpPr>
            <a:grpSpLocks/>
          </p:cNvGrpSpPr>
          <p:nvPr/>
        </p:nvGrpSpPr>
        <p:grpSpPr bwMode="auto">
          <a:xfrm>
            <a:off x="6551613" y="1498600"/>
            <a:ext cx="649287" cy="431800"/>
            <a:chOff x="1953683" y="4914900"/>
            <a:chExt cx="694266" cy="520700"/>
          </a:xfrm>
        </p:grpSpPr>
        <p:sp>
          <p:nvSpPr>
            <p:cNvPr id="254" name="Donut 253"/>
            <p:cNvSpPr>
              <a:spLocks noChangeAspect="1"/>
            </p:cNvSpPr>
            <p:nvPr/>
          </p:nvSpPr>
          <p:spPr>
            <a:xfrm flipH="1">
              <a:off x="2258715" y="5302250"/>
              <a:ext cx="123919" cy="125413"/>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55" name="Donut 254"/>
            <p:cNvSpPr>
              <a:spLocks noChangeAspect="1"/>
            </p:cNvSpPr>
            <p:nvPr/>
          </p:nvSpPr>
          <p:spPr>
            <a:xfrm flipH="1">
              <a:off x="1964803" y="5322888"/>
              <a:ext cx="111210" cy="111125"/>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56" name="Freeform 255"/>
            <p:cNvSpPr/>
            <p:nvPr/>
          </p:nvSpPr>
          <p:spPr>
            <a:xfrm flipH="1">
              <a:off x="2074425" y="5383213"/>
              <a:ext cx="187468" cy="1587"/>
            </a:xfrm>
            <a:custGeom>
              <a:avLst/>
              <a:gdLst>
                <a:gd name="connsiteX0" fmla="*/ 0 w 1244600"/>
                <a:gd name="connsiteY0" fmla="*/ 0 h 12700"/>
                <a:gd name="connsiteX1" fmla="*/ 1244600 w 1244600"/>
                <a:gd name="connsiteY1" fmla="*/ 12700 h 12700"/>
                <a:gd name="connsiteX2" fmla="*/ 1244600 w 1244600"/>
                <a:gd name="connsiteY2" fmla="*/ 12700 h 12700"/>
              </a:gdLst>
              <a:ahLst/>
              <a:cxnLst>
                <a:cxn ang="0">
                  <a:pos x="connsiteX0" y="connsiteY0"/>
                </a:cxn>
                <a:cxn ang="0">
                  <a:pos x="connsiteX1" y="connsiteY1"/>
                </a:cxn>
                <a:cxn ang="0">
                  <a:pos x="connsiteX2" y="connsiteY2"/>
                </a:cxn>
              </a:cxnLst>
              <a:rect l="l" t="t" r="r" b="b"/>
              <a:pathLst>
                <a:path w="1244600" h="12700">
                  <a:moveTo>
                    <a:pt x="0" y="0"/>
                  </a:moveTo>
                  <a:lnTo>
                    <a:pt x="1244600" y="12700"/>
                  </a:lnTo>
                  <a:lnTo>
                    <a:pt x="1244600" y="12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7" name="Freeform 256"/>
            <p:cNvSpPr/>
            <p:nvPr/>
          </p:nvSpPr>
          <p:spPr>
            <a:xfrm flipH="1">
              <a:off x="1953683" y="5194300"/>
              <a:ext cx="289145" cy="182563"/>
            </a:xfrm>
            <a:custGeom>
              <a:avLst/>
              <a:gdLst>
                <a:gd name="connsiteX0" fmla="*/ 1790700 w 1866900"/>
                <a:gd name="connsiteY0" fmla="*/ 1206500 h 1206500"/>
                <a:gd name="connsiteX1" fmla="*/ 1866900 w 1866900"/>
                <a:gd name="connsiteY1" fmla="*/ 1193800 h 1206500"/>
                <a:gd name="connsiteX2" fmla="*/ 1866900 w 1866900"/>
                <a:gd name="connsiteY2" fmla="*/ 584200 h 1206500"/>
                <a:gd name="connsiteX3" fmla="*/ 1828800 w 1866900"/>
                <a:gd name="connsiteY3" fmla="*/ 457200 h 1206500"/>
                <a:gd name="connsiteX4" fmla="*/ 1714500 w 1866900"/>
                <a:gd name="connsiteY4" fmla="*/ 381000 h 1206500"/>
                <a:gd name="connsiteX5" fmla="*/ 1701800 w 1866900"/>
                <a:gd name="connsiteY5" fmla="*/ 292100 h 1206500"/>
                <a:gd name="connsiteX6" fmla="*/ 1739900 w 1866900"/>
                <a:gd name="connsiteY6" fmla="*/ 215900 h 1206500"/>
                <a:gd name="connsiteX7" fmla="*/ 1778000 w 1866900"/>
                <a:gd name="connsiteY7" fmla="*/ 139700 h 1206500"/>
                <a:gd name="connsiteX8" fmla="*/ 1600200 w 1866900"/>
                <a:gd name="connsiteY8" fmla="*/ 88900 h 1206500"/>
                <a:gd name="connsiteX9" fmla="*/ 1206500 w 1866900"/>
                <a:gd name="connsiteY9" fmla="*/ 25400 h 1206500"/>
                <a:gd name="connsiteX10" fmla="*/ 1079500 w 1866900"/>
                <a:gd name="connsiteY10" fmla="*/ 76200 h 1206500"/>
                <a:gd name="connsiteX11" fmla="*/ 1041400 w 1866900"/>
                <a:gd name="connsiteY11" fmla="*/ 0 h 1206500"/>
                <a:gd name="connsiteX12" fmla="*/ 901700 w 1866900"/>
                <a:gd name="connsiteY12" fmla="*/ 12700 h 1206500"/>
                <a:gd name="connsiteX13" fmla="*/ 863600 w 1866900"/>
                <a:gd name="connsiteY13" fmla="*/ 190500 h 1206500"/>
                <a:gd name="connsiteX14" fmla="*/ 939800 w 1866900"/>
                <a:gd name="connsiteY14" fmla="*/ 254000 h 1206500"/>
                <a:gd name="connsiteX15" fmla="*/ 939800 w 1866900"/>
                <a:gd name="connsiteY15" fmla="*/ 330200 h 1206500"/>
                <a:gd name="connsiteX16" fmla="*/ 939800 w 1866900"/>
                <a:gd name="connsiteY16" fmla="*/ 330200 h 1206500"/>
                <a:gd name="connsiteX17" fmla="*/ 685800 w 1866900"/>
                <a:gd name="connsiteY17" fmla="*/ 406400 h 1206500"/>
                <a:gd name="connsiteX18" fmla="*/ 444500 w 1866900"/>
                <a:gd name="connsiteY18" fmla="*/ 571500 h 1206500"/>
                <a:gd name="connsiteX19" fmla="*/ 292100 w 1866900"/>
                <a:gd name="connsiteY19" fmla="*/ 901700 h 1206500"/>
                <a:gd name="connsiteX20" fmla="*/ 0 w 1866900"/>
                <a:gd name="connsiteY20" fmla="*/ 889000 h 1206500"/>
                <a:gd name="connsiteX21" fmla="*/ 0 w 1866900"/>
                <a:gd name="connsiteY21" fmla="*/ 88900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206500">
                  <a:moveTo>
                    <a:pt x="1790700" y="1206500"/>
                  </a:moveTo>
                  <a:lnTo>
                    <a:pt x="1866900" y="1193800"/>
                  </a:lnTo>
                  <a:lnTo>
                    <a:pt x="1866900" y="584200"/>
                  </a:lnTo>
                  <a:lnTo>
                    <a:pt x="1828800" y="457200"/>
                  </a:lnTo>
                  <a:lnTo>
                    <a:pt x="1714500" y="381000"/>
                  </a:lnTo>
                  <a:lnTo>
                    <a:pt x="1701800" y="292100"/>
                  </a:lnTo>
                  <a:lnTo>
                    <a:pt x="1739900" y="215900"/>
                  </a:lnTo>
                  <a:lnTo>
                    <a:pt x="1778000" y="139700"/>
                  </a:lnTo>
                  <a:lnTo>
                    <a:pt x="1600200" y="88900"/>
                  </a:lnTo>
                  <a:lnTo>
                    <a:pt x="1206500" y="25400"/>
                  </a:lnTo>
                  <a:lnTo>
                    <a:pt x="1079500" y="76200"/>
                  </a:lnTo>
                  <a:lnTo>
                    <a:pt x="1041400" y="0"/>
                  </a:lnTo>
                  <a:lnTo>
                    <a:pt x="901700" y="12700"/>
                  </a:lnTo>
                  <a:lnTo>
                    <a:pt x="863600" y="190500"/>
                  </a:lnTo>
                  <a:lnTo>
                    <a:pt x="939800" y="254000"/>
                  </a:lnTo>
                  <a:lnTo>
                    <a:pt x="939800" y="330200"/>
                  </a:lnTo>
                  <a:lnTo>
                    <a:pt x="939800" y="330200"/>
                  </a:lnTo>
                  <a:lnTo>
                    <a:pt x="685800" y="406400"/>
                  </a:lnTo>
                  <a:lnTo>
                    <a:pt x="444500" y="571500"/>
                  </a:lnTo>
                  <a:lnTo>
                    <a:pt x="292100" y="901700"/>
                  </a:lnTo>
                  <a:lnTo>
                    <a:pt x="0" y="889000"/>
                  </a:lnTo>
                  <a:lnTo>
                    <a:pt x="0" y="889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8" name="Freeform 257"/>
            <p:cNvSpPr/>
            <p:nvPr/>
          </p:nvSpPr>
          <p:spPr>
            <a:xfrm flipH="1">
              <a:off x="2052183" y="5024438"/>
              <a:ext cx="271669" cy="255587"/>
            </a:xfrm>
            <a:custGeom>
              <a:avLst/>
              <a:gdLst>
                <a:gd name="connsiteX0" fmla="*/ 1778000 w 1790700"/>
                <a:gd name="connsiteY0" fmla="*/ 1155700 h 1676400"/>
                <a:gd name="connsiteX1" fmla="*/ 1676400 w 1790700"/>
                <a:gd name="connsiteY1" fmla="*/ 203200 h 1676400"/>
                <a:gd name="connsiteX2" fmla="*/ 1790700 w 1790700"/>
                <a:gd name="connsiteY2" fmla="*/ 0 h 1676400"/>
                <a:gd name="connsiteX3" fmla="*/ 673100 w 1790700"/>
                <a:gd name="connsiteY3" fmla="*/ 38100 h 1676400"/>
                <a:gd name="connsiteX4" fmla="*/ 558800 w 1790700"/>
                <a:gd name="connsiteY4" fmla="*/ 63500 h 1676400"/>
                <a:gd name="connsiteX5" fmla="*/ 457200 w 1790700"/>
                <a:gd name="connsiteY5" fmla="*/ 203200 h 1676400"/>
                <a:gd name="connsiteX6" fmla="*/ 0 w 1790700"/>
                <a:gd name="connsiteY6"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00" h="1676400">
                  <a:moveTo>
                    <a:pt x="1778000" y="1155700"/>
                  </a:moveTo>
                  <a:lnTo>
                    <a:pt x="1676400" y="203200"/>
                  </a:lnTo>
                  <a:lnTo>
                    <a:pt x="1790700" y="0"/>
                  </a:lnTo>
                  <a:lnTo>
                    <a:pt x="673100" y="38100"/>
                  </a:lnTo>
                  <a:lnTo>
                    <a:pt x="558800" y="63500"/>
                  </a:lnTo>
                  <a:lnTo>
                    <a:pt x="457200" y="203200"/>
                  </a:lnTo>
                  <a:lnTo>
                    <a:pt x="0" y="16764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9" name="Freeform 258"/>
            <p:cNvSpPr/>
            <p:nvPr/>
          </p:nvSpPr>
          <p:spPr>
            <a:xfrm flipH="1">
              <a:off x="2080780" y="5040313"/>
              <a:ext cx="203355" cy="246062"/>
            </a:xfrm>
            <a:custGeom>
              <a:avLst/>
              <a:gdLst>
                <a:gd name="connsiteX0" fmla="*/ 1384300 w 1384300"/>
                <a:gd name="connsiteY0" fmla="*/ 1016000 h 1587500"/>
                <a:gd name="connsiteX1" fmla="*/ 1295400 w 1384300"/>
                <a:gd name="connsiteY1" fmla="*/ 0 h 1587500"/>
                <a:gd name="connsiteX2" fmla="*/ 406400 w 1384300"/>
                <a:gd name="connsiteY2" fmla="*/ 12700 h 1587500"/>
                <a:gd name="connsiteX3" fmla="*/ 406400 w 1384300"/>
                <a:gd name="connsiteY3" fmla="*/ 12700 h 1587500"/>
                <a:gd name="connsiteX4" fmla="*/ 304800 w 1384300"/>
                <a:gd name="connsiteY4" fmla="*/ 63500 h 1587500"/>
                <a:gd name="connsiteX5" fmla="*/ 254000 w 1384300"/>
                <a:gd name="connsiteY5" fmla="*/ 139700 h 1587500"/>
                <a:gd name="connsiteX6" fmla="*/ 0 w 1384300"/>
                <a:gd name="connsiteY6" fmla="*/ 1003300 h 1587500"/>
                <a:gd name="connsiteX7" fmla="*/ 203200 w 1384300"/>
                <a:gd name="connsiteY7" fmla="*/ 1130300 h 1587500"/>
                <a:gd name="connsiteX8" fmla="*/ 38100 w 1384300"/>
                <a:gd name="connsiteY8" fmla="*/ 1435100 h 1587500"/>
                <a:gd name="connsiteX9" fmla="*/ 127000 w 1384300"/>
                <a:gd name="connsiteY9" fmla="*/ 1587500 h 1587500"/>
                <a:gd name="connsiteX10" fmla="*/ 469900 w 1384300"/>
                <a:gd name="connsiteY10" fmla="*/ 1562100 h 1587500"/>
                <a:gd name="connsiteX11" fmla="*/ 469900 w 1384300"/>
                <a:gd name="connsiteY11" fmla="*/ 1257300 h 1587500"/>
                <a:gd name="connsiteX12" fmla="*/ 1231900 w 1384300"/>
                <a:gd name="connsiteY12" fmla="*/ 1270000 h 1587500"/>
                <a:gd name="connsiteX13" fmla="*/ 1231900 w 1384300"/>
                <a:gd name="connsiteY13" fmla="*/ 127000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4300" h="1587500">
                  <a:moveTo>
                    <a:pt x="1384300" y="1016000"/>
                  </a:moveTo>
                  <a:lnTo>
                    <a:pt x="1295400" y="0"/>
                  </a:lnTo>
                  <a:lnTo>
                    <a:pt x="406400" y="12700"/>
                  </a:lnTo>
                  <a:lnTo>
                    <a:pt x="406400" y="12700"/>
                  </a:lnTo>
                  <a:lnTo>
                    <a:pt x="304800" y="63500"/>
                  </a:lnTo>
                  <a:lnTo>
                    <a:pt x="254000" y="139700"/>
                  </a:lnTo>
                  <a:lnTo>
                    <a:pt x="0" y="1003300"/>
                  </a:lnTo>
                  <a:lnTo>
                    <a:pt x="203200" y="1130300"/>
                  </a:lnTo>
                  <a:lnTo>
                    <a:pt x="38100" y="1435100"/>
                  </a:lnTo>
                  <a:lnTo>
                    <a:pt x="127000" y="1587500"/>
                  </a:lnTo>
                  <a:lnTo>
                    <a:pt x="469900" y="1562100"/>
                  </a:lnTo>
                  <a:lnTo>
                    <a:pt x="469900" y="1257300"/>
                  </a:lnTo>
                  <a:lnTo>
                    <a:pt x="1231900" y="1270000"/>
                  </a:lnTo>
                  <a:lnTo>
                    <a:pt x="1231900" y="1270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0" name="Freeform 259"/>
            <p:cNvSpPr/>
            <p:nvPr/>
          </p:nvSpPr>
          <p:spPr>
            <a:xfrm flipH="1">
              <a:off x="2215820" y="5141913"/>
              <a:ext cx="68315" cy="74612"/>
            </a:xfrm>
            <a:custGeom>
              <a:avLst/>
              <a:gdLst>
                <a:gd name="connsiteX0" fmla="*/ 0 w 508000"/>
                <a:gd name="connsiteY0" fmla="*/ 330200 h 469900"/>
                <a:gd name="connsiteX1" fmla="*/ 127000 w 508000"/>
                <a:gd name="connsiteY1" fmla="*/ 127000 h 469900"/>
                <a:gd name="connsiteX2" fmla="*/ 127000 w 508000"/>
                <a:gd name="connsiteY2" fmla="*/ 127000 h 469900"/>
                <a:gd name="connsiteX3" fmla="*/ 241300 w 508000"/>
                <a:gd name="connsiteY3" fmla="*/ 139700 h 469900"/>
                <a:gd name="connsiteX4" fmla="*/ 304800 w 508000"/>
                <a:gd name="connsiteY4" fmla="*/ 88900 h 469900"/>
                <a:gd name="connsiteX5" fmla="*/ 228600 w 508000"/>
                <a:gd name="connsiteY5" fmla="*/ 0 h 469900"/>
                <a:gd name="connsiteX6" fmla="*/ 508000 w 508000"/>
                <a:gd name="connsiteY6" fmla="*/ 215900 h 469900"/>
                <a:gd name="connsiteX7" fmla="*/ 419100 w 508000"/>
                <a:gd name="connsiteY7" fmla="*/ 203200 h 469900"/>
                <a:gd name="connsiteX8" fmla="*/ 215900 w 508000"/>
                <a:gd name="connsiteY8" fmla="*/ 469900 h 4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0" h="469900">
                  <a:moveTo>
                    <a:pt x="0" y="330200"/>
                  </a:moveTo>
                  <a:lnTo>
                    <a:pt x="127000" y="127000"/>
                  </a:lnTo>
                  <a:lnTo>
                    <a:pt x="127000" y="127000"/>
                  </a:lnTo>
                  <a:lnTo>
                    <a:pt x="241300" y="139700"/>
                  </a:lnTo>
                  <a:lnTo>
                    <a:pt x="304800" y="88900"/>
                  </a:lnTo>
                  <a:lnTo>
                    <a:pt x="228600" y="0"/>
                  </a:lnTo>
                  <a:lnTo>
                    <a:pt x="508000" y="215900"/>
                  </a:lnTo>
                  <a:lnTo>
                    <a:pt x="419100" y="203200"/>
                  </a:lnTo>
                  <a:lnTo>
                    <a:pt x="215900" y="4699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1" name="Freeform 260"/>
            <p:cNvSpPr/>
            <p:nvPr/>
          </p:nvSpPr>
          <p:spPr>
            <a:xfrm flipH="1">
              <a:off x="2093490" y="5126038"/>
              <a:ext cx="101677" cy="104775"/>
            </a:xfrm>
            <a:custGeom>
              <a:avLst/>
              <a:gdLst>
                <a:gd name="connsiteX0" fmla="*/ 152400 w 673100"/>
                <a:gd name="connsiteY0" fmla="*/ 698500 h 698500"/>
                <a:gd name="connsiteX1" fmla="*/ 139700 w 673100"/>
                <a:gd name="connsiteY1" fmla="*/ 622300 h 698500"/>
                <a:gd name="connsiteX2" fmla="*/ 25400 w 673100"/>
                <a:gd name="connsiteY2" fmla="*/ 622300 h 698500"/>
                <a:gd name="connsiteX3" fmla="*/ 25400 w 673100"/>
                <a:gd name="connsiteY3" fmla="*/ 622300 h 698500"/>
                <a:gd name="connsiteX4" fmla="*/ 0 w 673100"/>
                <a:gd name="connsiteY4" fmla="*/ 508000 h 698500"/>
                <a:gd name="connsiteX5" fmla="*/ 0 w 673100"/>
                <a:gd name="connsiteY5" fmla="*/ 508000 h 698500"/>
                <a:gd name="connsiteX6" fmla="*/ 419100 w 673100"/>
                <a:gd name="connsiteY6" fmla="*/ 444500 h 698500"/>
                <a:gd name="connsiteX7" fmla="*/ 546100 w 673100"/>
                <a:gd name="connsiteY7" fmla="*/ 50800 h 698500"/>
                <a:gd name="connsiteX8" fmla="*/ 546100 w 673100"/>
                <a:gd name="connsiteY8" fmla="*/ 50800 h 698500"/>
                <a:gd name="connsiteX9" fmla="*/ 635000 w 673100"/>
                <a:gd name="connsiteY9" fmla="*/ 0 h 698500"/>
                <a:gd name="connsiteX10" fmla="*/ 635000 w 673100"/>
                <a:gd name="connsiteY10" fmla="*/ 0 h 698500"/>
                <a:gd name="connsiteX11" fmla="*/ 635000 w 673100"/>
                <a:gd name="connsiteY11" fmla="*/ 0 h 698500"/>
                <a:gd name="connsiteX12" fmla="*/ 673100 w 673100"/>
                <a:gd name="connsiteY12" fmla="*/ 88900 h 698500"/>
                <a:gd name="connsiteX13" fmla="*/ 622300 w 673100"/>
                <a:gd name="connsiteY13" fmla="*/ 4826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698500">
                  <a:moveTo>
                    <a:pt x="152400" y="698500"/>
                  </a:moveTo>
                  <a:lnTo>
                    <a:pt x="139700" y="622300"/>
                  </a:lnTo>
                  <a:lnTo>
                    <a:pt x="25400" y="622300"/>
                  </a:lnTo>
                  <a:lnTo>
                    <a:pt x="25400" y="622300"/>
                  </a:lnTo>
                  <a:lnTo>
                    <a:pt x="0" y="508000"/>
                  </a:lnTo>
                  <a:lnTo>
                    <a:pt x="0" y="508000"/>
                  </a:lnTo>
                  <a:lnTo>
                    <a:pt x="419100" y="444500"/>
                  </a:lnTo>
                  <a:lnTo>
                    <a:pt x="546100" y="50800"/>
                  </a:lnTo>
                  <a:lnTo>
                    <a:pt x="546100" y="50800"/>
                  </a:lnTo>
                  <a:lnTo>
                    <a:pt x="635000" y="0"/>
                  </a:lnTo>
                  <a:lnTo>
                    <a:pt x="635000" y="0"/>
                  </a:lnTo>
                  <a:lnTo>
                    <a:pt x="635000" y="0"/>
                  </a:lnTo>
                  <a:lnTo>
                    <a:pt x="673100" y="88900"/>
                  </a:lnTo>
                  <a:lnTo>
                    <a:pt x="622300" y="4826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2" name="Freeform 261"/>
            <p:cNvSpPr/>
            <p:nvPr/>
          </p:nvSpPr>
          <p:spPr>
            <a:xfrm flipH="1">
              <a:off x="2301610" y="5208588"/>
              <a:ext cx="57194" cy="74612"/>
            </a:xfrm>
            <a:custGeom>
              <a:avLst/>
              <a:gdLst>
                <a:gd name="connsiteX0" fmla="*/ 330200 w 330200"/>
                <a:gd name="connsiteY0" fmla="*/ 0 h 533400"/>
                <a:gd name="connsiteX1" fmla="*/ 0 w 330200"/>
                <a:gd name="connsiteY1" fmla="*/ 533400 h 533400"/>
                <a:gd name="connsiteX2" fmla="*/ 215900 w 330200"/>
                <a:gd name="connsiteY2" fmla="*/ 520700 h 533400"/>
              </a:gdLst>
              <a:ahLst/>
              <a:cxnLst>
                <a:cxn ang="0">
                  <a:pos x="connsiteX0" y="connsiteY0"/>
                </a:cxn>
                <a:cxn ang="0">
                  <a:pos x="connsiteX1" y="connsiteY1"/>
                </a:cxn>
                <a:cxn ang="0">
                  <a:pos x="connsiteX2" y="connsiteY2"/>
                </a:cxn>
              </a:cxnLst>
              <a:rect l="l" t="t" r="r" b="b"/>
              <a:pathLst>
                <a:path w="330200" h="533400">
                  <a:moveTo>
                    <a:pt x="330200" y="0"/>
                  </a:moveTo>
                  <a:lnTo>
                    <a:pt x="0" y="533400"/>
                  </a:lnTo>
                  <a:lnTo>
                    <a:pt x="215900" y="520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3" name="Freeform 262"/>
            <p:cNvSpPr/>
            <p:nvPr/>
          </p:nvSpPr>
          <p:spPr>
            <a:xfrm flipH="1">
              <a:off x="2358804" y="4914900"/>
              <a:ext cx="31774" cy="368300"/>
            </a:xfrm>
            <a:custGeom>
              <a:avLst/>
              <a:gdLst>
                <a:gd name="connsiteX0" fmla="*/ 222250 w 222250"/>
                <a:gd name="connsiteY0" fmla="*/ 2438400 h 2438400"/>
                <a:gd name="connsiteX1" fmla="*/ 222250 w 222250"/>
                <a:gd name="connsiteY1" fmla="*/ 0 h 2438400"/>
                <a:gd name="connsiteX2" fmla="*/ 0 w 222250"/>
                <a:gd name="connsiteY2" fmla="*/ 0 h 2438400"/>
                <a:gd name="connsiteX3" fmla="*/ 6350 w 222250"/>
                <a:gd name="connsiteY3" fmla="*/ 1130300 h 2438400"/>
              </a:gdLst>
              <a:ahLst/>
              <a:cxnLst>
                <a:cxn ang="0">
                  <a:pos x="connsiteX0" y="connsiteY0"/>
                </a:cxn>
                <a:cxn ang="0">
                  <a:pos x="connsiteX1" y="connsiteY1"/>
                </a:cxn>
                <a:cxn ang="0">
                  <a:pos x="connsiteX2" y="connsiteY2"/>
                </a:cxn>
                <a:cxn ang="0">
                  <a:pos x="connsiteX3" y="connsiteY3"/>
                </a:cxn>
              </a:cxnLst>
              <a:rect l="l" t="t" r="r" b="b"/>
              <a:pathLst>
                <a:path w="222250" h="2438400">
                  <a:moveTo>
                    <a:pt x="222250" y="2438400"/>
                  </a:moveTo>
                  <a:lnTo>
                    <a:pt x="222250" y="0"/>
                  </a:lnTo>
                  <a:lnTo>
                    <a:pt x="0" y="0"/>
                  </a:lnTo>
                  <a:cubicBezTo>
                    <a:pt x="2117" y="376767"/>
                    <a:pt x="4233" y="753533"/>
                    <a:pt x="6350" y="1130300"/>
                  </a:cubicBez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4" name="Freeform 263"/>
            <p:cNvSpPr/>
            <p:nvPr/>
          </p:nvSpPr>
          <p:spPr>
            <a:xfrm flipH="1">
              <a:off x="2390578" y="5008563"/>
              <a:ext cx="34952" cy="84137"/>
            </a:xfrm>
            <a:custGeom>
              <a:avLst/>
              <a:gdLst>
                <a:gd name="connsiteX0" fmla="*/ 228600 w 228600"/>
                <a:gd name="connsiteY0" fmla="*/ 514350 h 565200"/>
                <a:gd name="connsiteX1" fmla="*/ 95250 w 228600"/>
                <a:gd name="connsiteY1" fmla="*/ 514350 h 565200"/>
                <a:gd name="connsiteX2" fmla="*/ 6350 w 228600"/>
                <a:gd name="connsiteY2" fmla="*/ 222250 h 565200"/>
                <a:gd name="connsiteX3" fmla="*/ 0 w 228600"/>
                <a:gd name="connsiteY3" fmla="*/ 0 h 565200"/>
              </a:gdLst>
              <a:ahLst/>
              <a:cxnLst>
                <a:cxn ang="0">
                  <a:pos x="connsiteX0" y="connsiteY0"/>
                </a:cxn>
                <a:cxn ang="0">
                  <a:pos x="connsiteX1" y="connsiteY1"/>
                </a:cxn>
                <a:cxn ang="0">
                  <a:pos x="connsiteX2" y="connsiteY2"/>
                </a:cxn>
                <a:cxn ang="0">
                  <a:pos x="connsiteX3" y="connsiteY3"/>
                </a:cxn>
              </a:cxnLst>
              <a:rect l="l" t="t" r="r" b="b"/>
              <a:pathLst>
                <a:path w="228600" h="565200">
                  <a:moveTo>
                    <a:pt x="228600" y="514350"/>
                  </a:moveTo>
                  <a:cubicBezTo>
                    <a:pt x="93136" y="520801"/>
                    <a:pt x="95250" y="565200"/>
                    <a:pt x="95250" y="514350"/>
                  </a:cubicBezTo>
                  <a:lnTo>
                    <a:pt x="6350" y="222250"/>
                  </a:lnTo>
                  <a:lnTo>
                    <a:pt x="0" y="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5" name="Freeform 264"/>
            <p:cNvSpPr/>
            <p:nvPr/>
          </p:nvSpPr>
          <p:spPr>
            <a:xfrm flipH="1">
              <a:off x="2373103" y="5008563"/>
              <a:ext cx="274846" cy="388937"/>
            </a:xfrm>
            <a:custGeom>
              <a:avLst/>
              <a:gdLst>
                <a:gd name="connsiteX0" fmla="*/ 1473200 w 1816100"/>
                <a:gd name="connsiteY0" fmla="*/ 0 h 2578100"/>
                <a:gd name="connsiteX1" fmla="*/ 1390650 w 1816100"/>
                <a:gd name="connsiteY1" fmla="*/ 6350 h 2578100"/>
                <a:gd name="connsiteX2" fmla="*/ 1409700 w 1816100"/>
                <a:gd name="connsiteY2" fmla="*/ 1136650 h 2578100"/>
                <a:gd name="connsiteX3" fmla="*/ 1454150 w 1816100"/>
                <a:gd name="connsiteY3" fmla="*/ 1181100 h 2578100"/>
                <a:gd name="connsiteX4" fmla="*/ 1454150 w 1816100"/>
                <a:gd name="connsiteY4" fmla="*/ 1276350 h 2578100"/>
                <a:gd name="connsiteX5" fmla="*/ 0 w 1816100"/>
                <a:gd name="connsiteY5" fmla="*/ 1339850 h 2578100"/>
                <a:gd name="connsiteX6" fmla="*/ 0 w 1816100"/>
                <a:gd name="connsiteY6" fmla="*/ 1384300 h 2578100"/>
                <a:gd name="connsiteX7" fmla="*/ 1473200 w 1816100"/>
                <a:gd name="connsiteY7" fmla="*/ 1365250 h 2578100"/>
                <a:gd name="connsiteX8" fmla="*/ 1549400 w 1816100"/>
                <a:gd name="connsiteY8" fmla="*/ 1263650 h 2578100"/>
                <a:gd name="connsiteX9" fmla="*/ 1625600 w 1816100"/>
                <a:gd name="connsiteY9" fmla="*/ 1257300 h 2578100"/>
                <a:gd name="connsiteX10" fmla="*/ 1625600 w 1816100"/>
                <a:gd name="connsiteY10" fmla="*/ 1498600 h 2578100"/>
                <a:gd name="connsiteX11" fmla="*/ 1708150 w 1816100"/>
                <a:gd name="connsiteY11" fmla="*/ 1498600 h 2578100"/>
                <a:gd name="connsiteX12" fmla="*/ 1708150 w 1816100"/>
                <a:gd name="connsiteY12" fmla="*/ 2578100 h 2578100"/>
                <a:gd name="connsiteX13" fmla="*/ 1816100 w 1816100"/>
                <a:gd name="connsiteY13" fmla="*/ 2578100 h 257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6100" h="2578100">
                  <a:moveTo>
                    <a:pt x="1473200" y="0"/>
                  </a:moveTo>
                  <a:lnTo>
                    <a:pt x="1390650" y="6350"/>
                  </a:lnTo>
                  <a:lnTo>
                    <a:pt x="1409700" y="1136650"/>
                  </a:lnTo>
                  <a:lnTo>
                    <a:pt x="1454150" y="1181100"/>
                  </a:lnTo>
                  <a:lnTo>
                    <a:pt x="1454150" y="1276350"/>
                  </a:lnTo>
                  <a:lnTo>
                    <a:pt x="0" y="1339850"/>
                  </a:lnTo>
                  <a:lnTo>
                    <a:pt x="0" y="1384300"/>
                  </a:lnTo>
                  <a:lnTo>
                    <a:pt x="1473200" y="1365250"/>
                  </a:lnTo>
                  <a:lnTo>
                    <a:pt x="1549400" y="1263650"/>
                  </a:lnTo>
                  <a:lnTo>
                    <a:pt x="1625600" y="1257300"/>
                  </a:lnTo>
                  <a:lnTo>
                    <a:pt x="1625600" y="1498600"/>
                  </a:lnTo>
                  <a:lnTo>
                    <a:pt x="1708150" y="1498600"/>
                  </a:lnTo>
                  <a:lnTo>
                    <a:pt x="1708150" y="2578100"/>
                  </a:lnTo>
                  <a:lnTo>
                    <a:pt x="1816100" y="25781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6" name="Arc 265"/>
            <p:cNvSpPr/>
            <p:nvPr/>
          </p:nvSpPr>
          <p:spPr>
            <a:xfrm flipH="1">
              <a:off x="2236473" y="5281613"/>
              <a:ext cx="174758" cy="152400"/>
            </a:xfrm>
            <a:prstGeom prst="arc">
              <a:avLst>
                <a:gd name="adj1" fmla="val 16200000"/>
                <a:gd name="adj2" fmla="val 96194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7" name="Arc 266"/>
            <p:cNvSpPr/>
            <p:nvPr/>
          </p:nvSpPr>
          <p:spPr>
            <a:xfrm flipH="1">
              <a:off x="1955271" y="5310188"/>
              <a:ext cx="133452" cy="125412"/>
            </a:xfrm>
            <a:prstGeom prst="arc">
              <a:avLst>
                <a:gd name="adj1" fmla="val 10235935"/>
                <a:gd name="adj2" fmla="val 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1" name="Group 212"/>
          <p:cNvGrpSpPr>
            <a:grpSpLocks noChangeAspect="1"/>
          </p:cNvGrpSpPr>
          <p:nvPr/>
        </p:nvGrpSpPr>
        <p:grpSpPr bwMode="auto">
          <a:xfrm>
            <a:off x="8077200" y="2794000"/>
            <a:ext cx="901700" cy="406400"/>
            <a:chOff x="393700" y="2159000"/>
            <a:chExt cx="8102600" cy="3644900"/>
          </a:xfrm>
        </p:grpSpPr>
        <p:sp>
          <p:nvSpPr>
            <p:cNvPr id="271" name="Freeform 270"/>
            <p:cNvSpPr/>
            <p:nvPr/>
          </p:nvSpPr>
          <p:spPr>
            <a:xfrm>
              <a:off x="7997025" y="2685806"/>
              <a:ext cx="328094" cy="2591296"/>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72" name="Straight Connector 271"/>
            <p:cNvCxnSpPr/>
            <p:nvPr/>
          </p:nvCxnSpPr>
          <p:spPr>
            <a:xfrm rot="10800000">
              <a:off x="5015606" y="4365878"/>
              <a:ext cx="42800" cy="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3" name="Straight Connector 272"/>
            <p:cNvCxnSpPr>
              <a:stCxn id="274" idx="1"/>
              <a:endCxn id="274" idx="3"/>
            </p:cNvCxnSpPr>
            <p:nvPr/>
          </p:nvCxnSpPr>
          <p:spPr>
            <a:xfrm rot="10800000" flipH="1">
              <a:off x="907245" y="2771234"/>
              <a:ext cx="7075510" cy="1423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74" name="Rectangle 273"/>
            <p:cNvSpPr/>
            <p:nvPr/>
          </p:nvSpPr>
          <p:spPr>
            <a:xfrm>
              <a:off x="907245" y="2571903"/>
              <a:ext cx="7075510" cy="412894"/>
            </a:xfrm>
            <a:prstGeom prst="rect">
              <a:avLst/>
            </a:pr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75" name="Straight Connector 274"/>
            <p:cNvCxnSpPr/>
            <p:nvPr/>
          </p:nvCxnSpPr>
          <p:spPr>
            <a:xfrm>
              <a:off x="892984"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6" name="Straight Connector 275"/>
            <p:cNvCxnSpPr/>
            <p:nvPr/>
          </p:nvCxnSpPr>
          <p:spPr>
            <a:xfrm>
              <a:off x="2076987"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7" name="Straight Connector 276"/>
            <p:cNvCxnSpPr/>
            <p:nvPr/>
          </p:nvCxnSpPr>
          <p:spPr>
            <a:xfrm>
              <a:off x="3246728"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8" name="Straight Connector 277"/>
            <p:cNvCxnSpPr/>
            <p:nvPr/>
          </p:nvCxnSpPr>
          <p:spPr>
            <a:xfrm>
              <a:off x="4430739"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9" name="Straight Connector 278"/>
            <p:cNvCxnSpPr/>
            <p:nvPr/>
          </p:nvCxnSpPr>
          <p:spPr>
            <a:xfrm>
              <a:off x="5600481"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0" name="Straight Connector 279"/>
            <p:cNvCxnSpPr/>
            <p:nvPr/>
          </p:nvCxnSpPr>
          <p:spPr>
            <a:xfrm>
              <a:off x="6784483"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1" name="Straight Connector 280"/>
            <p:cNvCxnSpPr/>
            <p:nvPr/>
          </p:nvCxnSpPr>
          <p:spPr>
            <a:xfrm flipH="1">
              <a:off x="7369358"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2" name="Straight Connector 281"/>
            <p:cNvCxnSpPr/>
            <p:nvPr/>
          </p:nvCxnSpPr>
          <p:spPr>
            <a:xfrm flipH="1">
              <a:off x="6185347"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3" name="Straight Connector 282"/>
            <p:cNvCxnSpPr/>
            <p:nvPr/>
          </p:nvCxnSpPr>
          <p:spPr>
            <a:xfrm flipH="1">
              <a:off x="5015606"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4" name="Straight Connector 283"/>
            <p:cNvCxnSpPr/>
            <p:nvPr/>
          </p:nvCxnSpPr>
          <p:spPr>
            <a:xfrm flipH="1">
              <a:off x="3831603"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5" name="Straight Connector 284"/>
            <p:cNvCxnSpPr/>
            <p:nvPr/>
          </p:nvCxnSpPr>
          <p:spPr>
            <a:xfrm flipH="1">
              <a:off x="2661862"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6" name="Straight Connector 285"/>
            <p:cNvCxnSpPr/>
            <p:nvPr/>
          </p:nvCxnSpPr>
          <p:spPr>
            <a:xfrm flipH="1">
              <a:off x="1477851"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7" name="Freeform 286"/>
            <p:cNvSpPr/>
            <p:nvPr/>
          </p:nvSpPr>
          <p:spPr>
            <a:xfrm flipH="1">
              <a:off x="579151" y="2700040"/>
              <a:ext cx="313833" cy="2591296"/>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8" name="Rounded Rectangle 287"/>
            <p:cNvSpPr/>
            <p:nvPr/>
          </p:nvSpPr>
          <p:spPr>
            <a:xfrm>
              <a:off x="1977135" y="2201718"/>
              <a:ext cx="2111241" cy="1195983"/>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9" name="Rounded Rectangle 288"/>
            <p:cNvSpPr/>
            <p:nvPr/>
          </p:nvSpPr>
          <p:spPr>
            <a:xfrm>
              <a:off x="4972815" y="2159000"/>
              <a:ext cx="2111241" cy="1210225"/>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0" name="Rectangle 289"/>
            <p:cNvSpPr/>
            <p:nvPr/>
          </p:nvSpPr>
          <p:spPr>
            <a:xfrm>
              <a:off x="7911434" y="5262860"/>
              <a:ext cx="584866" cy="512564"/>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1" name="Rectangle 290"/>
            <p:cNvSpPr/>
            <p:nvPr/>
          </p:nvSpPr>
          <p:spPr>
            <a:xfrm>
              <a:off x="393700" y="5277103"/>
              <a:ext cx="584875" cy="526797"/>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2" name="Group 239"/>
          <p:cNvGrpSpPr>
            <a:grpSpLocks noChangeAspect="1"/>
          </p:cNvGrpSpPr>
          <p:nvPr/>
        </p:nvGrpSpPr>
        <p:grpSpPr bwMode="auto">
          <a:xfrm>
            <a:off x="8675688" y="2425700"/>
            <a:ext cx="468312" cy="355600"/>
            <a:chOff x="1536700" y="2133600"/>
            <a:chExt cx="2679700" cy="2032000"/>
          </a:xfrm>
        </p:grpSpPr>
        <p:sp>
          <p:nvSpPr>
            <p:cNvPr id="293" name="Freeform 292"/>
            <p:cNvSpPr/>
            <p:nvPr/>
          </p:nvSpPr>
          <p:spPr>
            <a:xfrm>
              <a:off x="2617662" y="2541817"/>
              <a:ext cx="799369" cy="235857"/>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4" name="Freeform 293"/>
            <p:cNvSpPr/>
            <p:nvPr/>
          </p:nvSpPr>
          <p:spPr>
            <a:xfrm>
              <a:off x="1536700" y="2133600"/>
              <a:ext cx="2452609" cy="508000"/>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5" name="Rectangle 294"/>
            <p:cNvSpPr/>
            <p:nvPr/>
          </p:nvSpPr>
          <p:spPr>
            <a:xfrm>
              <a:off x="2781169" y="2777674"/>
              <a:ext cx="517776" cy="145143"/>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96" name="Straight Connector 295"/>
            <p:cNvCxnSpPr/>
            <p:nvPr/>
          </p:nvCxnSpPr>
          <p:spPr>
            <a:xfrm rot="5400000">
              <a:off x="2332350" y="3526062"/>
              <a:ext cx="1215571" cy="908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7" name="Straight Connector 296"/>
            <p:cNvCxnSpPr/>
            <p:nvPr/>
          </p:nvCxnSpPr>
          <p:spPr>
            <a:xfrm rot="5400000">
              <a:off x="2613820" y="3417205"/>
              <a:ext cx="1034143" cy="908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8" name="Straight Connector 297"/>
            <p:cNvCxnSpPr/>
            <p:nvPr/>
          </p:nvCxnSpPr>
          <p:spPr>
            <a:xfrm>
              <a:off x="2926509" y="4147457"/>
              <a:ext cx="1289891" cy="1814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9" name="Straight Connector 298"/>
            <p:cNvCxnSpPr/>
            <p:nvPr/>
          </p:nvCxnSpPr>
          <p:spPr>
            <a:xfrm>
              <a:off x="3108184" y="3929743"/>
              <a:ext cx="1099135" cy="2721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0" name="Straight Connector 299"/>
            <p:cNvCxnSpPr/>
            <p:nvPr/>
          </p:nvCxnSpPr>
          <p:spPr>
            <a:xfrm flipV="1">
              <a:off x="1909130" y="2423886"/>
              <a:ext cx="2089260" cy="9978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pic>
        <p:nvPicPr>
          <p:cNvPr id="303" name="Picture 122" descr="helicopter_w copy.png"/>
          <p:cNvPicPr>
            <a:picLocks noChangeAspect="1"/>
          </p:cNvPicPr>
          <p:nvPr/>
        </p:nvPicPr>
        <p:blipFill>
          <a:blip r:embed="rId14">
            <a:alphaModFix amt="84000"/>
          </a:blip>
          <a:srcRect/>
          <a:stretch>
            <a:fillRect/>
          </a:stretch>
        </p:blipFill>
        <p:spPr bwMode="auto">
          <a:xfrm>
            <a:off x="0" y="2166938"/>
            <a:ext cx="1119188" cy="430212"/>
          </a:xfrm>
          <a:prstGeom prst="rect">
            <a:avLst/>
          </a:prstGeom>
          <a:noFill/>
          <a:ln w="9525">
            <a:noFill/>
            <a:miter lim="800000"/>
            <a:headEnd/>
            <a:tailEnd/>
          </a:ln>
        </p:spPr>
      </p:pic>
      <p:cxnSp>
        <p:nvCxnSpPr>
          <p:cNvPr id="310" name="Straight Arrow Connector 309"/>
          <p:cNvCxnSpPr/>
          <p:nvPr/>
        </p:nvCxnSpPr>
        <p:spPr>
          <a:xfrm rot="10800000">
            <a:off x="5372100" y="4597400"/>
            <a:ext cx="1460500" cy="10668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grpSp>
        <p:nvGrpSpPr>
          <p:cNvPr id="13" name="Group 275"/>
          <p:cNvGrpSpPr>
            <a:grpSpLocks/>
          </p:cNvGrpSpPr>
          <p:nvPr/>
        </p:nvGrpSpPr>
        <p:grpSpPr bwMode="auto">
          <a:xfrm>
            <a:off x="8301038" y="5187950"/>
            <a:ext cx="690562" cy="1136650"/>
            <a:chOff x="497290" y="4454568"/>
            <a:chExt cx="558464" cy="952457"/>
          </a:xfrm>
        </p:grpSpPr>
        <p:sp>
          <p:nvSpPr>
            <p:cNvPr id="313" name="Rounded Rectangle 312"/>
            <p:cNvSpPr/>
            <p:nvPr/>
          </p:nvSpPr>
          <p:spPr>
            <a:xfrm>
              <a:off x="781281" y="4711731"/>
              <a:ext cx="104712" cy="123819"/>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4" name="Trapezoid 313"/>
            <p:cNvSpPr/>
            <p:nvPr/>
          </p:nvSpPr>
          <p:spPr>
            <a:xfrm>
              <a:off x="800320" y="4833964"/>
              <a:ext cx="69808" cy="573061"/>
            </a:xfrm>
            <a:prstGeom prst="trapezoid">
              <a:avLst>
                <a:gd name="adj" fmla="val 33750"/>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315" name="Straight Connector 314"/>
            <p:cNvCxnSpPr>
              <a:endCxn id="319" idx="2"/>
            </p:cNvCxnSpPr>
            <p:nvPr/>
          </p:nvCxnSpPr>
          <p:spPr>
            <a:xfrm rot="7366363" flipH="1" flipV="1">
              <a:off x="758182" y="4623633"/>
              <a:ext cx="339710" cy="11105"/>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6" name="Straight Connector 315"/>
            <p:cNvCxnSpPr>
              <a:stCxn id="320" idx="4"/>
            </p:cNvCxnSpPr>
            <p:nvPr/>
          </p:nvCxnSpPr>
          <p:spPr>
            <a:xfrm rot="7366363" flipH="1">
              <a:off x="824864" y="4769753"/>
              <a:ext cx="171442" cy="290338"/>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7" name="Straight Connector 316"/>
            <p:cNvCxnSpPr>
              <a:stCxn id="318" idx="2"/>
            </p:cNvCxnSpPr>
            <p:nvPr/>
          </p:nvCxnSpPr>
          <p:spPr>
            <a:xfrm rot="7366363" flipH="1" flipV="1">
              <a:off x="591648" y="4593552"/>
              <a:ext cx="150805" cy="301444"/>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8" name="Freeform 317"/>
            <p:cNvSpPr>
              <a:spLocks/>
            </p:cNvSpPr>
            <p:nvPr/>
          </p:nvSpPr>
          <p:spPr>
            <a:xfrm rot="16314994">
              <a:off x="629755" y="4593553"/>
              <a:ext cx="42860" cy="307790"/>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9" name="Freeform 318"/>
            <p:cNvSpPr>
              <a:spLocks/>
            </p:cNvSpPr>
            <p:nvPr/>
          </p:nvSpPr>
          <p:spPr>
            <a:xfrm rot="1966363">
              <a:off x="906619" y="4454568"/>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chemeClr val="bg1"/>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0" name="Freeform 319"/>
            <p:cNvSpPr>
              <a:spLocks/>
            </p:cNvSpPr>
            <p:nvPr/>
          </p:nvSpPr>
          <p:spPr>
            <a:xfrm rot="9143532">
              <a:off x="903446" y="4770467"/>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1" name="Dodecagon 320"/>
            <p:cNvSpPr>
              <a:spLocks noChangeAspect="1"/>
            </p:cNvSpPr>
            <p:nvPr/>
          </p:nvSpPr>
          <p:spPr>
            <a:xfrm rot="1966363">
              <a:off x="806666" y="4740305"/>
              <a:ext cx="50769" cy="50798"/>
            </a:xfrm>
            <a:prstGeom prst="dodecagon">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192" name="Picture 191" descr="Empty security.png"/>
          <p:cNvPicPr>
            <a:picLocks noChangeAspect="1"/>
          </p:cNvPicPr>
          <p:nvPr/>
        </p:nvPicPr>
        <p:blipFill>
          <a:blip r:embed="rId15"/>
          <a:stretch>
            <a:fillRect/>
          </a:stretch>
        </p:blipFill>
        <p:spPr>
          <a:xfrm>
            <a:off x="7023100" y="2463800"/>
            <a:ext cx="321930" cy="440621"/>
          </a:xfrm>
          <a:prstGeom prst="rect">
            <a:avLst/>
          </a:prstGeom>
        </p:spPr>
      </p:pic>
      <p:pic>
        <p:nvPicPr>
          <p:cNvPr id="193" name="Picture 192" descr="Empty industrial.png"/>
          <p:cNvPicPr>
            <a:picLocks noChangeAspect="1"/>
          </p:cNvPicPr>
          <p:nvPr/>
        </p:nvPicPr>
        <p:blipFill>
          <a:blip r:embed="rId16"/>
          <a:stretch>
            <a:fillRect/>
          </a:stretch>
        </p:blipFill>
        <p:spPr>
          <a:xfrm>
            <a:off x="6141436" y="5997165"/>
            <a:ext cx="321930" cy="440621"/>
          </a:xfrm>
          <a:prstGeom prst="rect">
            <a:avLst/>
          </a:prstGeom>
        </p:spPr>
      </p:pic>
      <p:pic>
        <p:nvPicPr>
          <p:cNvPr id="194" name="Picture 193" descr="Empty logistics.png"/>
          <p:cNvPicPr>
            <a:picLocks noChangeAspect="1"/>
          </p:cNvPicPr>
          <p:nvPr/>
        </p:nvPicPr>
        <p:blipFill>
          <a:blip r:embed="rId17"/>
          <a:stretch>
            <a:fillRect/>
          </a:stretch>
        </p:blipFill>
        <p:spPr>
          <a:xfrm>
            <a:off x="5562331" y="1540080"/>
            <a:ext cx="321930" cy="440621"/>
          </a:xfrm>
          <a:prstGeom prst="rect">
            <a:avLst/>
          </a:prstGeom>
        </p:spPr>
      </p:pic>
      <p:pic>
        <p:nvPicPr>
          <p:cNvPr id="195" name="Picture 194" descr="Empty medical.png"/>
          <p:cNvPicPr>
            <a:picLocks noChangeAspect="1"/>
          </p:cNvPicPr>
          <p:nvPr/>
        </p:nvPicPr>
        <p:blipFill>
          <a:blip r:embed="rId18"/>
          <a:stretch>
            <a:fillRect/>
          </a:stretch>
        </p:blipFill>
        <p:spPr>
          <a:xfrm>
            <a:off x="1446827" y="4825949"/>
            <a:ext cx="321930" cy="440621"/>
          </a:xfrm>
          <a:prstGeom prst="rect">
            <a:avLst/>
          </a:prstGeom>
        </p:spPr>
      </p:pic>
      <p:pic>
        <p:nvPicPr>
          <p:cNvPr id="196" name="Picture 195" descr="Empty transportation.png"/>
          <p:cNvPicPr>
            <a:picLocks noChangeAspect="1"/>
          </p:cNvPicPr>
          <p:nvPr/>
        </p:nvPicPr>
        <p:blipFill>
          <a:blip r:embed="rId19"/>
          <a:stretch>
            <a:fillRect/>
          </a:stretch>
        </p:blipFill>
        <p:spPr>
          <a:xfrm>
            <a:off x="794249" y="2626429"/>
            <a:ext cx="321930" cy="440621"/>
          </a:xfrm>
          <a:prstGeom prst="rect">
            <a:avLst/>
          </a:prstGeom>
        </p:spPr>
      </p:pic>
      <p:pic>
        <p:nvPicPr>
          <p:cNvPr id="198" name="Picture 197" descr="Empty transportation.png"/>
          <p:cNvPicPr>
            <a:picLocks noChangeAspect="1"/>
          </p:cNvPicPr>
          <p:nvPr/>
        </p:nvPicPr>
        <p:blipFill>
          <a:blip r:embed="rId19"/>
          <a:stretch>
            <a:fillRect/>
          </a:stretch>
        </p:blipFill>
        <p:spPr>
          <a:xfrm>
            <a:off x="1734049" y="2194629"/>
            <a:ext cx="321930" cy="440621"/>
          </a:xfrm>
          <a:prstGeom prst="rect">
            <a:avLst/>
          </a:prstGeom>
        </p:spPr>
      </p:pic>
      <p:pic>
        <p:nvPicPr>
          <p:cNvPr id="199" name="Picture 198" descr="Empty transportation.png"/>
          <p:cNvPicPr>
            <a:picLocks noChangeAspect="1"/>
          </p:cNvPicPr>
          <p:nvPr/>
        </p:nvPicPr>
        <p:blipFill>
          <a:blip r:embed="rId19"/>
          <a:stretch>
            <a:fillRect/>
          </a:stretch>
        </p:blipFill>
        <p:spPr>
          <a:xfrm>
            <a:off x="2191249" y="2245429"/>
            <a:ext cx="321930" cy="440621"/>
          </a:xfrm>
          <a:prstGeom prst="rect">
            <a:avLst/>
          </a:prstGeom>
        </p:spPr>
      </p:pic>
      <p:pic>
        <p:nvPicPr>
          <p:cNvPr id="200" name="Picture 199" descr="Empty transportation.png"/>
          <p:cNvPicPr>
            <a:picLocks noChangeAspect="1"/>
          </p:cNvPicPr>
          <p:nvPr/>
        </p:nvPicPr>
        <p:blipFill>
          <a:blip r:embed="rId19"/>
          <a:stretch>
            <a:fillRect/>
          </a:stretch>
        </p:blipFill>
        <p:spPr>
          <a:xfrm>
            <a:off x="1213349" y="2321629"/>
            <a:ext cx="321930" cy="440621"/>
          </a:xfrm>
          <a:prstGeom prst="rect">
            <a:avLst/>
          </a:prstGeom>
        </p:spPr>
      </p:pic>
      <p:pic>
        <p:nvPicPr>
          <p:cNvPr id="222" name="Picture 221" descr="Empty industrial.png"/>
          <p:cNvPicPr>
            <a:picLocks noChangeAspect="1"/>
          </p:cNvPicPr>
          <p:nvPr/>
        </p:nvPicPr>
        <p:blipFill>
          <a:blip r:embed="rId16"/>
          <a:stretch>
            <a:fillRect/>
          </a:stretch>
        </p:blipFill>
        <p:spPr>
          <a:xfrm>
            <a:off x="6509736" y="5781265"/>
            <a:ext cx="321930" cy="440621"/>
          </a:xfrm>
          <a:prstGeom prst="rect">
            <a:avLst/>
          </a:prstGeom>
        </p:spPr>
      </p:pic>
      <p:pic>
        <p:nvPicPr>
          <p:cNvPr id="223" name="Picture 222" descr="Empty industrial.png"/>
          <p:cNvPicPr>
            <a:picLocks noChangeAspect="1"/>
          </p:cNvPicPr>
          <p:nvPr/>
        </p:nvPicPr>
        <p:blipFill>
          <a:blip r:embed="rId16"/>
          <a:stretch>
            <a:fillRect/>
          </a:stretch>
        </p:blipFill>
        <p:spPr>
          <a:xfrm>
            <a:off x="6839936" y="5590765"/>
            <a:ext cx="321930" cy="440621"/>
          </a:xfrm>
          <a:prstGeom prst="rect">
            <a:avLst/>
          </a:prstGeom>
        </p:spPr>
      </p:pic>
      <p:pic>
        <p:nvPicPr>
          <p:cNvPr id="224" name="Picture 223" descr="Empty industrial.png"/>
          <p:cNvPicPr>
            <a:picLocks noChangeAspect="1"/>
          </p:cNvPicPr>
          <p:nvPr/>
        </p:nvPicPr>
        <p:blipFill>
          <a:blip r:embed="rId16"/>
          <a:stretch>
            <a:fillRect/>
          </a:stretch>
        </p:blipFill>
        <p:spPr>
          <a:xfrm>
            <a:off x="6789136" y="5120865"/>
            <a:ext cx="321930" cy="440621"/>
          </a:xfrm>
          <a:prstGeom prst="rect">
            <a:avLst/>
          </a:prstGeom>
        </p:spPr>
      </p:pic>
      <p:pic>
        <p:nvPicPr>
          <p:cNvPr id="270" name="Picture 269" descr="Empty industrial.png"/>
          <p:cNvPicPr>
            <a:picLocks noChangeAspect="1"/>
          </p:cNvPicPr>
          <p:nvPr/>
        </p:nvPicPr>
        <p:blipFill>
          <a:blip r:embed="rId16"/>
          <a:stretch>
            <a:fillRect/>
          </a:stretch>
        </p:blipFill>
        <p:spPr>
          <a:xfrm>
            <a:off x="7259036" y="4917665"/>
            <a:ext cx="321930" cy="440621"/>
          </a:xfrm>
          <a:prstGeom prst="rect">
            <a:avLst/>
          </a:prstGeom>
        </p:spPr>
      </p:pic>
      <p:pic>
        <p:nvPicPr>
          <p:cNvPr id="292" name="Picture 291" descr="Empty medical.png"/>
          <p:cNvPicPr>
            <a:picLocks noChangeAspect="1"/>
          </p:cNvPicPr>
          <p:nvPr/>
        </p:nvPicPr>
        <p:blipFill>
          <a:blip r:embed="rId18"/>
          <a:stretch>
            <a:fillRect/>
          </a:stretch>
        </p:blipFill>
        <p:spPr>
          <a:xfrm>
            <a:off x="1523027" y="5257749"/>
            <a:ext cx="321930" cy="440621"/>
          </a:xfrm>
          <a:prstGeom prst="rect">
            <a:avLst/>
          </a:prstGeom>
        </p:spPr>
      </p:pic>
      <p:pic>
        <p:nvPicPr>
          <p:cNvPr id="301" name="Picture 300" descr="Empty medical.png"/>
          <p:cNvPicPr>
            <a:picLocks noChangeAspect="1"/>
          </p:cNvPicPr>
          <p:nvPr/>
        </p:nvPicPr>
        <p:blipFill>
          <a:blip r:embed="rId18"/>
          <a:stretch>
            <a:fillRect/>
          </a:stretch>
        </p:blipFill>
        <p:spPr>
          <a:xfrm>
            <a:off x="1802427" y="5499049"/>
            <a:ext cx="321930" cy="440621"/>
          </a:xfrm>
          <a:prstGeom prst="rect">
            <a:avLst/>
          </a:prstGeom>
        </p:spPr>
      </p:pic>
      <p:pic>
        <p:nvPicPr>
          <p:cNvPr id="302" name="Picture 301" descr="Empty medical.png"/>
          <p:cNvPicPr>
            <a:picLocks noChangeAspect="1"/>
          </p:cNvPicPr>
          <p:nvPr/>
        </p:nvPicPr>
        <p:blipFill>
          <a:blip r:embed="rId18"/>
          <a:stretch>
            <a:fillRect/>
          </a:stretch>
        </p:blipFill>
        <p:spPr>
          <a:xfrm>
            <a:off x="2831127" y="5918149"/>
            <a:ext cx="321930" cy="440621"/>
          </a:xfrm>
          <a:prstGeom prst="rect">
            <a:avLst/>
          </a:prstGeom>
        </p:spPr>
      </p:pic>
      <p:pic>
        <p:nvPicPr>
          <p:cNvPr id="304" name="Picture 303" descr="Empty medical.png"/>
          <p:cNvPicPr>
            <a:picLocks noChangeAspect="1"/>
          </p:cNvPicPr>
          <p:nvPr/>
        </p:nvPicPr>
        <p:blipFill>
          <a:blip r:embed="rId18"/>
          <a:stretch>
            <a:fillRect/>
          </a:stretch>
        </p:blipFill>
        <p:spPr>
          <a:xfrm>
            <a:off x="2526327" y="5664149"/>
            <a:ext cx="321930" cy="440621"/>
          </a:xfrm>
          <a:prstGeom prst="rect">
            <a:avLst/>
          </a:prstGeom>
        </p:spPr>
      </p:pic>
      <p:pic>
        <p:nvPicPr>
          <p:cNvPr id="305" name="Picture 304" descr="Empty medical.png"/>
          <p:cNvPicPr>
            <a:picLocks noChangeAspect="1"/>
          </p:cNvPicPr>
          <p:nvPr/>
        </p:nvPicPr>
        <p:blipFill>
          <a:blip r:embed="rId18"/>
          <a:stretch>
            <a:fillRect/>
          </a:stretch>
        </p:blipFill>
        <p:spPr>
          <a:xfrm>
            <a:off x="2221527" y="5486349"/>
            <a:ext cx="321930" cy="440621"/>
          </a:xfrm>
          <a:prstGeom prst="rect">
            <a:avLst/>
          </a:prstGeom>
        </p:spPr>
      </p:pic>
      <p:pic>
        <p:nvPicPr>
          <p:cNvPr id="309" name="Picture 308" descr="Empty logistics.png"/>
          <p:cNvPicPr>
            <a:picLocks noChangeAspect="1"/>
          </p:cNvPicPr>
          <p:nvPr/>
        </p:nvPicPr>
        <p:blipFill>
          <a:blip r:embed="rId17"/>
          <a:stretch>
            <a:fillRect/>
          </a:stretch>
        </p:blipFill>
        <p:spPr>
          <a:xfrm>
            <a:off x="6019531" y="1603580"/>
            <a:ext cx="321930" cy="440621"/>
          </a:xfrm>
          <a:prstGeom prst="rect">
            <a:avLst/>
          </a:prstGeom>
        </p:spPr>
      </p:pic>
      <p:pic>
        <p:nvPicPr>
          <p:cNvPr id="311" name="Picture 310" descr="Empty logistics.png"/>
          <p:cNvPicPr>
            <a:picLocks noChangeAspect="1"/>
          </p:cNvPicPr>
          <p:nvPr/>
        </p:nvPicPr>
        <p:blipFill>
          <a:blip r:embed="rId17"/>
          <a:stretch>
            <a:fillRect/>
          </a:stretch>
        </p:blipFill>
        <p:spPr>
          <a:xfrm>
            <a:off x="6248131" y="1984580"/>
            <a:ext cx="321930" cy="440621"/>
          </a:xfrm>
          <a:prstGeom prst="rect">
            <a:avLst/>
          </a:prstGeom>
        </p:spPr>
      </p:pic>
      <p:pic>
        <p:nvPicPr>
          <p:cNvPr id="312" name="Picture 311" descr="Empty security.png"/>
          <p:cNvPicPr>
            <a:picLocks noChangeAspect="1"/>
          </p:cNvPicPr>
          <p:nvPr/>
        </p:nvPicPr>
        <p:blipFill>
          <a:blip r:embed="rId15"/>
          <a:stretch>
            <a:fillRect/>
          </a:stretch>
        </p:blipFill>
        <p:spPr>
          <a:xfrm>
            <a:off x="7315200" y="2743200"/>
            <a:ext cx="321930" cy="440621"/>
          </a:xfrm>
          <a:prstGeom prst="rect">
            <a:avLst/>
          </a:prstGeom>
        </p:spPr>
      </p:pic>
      <p:pic>
        <p:nvPicPr>
          <p:cNvPr id="323" name="Picture 322" descr="Empty security.png"/>
          <p:cNvPicPr>
            <a:picLocks noChangeAspect="1"/>
          </p:cNvPicPr>
          <p:nvPr/>
        </p:nvPicPr>
        <p:blipFill>
          <a:blip r:embed="rId15"/>
          <a:stretch>
            <a:fillRect/>
          </a:stretch>
        </p:blipFill>
        <p:spPr>
          <a:xfrm>
            <a:off x="7620000" y="2971800"/>
            <a:ext cx="321930" cy="440621"/>
          </a:xfrm>
          <a:prstGeom prst="rect">
            <a:avLst/>
          </a:prstGeom>
        </p:spPr>
      </p:pic>
      <p:pic>
        <p:nvPicPr>
          <p:cNvPr id="325" name="Picture 127" descr="Bar_code.jpg"/>
          <p:cNvPicPr>
            <a:picLocks noChangeAspect="1"/>
          </p:cNvPicPr>
          <p:nvPr/>
        </p:nvPicPr>
        <p:blipFill>
          <a:blip r:embed="rId20"/>
          <a:srcRect/>
          <a:stretch>
            <a:fillRect/>
          </a:stretch>
        </p:blipFill>
        <p:spPr bwMode="auto">
          <a:xfrm>
            <a:off x="7146925" y="1390266"/>
            <a:ext cx="600075" cy="324234"/>
          </a:xfrm>
          <a:prstGeom prst="rect">
            <a:avLst/>
          </a:prstGeom>
          <a:noFill/>
          <a:ln w="9525">
            <a:noFill/>
            <a:miter lim="800000"/>
            <a:headEnd/>
            <a:tailEnd/>
          </a:ln>
        </p:spPr>
      </p:pic>
      <p:pic>
        <p:nvPicPr>
          <p:cNvPr id="326" name="Picture 325" descr="Police_car.jpg"/>
          <p:cNvPicPr>
            <a:picLocks noChangeAspect="1"/>
          </p:cNvPicPr>
          <p:nvPr/>
        </p:nvPicPr>
        <p:blipFill>
          <a:blip r:embed="rId21"/>
          <a:stretch>
            <a:fillRect/>
          </a:stretch>
        </p:blipFill>
        <p:spPr>
          <a:xfrm>
            <a:off x="7550150" y="2391448"/>
            <a:ext cx="933450" cy="300951"/>
          </a:xfrm>
          <a:prstGeom prst="rect">
            <a:avLst/>
          </a:prstGeom>
        </p:spPr>
      </p:pic>
      <p:sp>
        <p:nvSpPr>
          <p:cNvPr id="327" name="TextBox 326"/>
          <p:cNvSpPr txBox="1"/>
          <p:nvPr/>
        </p:nvSpPr>
        <p:spPr>
          <a:xfrm>
            <a:off x="6819900" y="2044700"/>
            <a:ext cx="2324100" cy="317500"/>
          </a:xfrm>
          <a:prstGeom prst="rect">
            <a:avLst/>
          </a:prstGeom>
          <a:noFill/>
        </p:spPr>
        <p:txBody>
          <a:bodyPr wrap="square" rtlCol="0">
            <a:spAutoFit/>
          </a:bodyPr>
          <a:lstStyle/>
          <a:p>
            <a:pPr algn="ctr"/>
            <a:r>
              <a:rPr lang="en-GB" sz="1400" b="1" dirty="0" smtClean="0">
                <a:solidFill>
                  <a:srgbClr val="6E7178"/>
                </a:solidFill>
              </a:rPr>
              <a:t>Security &amp; Surveillance</a:t>
            </a:r>
            <a:endParaRPr lang="en-GB" sz="1400" b="1" dirty="0">
              <a:solidFill>
                <a:srgbClr val="6E7178"/>
              </a:solidFill>
            </a:endParaRPr>
          </a:p>
        </p:txBody>
      </p:sp>
      <p:pic>
        <p:nvPicPr>
          <p:cNvPr id="328" name="Picture 327" descr="Server Database.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37100" y="1460500"/>
            <a:ext cx="657981" cy="647700"/>
          </a:xfrm>
          <a:prstGeom prst="rect">
            <a:avLst/>
          </a:prstGeom>
        </p:spPr>
      </p:pic>
      <p:grpSp>
        <p:nvGrpSpPr>
          <p:cNvPr id="342" name="Group 341"/>
          <p:cNvGrpSpPr>
            <a:grpSpLocks noChangeAspect="1"/>
          </p:cNvGrpSpPr>
          <p:nvPr/>
        </p:nvGrpSpPr>
        <p:grpSpPr>
          <a:xfrm>
            <a:off x="7981950" y="4597400"/>
            <a:ext cx="151760" cy="152400"/>
            <a:chOff x="4083050" y="381000"/>
            <a:chExt cx="1504950" cy="1511300"/>
          </a:xfrm>
        </p:grpSpPr>
        <p:pic>
          <p:nvPicPr>
            <p:cNvPr id="329" name="Picture 328" descr="Dot Industrial.png"/>
            <p:cNvPicPr>
              <a:picLocks noChangeAspect="1"/>
            </p:cNvPicPr>
            <p:nvPr/>
          </p:nvPicPr>
          <p:blipFill>
            <a:blip r:embed="rId22"/>
            <a:stretch>
              <a:fillRect/>
            </a:stretch>
          </p:blipFill>
          <p:spPr>
            <a:xfrm>
              <a:off x="4083050" y="381000"/>
              <a:ext cx="1503667" cy="1511300"/>
            </a:xfrm>
            <a:prstGeom prst="rect">
              <a:avLst/>
            </a:prstGeom>
          </p:spPr>
        </p:pic>
        <p:sp>
          <p:nvSpPr>
            <p:cNvPr id="335" name="Oval 334"/>
            <p:cNvSpPr/>
            <p:nvPr/>
          </p:nvSpPr>
          <p:spPr>
            <a:xfrm>
              <a:off x="4089400" y="4064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39" name="Group 338"/>
          <p:cNvGrpSpPr>
            <a:grpSpLocks noChangeAspect="1"/>
          </p:cNvGrpSpPr>
          <p:nvPr/>
        </p:nvGrpSpPr>
        <p:grpSpPr>
          <a:xfrm>
            <a:off x="8108950" y="3543300"/>
            <a:ext cx="151760" cy="152400"/>
            <a:chOff x="4489450" y="3683000"/>
            <a:chExt cx="1504950" cy="1511300"/>
          </a:xfrm>
        </p:grpSpPr>
        <p:pic>
          <p:nvPicPr>
            <p:cNvPr id="332" name="Picture 331" descr="Dot security.png"/>
            <p:cNvPicPr>
              <a:picLocks noChangeAspect="1"/>
            </p:cNvPicPr>
            <p:nvPr/>
          </p:nvPicPr>
          <p:blipFill>
            <a:blip r:embed="rId23"/>
            <a:stretch>
              <a:fillRect/>
            </a:stretch>
          </p:blipFill>
          <p:spPr>
            <a:xfrm>
              <a:off x="4489450" y="3683000"/>
              <a:ext cx="1503667" cy="1511300"/>
            </a:xfrm>
            <a:prstGeom prst="rect">
              <a:avLst/>
            </a:prstGeom>
          </p:spPr>
        </p:pic>
        <p:sp>
          <p:nvSpPr>
            <p:cNvPr id="336" name="Oval 335"/>
            <p:cNvSpPr/>
            <p:nvPr/>
          </p:nvSpPr>
          <p:spPr>
            <a:xfrm>
              <a:off x="4495800" y="3708400"/>
              <a:ext cx="1498600" cy="1473200"/>
            </a:xfrm>
            <a:prstGeom prst="ellipse">
              <a:avLst/>
            </a:prstGeom>
            <a:no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38" name="Group 337"/>
          <p:cNvGrpSpPr>
            <a:grpSpLocks noChangeAspect="1"/>
          </p:cNvGrpSpPr>
          <p:nvPr/>
        </p:nvGrpSpPr>
        <p:grpSpPr>
          <a:xfrm>
            <a:off x="3689350" y="2641600"/>
            <a:ext cx="151760" cy="152400"/>
            <a:chOff x="3105150" y="4813300"/>
            <a:chExt cx="1504950" cy="1511300"/>
          </a:xfrm>
        </p:grpSpPr>
        <p:pic>
          <p:nvPicPr>
            <p:cNvPr id="333" name="Picture 332" descr="Dot transportation.png"/>
            <p:cNvPicPr>
              <a:picLocks noChangeAspect="1"/>
            </p:cNvPicPr>
            <p:nvPr/>
          </p:nvPicPr>
          <p:blipFill>
            <a:blip r:embed="rId24"/>
            <a:stretch>
              <a:fillRect/>
            </a:stretch>
          </p:blipFill>
          <p:spPr>
            <a:xfrm>
              <a:off x="3105150" y="4813300"/>
              <a:ext cx="1503667" cy="1511300"/>
            </a:xfrm>
            <a:prstGeom prst="rect">
              <a:avLst/>
            </a:prstGeom>
          </p:spPr>
        </p:pic>
        <p:sp>
          <p:nvSpPr>
            <p:cNvPr id="337" name="Oval 336"/>
            <p:cNvSpPr/>
            <p:nvPr/>
          </p:nvSpPr>
          <p:spPr>
            <a:xfrm>
              <a:off x="3111500" y="48260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43" name="Group 342"/>
          <p:cNvGrpSpPr>
            <a:grpSpLocks noChangeAspect="1"/>
          </p:cNvGrpSpPr>
          <p:nvPr/>
        </p:nvGrpSpPr>
        <p:grpSpPr>
          <a:xfrm>
            <a:off x="774700" y="4610100"/>
            <a:ext cx="152271" cy="152400"/>
            <a:chOff x="4724400" y="2133600"/>
            <a:chExt cx="1510017" cy="1511300"/>
          </a:xfrm>
        </p:grpSpPr>
        <p:pic>
          <p:nvPicPr>
            <p:cNvPr id="331" name="Picture 330" descr="Dot medical.png"/>
            <p:cNvPicPr>
              <a:picLocks noChangeAspect="1"/>
            </p:cNvPicPr>
            <p:nvPr/>
          </p:nvPicPr>
          <p:blipFill>
            <a:blip r:embed="rId25"/>
            <a:stretch>
              <a:fillRect/>
            </a:stretch>
          </p:blipFill>
          <p:spPr>
            <a:xfrm>
              <a:off x="4730750" y="2133600"/>
              <a:ext cx="1503667" cy="1511300"/>
            </a:xfrm>
            <a:prstGeom prst="rect">
              <a:avLst/>
            </a:prstGeom>
          </p:spPr>
        </p:pic>
        <p:sp>
          <p:nvSpPr>
            <p:cNvPr id="340" name="Oval 339"/>
            <p:cNvSpPr/>
            <p:nvPr/>
          </p:nvSpPr>
          <p:spPr>
            <a:xfrm>
              <a:off x="4724400" y="21336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44" name="Group 343"/>
          <p:cNvGrpSpPr>
            <a:grpSpLocks noChangeAspect="1"/>
          </p:cNvGrpSpPr>
          <p:nvPr/>
        </p:nvGrpSpPr>
        <p:grpSpPr>
          <a:xfrm>
            <a:off x="5213350" y="2057400"/>
            <a:ext cx="151760" cy="152400"/>
            <a:chOff x="2279650" y="1968500"/>
            <a:chExt cx="1504950" cy="1511300"/>
          </a:xfrm>
        </p:grpSpPr>
        <p:pic>
          <p:nvPicPr>
            <p:cNvPr id="330" name="Picture 329" descr="Dot logistics.png"/>
            <p:cNvPicPr>
              <a:picLocks noChangeAspect="1"/>
            </p:cNvPicPr>
            <p:nvPr/>
          </p:nvPicPr>
          <p:blipFill>
            <a:blip r:embed="rId26"/>
            <a:stretch>
              <a:fillRect/>
            </a:stretch>
          </p:blipFill>
          <p:spPr>
            <a:xfrm>
              <a:off x="2279650" y="1968500"/>
              <a:ext cx="1503667" cy="1511300"/>
            </a:xfrm>
            <a:prstGeom prst="rect">
              <a:avLst/>
            </a:prstGeom>
          </p:spPr>
        </p:pic>
        <p:sp>
          <p:nvSpPr>
            <p:cNvPr id="341" name="Oval 340"/>
            <p:cNvSpPr/>
            <p:nvPr/>
          </p:nvSpPr>
          <p:spPr>
            <a:xfrm>
              <a:off x="2286000" y="19939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64" name="Group 363"/>
          <p:cNvGrpSpPr/>
          <p:nvPr/>
        </p:nvGrpSpPr>
        <p:grpSpPr>
          <a:xfrm>
            <a:off x="3067050" y="3314700"/>
            <a:ext cx="2492260" cy="1485900"/>
            <a:chOff x="2940050" y="4775200"/>
            <a:chExt cx="2492260" cy="1485900"/>
          </a:xfrm>
        </p:grpSpPr>
        <p:pic>
          <p:nvPicPr>
            <p:cNvPr id="363" name="Picture 362" descr="ETH Cloud empty.png"/>
            <p:cNvPicPr>
              <a:picLocks noChangeAspect="1"/>
            </p:cNvPicPr>
            <p:nvPr/>
          </p:nvPicPr>
          <p:blipFill>
            <a:blip r:embed="rId27"/>
            <a:stretch>
              <a:fillRect/>
            </a:stretch>
          </p:blipFill>
          <p:spPr>
            <a:xfrm>
              <a:off x="2940050" y="4775200"/>
              <a:ext cx="2492260" cy="1485900"/>
            </a:xfrm>
            <a:prstGeom prst="rect">
              <a:avLst/>
            </a:prstGeom>
          </p:spPr>
        </p:pic>
        <p:sp>
          <p:nvSpPr>
            <p:cNvPr id="35" name="TextBox 34"/>
            <p:cNvSpPr txBox="1"/>
            <p:nvPr/>
          </p:nvSpPr>
          <p:spPr>
            <a:xfrm>
              <a:off x="3403600" y="5283200"/>
              <a:ext cx="1524000" cy="646331"/>
            </a:xfrm>
            <a:prstGeom prst="rect">
              <a:avLst/>
            </a:prstGeom>
            <a:noFill/>
          </p:spPr>
          <p:txBody>
            <a:bodyPr wrap="square" rtlCol="0">
              <a:spAutoFit/>
            </a:bodyPr>
            <a:lstStyle/>
            <a:p>
              <a:pPr algn="ctr"/>
              <a:r>
                <a:rPr lang="en-GB" b="1" dirty="0" smtClean="0"/>
                <a:t>MQTT</a:t>
              </a:r>
            </a:p>
            <a:p>
              <a:pPr algn="ctr"/>
              <a:r>
                <a:rPr lang="en-GB" b="1" dirty="0" smtClean="0"/>
                <a:t>Broker</a:t>
              </a:r>
              <a:endParaRPr lang="en-GB" b="1" dirty="0"/>
            </a:p>
          </p:txBody>
        </p:sp>
      </p:grpSp>
      <p:sp>
        <p:nvSpPr>
          <p:cNvPr id="417" name="Title 18"/>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smtClean="0">
                <a:ln>
                  <a:noFill/>
                </a:ln>
                <a:solidFill>
                  <a:srgbClr val="4B90CF"/>
                </a:solidFill>
                <a:effectLst/>
                <a:uLnTx/>
                <a:uFillTx/>
                <a:latin typeface="+mj-lt"/>
                <a:ea typeface="ＭＳ Ｐゴシック" charset="0"/>
                <a:cs typeface="ＭＳ Ｐゴシック" charset="0"/>
              </a:rPr>
              <a:t>The Internet of Things</a:t>
            </a:r>
            <a:endParaRPr kumimoji="0" lang="en-US" sz="3200" b="1" i="0" u="none" strike="noStrike" kern="0" cap="none" spc="0" normalizeH="0" baseline="0" noProof="0" dirty="0">
              <a:ln>
                <a:noFill/>
              </a:ln>
              <a:solidFill>
                <a:srgbClr val="4B90CF"/>
              </a:solidFill>
              <a:effectLst/>
              <a:uLnTx/>
              <a:uFillTx/>
              <a:latin typeface="+mj-lt"/>
              <a:ea typeface="ＭＳ Ｐゴシック" charset="0"/>
              <a:cs typeface="ＭＳ Ｐゴシック" charset="0"/>
            </a:endParaRPr>
          </a:p>
        </p:txBody>
      </p:sp>
      <p:sp>
        <p:nvSpPr>
          <p:cNvPr id="418" name="Text Placeholder 19"/>
          <p:cNvSpPr>
            <a:spLocks noGrp="1"/>
          </p:cNvSpPr>
          <p:nvPr>
            <p:ph type="body" sz="quarter" idx="11"/>
          </p:nvPr>
        </p:nvSpPr>
        <p:spPr>
          <a:xfrm>
            <a:off x="304800" y="838200"/>
            <a:ext cx="8534400" cy="431800"/>
          </a:xfrm>
        </p:spPr>
        <p:txBody>
          <a:bodyPr/>
          <a:lstStyle/>
          <a:p>
            <a:r>
              <a:rPr lang="en-GB" dirty="0" smtClean="0"/>
              <a:t>Public/Private Cloud Deployment Infrastructures </a:t>
            </a:r>
            <a:endParaRPr lang="en-US" dirty="0">
              <a:ea typeface="ＭＳ Ｐゴシック" charset="0"/>
              <a:cs typeface="ＭＳ Ｐゴシック" charset="0"/>
            </a:endParaRPr>
          </a:p>
        </p:txBody>
      </p:sp>
    </p:spTree>
    <p:extLst>
      <p:ext uri="{BB962C8B-B14F-4D97-AF65-F5344CB8AC3E}">
        <p14:creationId xmlns:p14="http://schemas.microsoft.com/office/powerpoint/2010/main" val="363203910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Internet of Things</a:t>
            </a:r>
            <a:endParaRPr lang="en-US" dirty="0"/>
          </a:p>
        </p:txBody>
      </p:sp>
      <p:sp>
        <p:nvSpPr>
          <p:cNvPr id="3" name="Content Placeholder 2"/>
          <p:cNvSpPr>
            <a:spLocks noGrp="1"/>
          </p:cNvSpPr>
          <p:nvPr>
            <p:ph idx="1"/>
          </p:nvPr>
        </p:nvSpPr>
        <p:spPr>
          <a:xfrm>
            <a:off x="292100" y="1676400"/>
            <a:ext cx="4178300" cy="3251200"/>
          </a:xfrm>
        </p:spPr>
        <p:txBody>
          <a:bodyPr/>
          <a:lstStyle/>
          <a:p>
            <a:r>
              <a:rPr lang="en-US" sz="1600" dirty="0" smtClean="0"/>
              <a:t>Performance constrains</a:t>
            </a:r>
          </a:p>
          <a:p>
            <a:r>
              <a:rPr lang="en-US" sz="1600" dirty="0" smtClean="0"/>
              <a:t>Hardly any standards</a:t>
            </a:r>
          </a:p>
          <a:p>
            <a:r>
              <a:rPr lang="en-US" sz="1600" dirty="0" smtClean="0"/>
              <a:t>Resource constrains (C++)</a:t>
            </a:r>
          </a:p>
          <a:p>
            <a:r>
              <a:rPr lang="en-US" sz="1600" dirty="0" smtClean="0"/>
              <a:t>Expensive, limited transports (WAN)</a:t>
            </a:r>
          </a:p>
          <a:p>
            <a:r>
              <a:rPr lang="en-US" sz="1600" dirty="0" smtClean="0"/>
              <a:t>Monolithic approach</a:t>
            </a:r>
          </a:p>
          <a:p>
            <a:r>
              <a:rPr lang="en-US" sz="1600" dirty="0" smtClean="0"/>
              <a:t>Single purpose devices</a:t>
            </a:r>
          </a:p>
          <a:p>
            <a:r>
              <a:rPr lang="en-US" sz="1600" dirty="0" smtClean="0"/>
              <a:t>Operations centric approach</a:t>
            </a:r>
          </a:p>
          <a:p>
            <a:r>
              <a:rPr lang="en-US" sz="1600" dirty="0" smtClean="0"/>
              <a:t>Single purpose solutions</a:t>
            </a:r>
            <a:endParaRPr lang="en-US" sz="1600" dirty="0"/>
          </a:p>
        </p:txBody>
      </p:sp>
      <p:sp>
        <p:nvSpPr>
          <p:cNvPr id="4" name="Text Placeholder 3"/>
          <p:cNvSpPr>
            <a:spLocks noGrp="1"/>
          </p:cNvSpPr>
          <p:nvPr>
            <p:ph type="body" sz="quarter" idx="11"/>
          </p:nvPr>
        </p:nvSpPr>
        <p:spPr/>
        <p:txBody>
          <a:bodyPr/>
          <a:lstStyle/>
          <a:p>
            <a:r>
              <a:rPr lang="en-US" dirty="0" smtClean="0"/>
              <a:t>M2M 2.0 = </a:t>
            </a:r>
            <a:r>
              <a:rPr lang="en-US" dirty="0" err="1" smtClean="0"/>
              <a:t>IoT</a:t>
            </a:r>
            <a:endParaRPr lang="en-US" dirty="0"/>
          </a:p>
        </p:txBody>
      </p:sp>
      <p:sp>
        <p:nvSpPr>
          <p:cNvPr id="5" name="Content Placeholder 2"/>
          <p:cNvSpPr txBox="1">
            <a:spLocks/>
          </p:cNvSpPr>
          <p:nvPr/>
        </p:nvSpPr>
        <p:spPr bwMode="auto">
          <a:xfrm>
            <a:off x="4686300" y="1663700"/>
            <a:ext cx="4457700" cy="3251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powerful embedded systems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Open and industry standards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No human resource constrains (Java)</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Inexpensive, available transports (WAN)</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Systemic &amp; platform approach</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Multi service systems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IT centric approach</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1600" b="1" kern="0" dirty="0" smtClean="0">
                <a:solidFill>
                  <a:srgbClr val="6E7178"/>
                </a:solidFill>
                <a:latin typeface="+mn-lt"/>
                <a:ea typeface="ＭＳ Ｐゴシック" charset="-128"/>
                <a:cs typeface="ＭＳ Ｐゴシック" charset="-128"/>
              </a:rPr>
              <a:t>Interconnected, integrated solutions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1" i="0" u="none" strike="noStrike" kern="0" cap="none" spc="0" normalizeH="0" baseline="0" noProof="0" dirty="0">
              <a:ln>
                <a:noFill/>
              </a:ln>
              <a:solidFill>
                <a:srgbClr val="6E7178"/>
              </a:solidFill>
              <a:effectLst/>
              <a:uLnTx/>
              <a:uFillTx/>
              <a:latin typeface="+mn-lt"/>
              <a:ea typeface="ＭＳ Ｐゴシック" charset="-128"/>
              <a:cs typeface="ＭＳ Ｐゴシック" charset="-128"/>
            </a:endParaRPr>
          </a:p>
        </p:txBody>
      </p:sp>
      <p:sp>
        <p:nvSpPr>
          <p:cNvPr id="9" name="Down Arrow 8"/>
          <p:cNvSpPr/>
          <p:nvPr/>
        </p:nvSpPr>
        <p:spPr>
          <a:xfrm>
            <a:off x="266700" y="4386263"/>
            <a:ext cx="4064000" cy="717550"/>
          </a:xfrm>
          <a:prstGeom prst="downArrow">
            <a:avLst>
              <a:gd name="adj1" fmla="val 50000"/>
              <a:gd name="adj2" fmla="val 60256"/>
            </a:avLst>
          </a:prstGeom>
          <a:gradFill flip="none" rotWithShape="1">
            <a:gsLst>
              <a:gs pos="0">
                <a:schemeClr val="bg1"/>
              </a:gs>
              <a:gs pos="100000">
                <a:schemeClr val="accent5"/>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10" name="Down Arrow 9"/>
          <p:cNvSpPr/>
          <p:nvPr/>
        </p:nvSpPr>
        <p:spPr>
          <a:xfrm>
            <a:off x="4724400" y="4386263"/>
            <a:ext cx="4064000" cy="717550"/>
          </a:xfrm>
          <a:prstGeom prst="downArrow">
            <a:avLst>
              <a:gd name="adj1" fmla="val 50000"/>
              <a:gd name="adj2" fmla="val 60256"/>
            </a:avLst>
          </a:prstGeom>
          <a:gradFill flip="none" rotWithShape="1">
            <a:gsLst>
              <a:gs pos="0">
                <a:schemeClr val="bg1"/>
              </a:gs>
              <a:gs pos="100000">
                <a:schemeClr val="accent3">
                  <a:lumMod val="60000"/>
                  <a:lumOff val="40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11" name="Text Placeholder 3"/>
          <p:cNvSpPr txBox="1">
            <a:spLocks/>
          </p:cNvSpPr>
          <p:nvPr/>
        </p:nvSpPr>
        <p:spPr bwMode="auto">
          <a:xfrm>
            <a:off x="203200" y="5232400"/>
            <a:ext cx="4165600" cy="432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buFontTx/>
              <a:buNone/>
              <a:tabLst/>
              <a:defRPr/>
            </a:pPr>
            <a:r>
              <a:rPr kumimoji="0" lang="en-US" sz="2400" b="1" i="0" u="none" strike="noStrike" kern="0" cap="none" spc="0" normalizeH="0" baseline="0" noProof="0" dirty="0" smtClean="0">
                <a:ln>
                  <a:noFill/>
                </a:ln>
                <a:solidFill>
                  <a:srgbClr val="6E7178"/>
                </a:solidFill>
                <a:effectLst/>
                <a:uLnTx/>
                <a:uFillTx/>
                <a:latin typeface="+mn-lt"/>
                <a:ea typeface="ＭＳ Ｐゴシック" charset="-128"/>
                <a:cs typeface="ＭＳ Ｐゴシック" charset="-128"/>
              </a:rPr>
              <a:t>M2M</a:t>
            </a:r>
            <a:endParaRPr kumimoji="0" lang="en-US" sz="2400" b="1" i="0" u="none" strike="noStrike" kern="0" cap="none" spc="0" normalizeH="0" baseline="0" noProof="0" dirty="0">
              <a:ln>
                <a:noFill/>
              </a:ln>
              <a:solidFill>
                <a:srgbClr val="6E7178"/>
              </a:solidFill>
              <a:effectLst/>
              <a:uLnTx/>
              <a:uFillTx/>
              <a:latin typeface="+mn-lt"/>
              <a:ea typeface="ＭＳ Ｐゴシック" charset="-128"/>
              <a:cs typeface="ＭＳ Ｐゴシック" charset="-128"/>
            </a:endParaRPr>
          </a:p>
        </p:txBody>
      </p:sp>
      <p:sp>
        <p:nvSpPr>
          <p:cNvPr id="12" name="Text Placeholder 3"/>
          <p:cNvSpPr txBox="1">
            <a:spLocks/>
          </p:cNvSpPr>
          <p:nvPr/>
        </p:nvSpPr>
        <p:spPr bwMode="auto">
          <a:xfrm>
            <a:off x="4749800" y="5232400"/>
            <a:ext cx="3962400" cy="432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buFontTx/>
              <a:buNone/>
              <a:tabLst/>
              <a:defRPr/>
            </a:pPr>
            <a:r>
              <a:rPr kumimoji="0" lang="en-US" sz="2400" b="1" i="0" u="none" strike="noStrike" kern="0" cap="none" spc="0" normalizeH="0" baseline="0" noProof="0" dirty="0" smtClean="0">
                <a:ln>
                  <a:noFill/>
                </a:ln>
                <a:solidFill>
                  <a:srgbClr val="6E7178"/>
                </a:solidFill>
                <a:effectLst/>
                <a:uLnTx/>
                <a:uFillTx/>
                <a:latin typeface="+mn-lt"/>
                <a:ea typeface="ＭＳ Ｐゴシック" charset="-128"/>
                <a:cs typeface="ＭＳ Ｐゴシック" charset="-128"/>
              </a:rPr>
              <a:t>M2M 2.0</a:t>
            </a:r>
          </a:p>
          <a:p>
            <a:pPr marL="342900" marR="0" lvl="0" indent="-342900" algn="ctr" defTabSz="914400" rtl="0" eaLnBrk="0" fontAlgn="base" latinLnBrk="0" hangingPunct="0">
              <a:lnSpc>
                <a:spcPct val="100000"/>
              </a:lnSpc>
              <a:spcBef>
                <a:spcPct val="20000"/>
              </a:spcBef>
              <a:spcAft>
                <a:spcPct val="0"/>
              </a:spcAft>
              <a:buClrTx/>
              <a:buSzTx/>
              <a:buFontTx/>
              <a:buNone/>
              <a:tabLst/>
              <a:defRPr/>
            </a:pPr>
            <a:r>
              <a:rPr lang="en-US" sz="2400" b="1" kern="0" dirty="0" smtClean="0">
                <a:solidFill>
                  <a:srgbClr val="6E7178"/>
                </a:solidFill>
                <a:latin typeface="+mn-lt"/>
                <a:ea typeface="ＭＳ Ｐゴシック" charset="-128"/>
                <a:cs typeface="ＭＳ Ｐゴシック" charset="-128"/>
              </a:rPr>
              <a:t>=</a:t>
            </a:r>
          </a:p>
          <a:p>
            <a:pPr marL="342900" marR="0" lvl="0" indent="-342900" algn="ctr" defTabSz="914400" rtl="0" eaLnBrk="0" fontAlgn="base" latinLnBrk="0" hangingPunct="0">
              <a:lnSpc>
                <a:spcPct val="100000"/>
              </a:lnSpc>
              <a:spcBef>
                <a:spcPct val="20000"/>
              </a:spcBef>
              <a:spcAft>
                <a:spcPct val="0"/>
              </a:spcAft>
              <a:buClrTx/>
              <a:buSzTx/>
              <a:buFontTx/>
              <a:buNone/>
              <a:tabLst/>
              <a:defRPr/>
            </a:pPr>
            <a:r>
              <a:rPr kumimoji="0" lang="en-US" sz="2400" b="1" i="0" u="none" strike="noStrike" kern="0" cap="none" spc="0" normalizeH="0" baseline="0" noProof="0" dirty="0" err="1" smtClean="0">
                <a:ln>
                  <a:noFill/>
                </a:ln>
                <a:solidFill>
                  <a:srgbClr val="6E7178"/>
                </a:solidFill>
                <a:effectLst/>
                <a:uLnTx/>
                <a:uFillTx/>
                <a:latin typeface="+mn-lt"/>
                <a:ea typeface="ＭＳ Ｐゴシック" charset="-128"/>
                <a:cs typeface="ＭＳ Ｐゴシック" charset="-128"/>
              </a:rPr>
              <a:t>IoT</a:t>
            </a:r>
            <a:endParaRPr kumimoji="0" lang="en-US" sz="2400" b="1" i="0" u="none" strike="noStrike" kern="0" cap="none" spc="0" normalizeH="0" baseline="0" noProof="0" dirty="0">
              <a:ln>
                <a:noFill/>
              </a:ln>
              <a:solidFill>
                <a:srgbClr val="6E7178"/>
              </a:solidFill>
              <a:effectLst/>
              <a:uLnTx/>
              <a:uFillTx/>
              <a:latin typeface="+mn-lt"/>
              <a:ea typeface="ＭＳ Ｐゴシック" charset="-128"/>
              <a:cs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Oval 364"/>
          <p:cNvSpPr/>
          <p:nvPr/>
        </p:nvSpPr>
        <p:spPr>
          <a:xfrm>
            <a:off x="2476500" y="2781300"/>
            <a:ext cx="3924300" cy="283210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2" name="Picture 321" descr="Handy.jpg"/>
          <p:cNvPicPr>
            <a:picLocks noChangeAspect="1"/>
          </p:cNvPicPr>
          <p:nvPr/>
        </p:nvPicPr>
        <p:blipFill>
          <a:blip r:embed="rId3"/>
          <a:stretch>
            <a:fillRect/>
          </a:stretch>
        </p:blipFill>
        <p:spPr>
          <a:xfrm rot="1817277">
            <a:off x="3238500" y="2171701"/>
            <a:ext cx="762000" cy="304800"/>
          </a:xfrm>
          <a:prstGeom prst="rect">
            <a:avLst/>
          </a:prstGeom>
        </p:spPr>
      </p:pic>
      <p:pic>
        <p:nvPicPr>
          <p:cNvPr id="17" name="Picture 16" descr="Server Databas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600" y="3505200"/>
            <a:ext cx="657981" cy="647700"/>
          </a:xfrm>
          <a:prstGeom prst="rect">
            <a:avLst/>
          </a:prstGeom>
        </p:spPr>
      </p:pic>
      <p:pic>
        <p:nvPicPr>
          <p:cNvPr id="18" name="Picture 17" descr="TruckA-sideview.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1400" y="1862052"/>
            <a:ext cx="1847295" cy="429247"/>
          </a:xfrm>
          <a:prstGeom prst="rect">
            <a:avLst/>
          </a:prstGeom>
        </p:spPr>
      </p:pic>
      <p:pic>
        <p:nvPicPr>
          <p:cNvPr id="24" name="Picture 23" descr="Electrical Pylon.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51800" y="5727700"/>
            <a:ext cx="508000" cy="812800"/>
          </a:xfrm>
          <a:prstGeom prst="rect">
            <a:avLst/>
          </a:prstGeom>
        </p:spPr>
      </p:pic>
      <p:pic>
        <p:nvPicPr>
          <p:cNvPr id="26" name="Picture 25" descr="PLC 1.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41658" y="5549900"/>
            <a:ext cx="679874" cy="558800"/>
          </a:xfrm>
          <a:prstGeom prst="rect">
            <a:avLst/>
          </a:prstGeom>
        </p:spPr>
      </p:pic>
      <p:pic>
        <p:nvPicPr>
          <p:cNvPr id="27" name="Picture 26" descr="Control Panel.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64400" y="6248400"/>
            <a:ext cx="304800" cy="381000"/>
          </a:xfrm>
          <a:prstGeom prst="rect">
            <a:avLst/>
          </a:prstGeom>
        </p:spPr>
      </p:pic>
      <p:sp>
        <p:nvSpPr>
          <p:cNvPr id="30" name="TextBox 29"/>
          <p:cNvSpPr txBox="1"/>
          <p:nvPr/>
        </p:nvSpPr>
        <p:spPr>
          <a:xfrm>
            <a:off x="850900" y="1435100"/>
            <a:ext cx="2603500" cy="307777"/>
          </a:xfrm>
          <a:prstGeom prst="rect">
            <a:avLst/>
          </a:prstGeom>
          <a:noFill/>
        </p:spPr>
        <p:txBody>
          <a:bodyPr wrap="square" rtlCol="0">
            <a:spAutoFit/>
          </a:bodyPr>
          <a:lstStyle/>
          <a:p>
            <a:r>
              <a:rPr lang="en-GB" sz="1400" b="1" dirty="0" smtClean="0">
                <a:solidFill>
                  <a:srgbClr val="6E7178"/>
                </a:solidFill>
              </a:rPr>
              <a:t>Transportation &amp; Logistics</a:t>
            </a:r>
            <a:endParaRPr lang="en-GB" sz="1400" b="1" dirty="0">
              <a:solidFill>
                <a:srgbClr val="6E7178"/>
              </a:solidFill>
            </a:endParaRPr>
          </a:p>
        </p:txBody>
      </p:sp>
      <p:sp>
        <p:nvSpPr>
          <p:cNvPr id="31" name="TextBox 30"/>
          <p:cNvSpPr txBox="1"/>
          <p:nvPr/>
        </p:nvSpPr>
        <p:spPr>
          <a:xfrm>
            <a:off x="5283200" y="1270000"/>
            <a:ext cx="2501900" cy="307777"/>
          </a:xfrm>
          <a:prstGeom prst="rect">
            <a:avLst/>
          </a:prstGeom>
          <a:noFill/>
        </p:spPr>
        <p:txBody>
          <a:bodyPr wrap="square" rtlCol="0">
            <a:spAutoFit/>
          </a:bodyPr>
          <a:lstStyle/>
          <a:p>
            <a:pPr algn="ctr"/>
            <a:r>
              <a:rPr lang="en-GB" sz="1400" b="1" dirty="0" smtClean="0">
                <a:solidFill>
                  <a:srgbClr val="6E7178"/>
                </a:solidFill>
              </a:rPr>
              <a:t>Logistics</a:t>
            </a:r>
            <a:endParaRPr lang="en-GB" sz="1400" b="1" dirty="0">
              <a:solidFill>
                <a:srgbClr val="6E7178"/>
              </a:solidFill>
            </a:endParaRPr>
          </a:p>
        </p:txBody>
      </p:sp>
      <p:sp>
        <p:nvSpPr>
          <p:cNvPr id="32" name="TextBox 31"/>
          <p:cNvSpPr txBox="1"/>
          <p:nvPr/>
        </p:nvSpPr>
        <p:spPr>
          <a:xfrm>
            <a:off x="177800" y="5156200"/>
            <a:ext cx="1278467" cy="523220"/>
          </a:xfrm>
          <a:prstGeom prst="rect">
            <a:avLst/>
          </a:prstGeom>
          <a:noFill/>
        </p:spPr>
        <p:txBody>
          <a:bodyPr wrap="square" rtlCol="0">
            <a:spAutoFit/>
          </a:bodyPr>
          <a:lstStyle/>
          <a:p>
            <a:r>
              <a:rPr lang="en-GB" sz="1400" b="1" dirty="0" smtClean="0">
                <a:solidFill>
                  <a:srgbClr val="6E7178"/>
                </a:solidFill>
              </a:rPr>
              <a:t>Medical &amp;</a:t>
            </a:r>
          </a:p>
          <a:p>
            <a:r>
              <a:rPr lang="en-GB" sz="1400" b="1" dirty="0" smtClean="0">
                <a:solidFill>
                  <a:srgbClr val="6E7178"/>
                </a:solidFill>
              </a:rPr>
              <a:t>Healthcare</a:t>
            </a:r>
            <a:endParaRPr lang="en-GB" sz="1400" b="1" dirty="0">
              <a:solidFill>
                <a:srgbClr val="6E7178"/>
              </a:solidFill>
            </a:endParaRPr>
          </a:p>
        </p:txBody>
      </p:sp>
      <p:sp>
        <p:nvSpPr>
          <p:cNvPr id="39" name="TextBox 38"/>
          <p:cNvSpPr txBox="1"/>
          <p:nvPr/>
        </p:nvSpPr>
        <p:spPr>
          <a:xfrm>
            <a:off x="7658100" y="4965700"/>
            <a:ext cx="1278467" cy="523220"/>
          </a:xfrm>
          <a:prstGeom prst="rect">
            <a:avLst/>
          </a:prstGeom>
          <a:noFill/>
        </p:spPr>
        <p:txBody>
          <a:bodyPr wrap="square" rtlCol="0">
            <a:spAutoFit/>
          </a:bodyPr>
          <a:lstStyle/>
          <a:p>
            <a:r>
              <a:rPr lang="en-GB" sz="1400" b="1" dirty="0" smtClean="0">
                <a:solidFill>
                  <a:srgbClr val="6E7178"/>
                </a:solidFill>
              </a:rPr>
              <a:t>Industrial &amp;</a:t>
            </a:r>
          </a:p>
          <a:p>
            <a:r>
              <a:rPr lang="en-GB" sz="1400" b="1" dirty="0" smtClean="0">
                <a:solidFill>
                  <a:srgbClr val="6E7178"/>
                </a:solidFill>
              </a:rPr>
              <a:t>Energy</a:t>
            </a:r>
            <a:endParaRPr lang="en-GB" sz="1400" b="1" dirty="0">
              <a:solidFill>
                <a:srgbClr val="6E7178"/>
              </a:solidFill>
            </a:endParaRPr>
          </a:p>
        </p:txBody>
      </p:sp>
      <p:pic>
        <p:nvPicPr>
          <p:cNvPr id="42" name="Picture 41" descr="Server Databas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4521200"/>
            <a:ext cx="657981" cy="647700"/>
          </a:xfrm>
          <a:prstGeom prst="rect">
            <a:avLst/>
          </a:prstGeom>
        </p:spPr>
      </p:pic>
      <p:cxnSp>
        <p:nvCxnSpPr>
          <p:cNvPr id="64" name="Straight Arrow Connector 63"/>
          <p:cNvCxnSpPr/>
          <p:nvPr/>
        </p:nvCxnSpPr>
        <p:spPr>
          <a:xfrm flipV="1">
            <a:off x="1752600" y="4584700"/>
            <a:ext cx="1371600" cy="355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flipV="1">
            <a:off x="1828800" y="4648200"/>
            <a:ext cx="1384300" cy="673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flipV="1">
            <a:off x="2082800" y="4699000"/>
            <a:ext cx="1168400" cy="825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rot="5400000" flipH="1" flipV="1">
            <a:off x="2533650" y="4730750"/>
            <a:ext cx="787400" cy="7747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rot="5400000" flipH="1" flipV="1">
            <a:off x="2647950" y="4908550"/>
            <a:ext cx="939800" cy="571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84" name="Straight Arrow Connector 83"/>
          <p:cNvCxnSpPr/>
          <p:nvPr/>
        </p:nvCxnSpPr>
        <p:spPr>
          <a:xfrm rot="5400000" flipH="1" flipV="1">
            <a:off x="2698750" y="5086350"/>
            <a:ext cx="1193800" cy="419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4" name="Straight Arrow Connector 93"/>
          <p:cNvCxnSpPr>
            <a:stCxn id="42" idx="3"/>
          </p:cNvCxnSpPr>
          <p:nvPr/>
        </p:nvCxnSpPr>
        <p:spPr>
          <a:xfrm flipV="1">
            <a:off x="810381" y="4470400"/>
            <a:ext cx="2275719" cy="37465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17" idx="3"/>
          </p:cNvCxnSpPr>
          <p:nvPr/>
        </p:nvCxnSpPr>
        <p:spPr>
          <a:xfrm>
            <a:off x="1140581" y="3829050"/>
            <a:ext cx="1907419" cy="42545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1" name="Straight Arrow Connector 100"/>
          <p:cNvCxnSpPr/>
          <p:nvPr/>
        </p:nvCxnSpPr>
        <p:spPr>
          <a:xfrm rot="5400000">
            <a:off x="4311650" y="2520950"/>
            <a:ext cx="1308100" cy="330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p:nvPr/>
        </p:nvCxnSpPr>
        <p:spPr>
          <a:xfrm>
            <a:off x="5562600" y="4318000"/>
            <a:ext cx="2466219" cy="18415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1" name="Straight Arrow Connector 110"/>
          <p:cNvCxnSpPr/>
          <p:nvPr/>
        </p:nvCxnSpPr>
        <p:spPr>
          <a:xfrm>
            <a:off x="2476500" y="2603500"/>
            <a:ext cx="1168400" cy="990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p:nvPr/>
        </p:nvCxnSpPr>
        <p:spPr>
          <a:xfrm>
            <a:off x="1981200" y="2552700"/>
            <a:ext cx="1587500" cy="11049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p:nvPr/>
        </p:nvCxnSpPr>
        <p:spPr>
          <a:xfrm>
            <a:off x="1498600" y="2679700"/>
            <a:ext cx="1993900" cy="1054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20" name="Straight Arrow Connector 119"/>
          <p:cNvCxnSpPr/>
          <p:nvPr/>
        </p:nvCxnSpPr>
        <p:spPr>
          <a:xfrm>
            <a:off x="1079500" y="2971800"/>
            <a:ext cx="2349500" cy="838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sp>
        <p:nvSpPr>
          <p:cNvPr id="126" name="TextBox 125"/>
          <p:cNvSpPr txBox="1"/>
          <p:nvPr/>
        </p:nvSpPr>
        <p:spPr>
          <a:xfrm>
            <a:off x="3670300" y="4940300"/>
            <a:ext cx="1346200" cy="430887"/>
          </a:xfrm>
          <a:prstGeom prst="rect">
            <a:avLst/>
          </a:prstGeom>
          <a:noFill/>
        </p:spPr>
        <p:txBody>
          <a:bodyPr wrap="square" rtlCol="0">
            <a:spAutoFit/>
          </a:bodyPr>
          <a:lstStyle/>
          <a:p>
            <a:pPr algn="ctr"/>
            <a:r>
              <a:rPr lang="en-GB" sz="1100" b="1" dirty="0" smtClean="0">
                <a:solidFill>
                  <a:srgbClr val="6E7178"/>
                </a:solidFill>
              </a:rPr>
              <a:t>Communication</a:t>
            </a:r>
          </a:p>
          <a:p>
            <a:pPr algn="ctr"/>
            <a:r>
              <a:rPr lang="en-GB" sz="1100" b="1" dirty="0" smtClean="0">
                <a:solidFill>
                  <a:srgbClr val="6E7178"/>
                </a:solidFill>
              </a:rPr>
              <a:t>Infrastructure</a:t>
            </a:r>
            <a:endParaRPr lang="en-GB" sz="1100" b="1" dirty="0">
              <a:solidFill>
                <a:srgbClr val="6E7178"/>
              </a:solidFill>
            </a:endParaRPr>
          </a:p>
        </p:txBody>
      </p:sp>
      <p:cxnSp>
        <p:nvCxnSpPr>
          <p:cNvPr id="127" name="Straight Arrow Connector 126"/>
          <p:cNvCxnSpPr/>
          <p:nvPr/>
        </p:nvCxnSpPr>
        <p:spPr>
          <a:xfrm rot="5400000">
            <a:off x="4845050" y="2241550"/>
            <a:ext cx="1384300" cy="1016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0" name="Straight Arrow Connector 129"/>
          <p:cNvCxnSpPr/>
          <p:nvPr/>
        </p:nvCxnSpPr>
        <p:spPr>
          <a:xfrm rot="10800000" flipV="1">
            <a:off x="5092700" y="2425700"/>
            <a:ext cx="1130300" cy="10541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194" idx="2"/>
          </p:cNvCxnSpPr>
          <p:nvPr/>
        </p:nvCxnSpPr>
        <p:spPr>
          <a:xfrm rot="5400000">
            <a:off x="4633050" y="2313353"/>
            <a:ext cx="1422899" cy="757594"/>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p:nvPr/>
        </p:nvCxnSpPr>
        <p:spPr>
          <a:xfrm rot="10800000" flipV="1">
            <a:off x="5156200" y="2819400"/>
            <a:ext cx="1790700" cy="7493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41" name="Straight Arrow Connector 140"/>
          <p:cNvCxnSpPr/>
          <p:nvPr/>
        </p:nvCxnSpPr>
        <p:spPr>
          <a:xfrm rot="10800000" flipV="1">
            <a:off x="5207000" y="3111500"/>
            <a:ext cx="2095500" cy="508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a:xfrm rot="10800000" flipV="1">
            <a:off x="5232400" y="3340100"/>
            <a:ext cx="2362200" cy="355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147" name="Picture 146" descr="Server Databas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1100" y="5981700"/>
            <a:ext cx="657981" cy="647700"/>
          </a:xfrm>
          <a:prstGeom prst="rect">
            <a:avLst/>
          </a:prstGeom>
        </p:spPr>
      </p:pic>
      <p:cxnSp>
        <p:nvCxnSpPr>
          <p:cNvPr id="148" name="Straight Arrow Connector 147"/>
          <p:cNvCxnSpPr/>
          <p:nvPr/>
        </p:nvCxnSpPr>
        <p:spPr>
          <a:xfrm rot="10800000">
            <a:off x="5511800" y="4508500"/>
            <a:ext cx="1790700" cy="6096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52" name="Straight Arrow Connector 151"/>
          <p:cNvCxnSpPr/>
          <p:nvPr/>
        </p:nvCxnSpPr>
        <p:spPr>
          <a:xfrm rot="10800000">
            <a:off x="5448300" y="4559300"/>
            <a:ext cx="1333500" cy="7112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60" name="Straight Arrow Connector 159"/>
          <p:cNvCxnSpPr/>
          <p:nvPr/>
        </p:nvCxnSpPr>
        <p:spPr>
          <a:xfrm rot="16200000" flipV="1">
            <a:off x="5289550" y="4679950"/>
            <a:ext cx="1206500" cy="1143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63" name="Straight Arrow Connector 162"/>
          <p:cNvCxnSpPr/>
          <p:nvPr/>
        </p:nvCxnSpPr>
        <p:spPr>
          <a:xfrm rot="16200000" flipV="1">
            <a:off x="5067300" y="4902200"/>
            <a:ext cx="1346200" cy="9398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166" name="Picture 165" descr="Server Databas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8500" y="3225800"/>
            <a:ext cx="657981" cy="647700"/>
          </a:xfrm>
          <a:prstGeom prst="rect">
            <a:avLst/>
          </a:prstGeom>
        </p:spPr>
      </p:pic>
      <p:cxnSp>
        <p:nvCxnSpPr>
          <p:cNvPr id="167" name="Straight Arrow Connector 166"/>
          <p:cNvCxnSpPr>
            <a:endCxn id="147" idx="0"/>
          </p:cNvCxnSpPr>
          <p:nvPr/>
        </p:nvCxnSpPr>
        <p:spPr>
          <a:xfrm rot="16200000" flipH="1">
            <a:off x="4526950" y="5188558"/>
            <a:ext cx="1295397" cy="290886"/>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70" name="Straight Arrow Connector 169"/>
          <p:cNvCxnSpPr/>
          <p:nvPr/>
        </p:nvCxnSpPr>
        <p:spPr>
          <a:xfrm rot="10800000" flipV="1">
            <a:off x="5321300" y="3771900"/>
            <a:ext cx="2959100" cy="1270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105" name="Straight Arrow Connector 104"/>
          <p:cNvCxnSpPr/>
          <p:nvPr/>
        </p:nvCxnSpPr>
        <p:spPr>
          <a:xfrm rot="16200000" flipH="1">
            <a:off x="3155950" y="2940050"/>
            <a:ext cx="1041400" cy="1905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132" name="Picture 131" descr="Laptop.jpg"/>
          <p:cNvPicPr>
            <a:picLocks noChangeAspect="1"/>
          </p:cNvPicPr>
          <p:nvPr/>
        </p:nvPicPr>
        <p:blipFill>
          <a:blip r:embed="rId9"/>
          <a:stretch>
            <a:fillRect/>
          </a:stretch>
        </p:blipFill>
        <p:spPr>
          <a:xfrm>
            <a:off x="8039100" y="4207900"/>
            <a:ext cx="528752" cy="440300"/>
          </a:xfrm>
          <a:prstGeom prst="rect">
            <a:avLst/>
          </a:prstGeom>
        </p:spPr>
      </p:pic>
      <p:pic>
        <p:nvPicPr>
          <p:cNvPr id="21" name="Picture 20" descr="Control Panel.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9900" y="6159500"/>
            <a:ext cx="304800" cy="381000"/>
          </a:xfrm>
          <a:prstGeom prst="rect">
            <a:avLst/>
          </a:prstGeom>
        </p:spPr>
      </p:pic>
      <p:pic>
        <p:nvPicPr>
          <p:cNvPr id="250" name="Picture 116" descr="Train part.png"/>
          <p:cNvPicPr>
            <a:picLocks noChangeAspect="1"/>
          </p:cNvPicPr>
          <p:nvPr/>
        </p:nvPicPr>
        <p:blipFill>
          <a:blip r:embed="rId10"/>
          <a:srcRect/>
          <a:stretch>
            <a:fillRect/>
          </a:stretch>
        </p:blipFill>
        <p:spPr bwMode="auto">
          <a:xfrm flipH="1">
            <a:off x="0" y="1701800"/>
            <a:ext cx="942975" cy="317500"/>
          </a:xfrm>
          <a:prstGeom prst="rect">
            <a:avLst/>
          </a:prstGeom>
          <a:noFill/>
          <a:ln w="9525">
            <a:noFill/>
            <a:miter lim="800000"/>
            <a:headEnd/>
            <a:tailEnd/>
          </a:ln>
        </p:spPr>
      </p:pic>
      <p:pic>
        <p:nvPicPr>
          <p:cNvPr id="252" name="Picture 196" descr="7220827_m?123rf_cardiogram.png"/>
          <p:cNvPicPr>
            <a:picLocks noChangeAspect="1"/>
          </p:cNvPicPr>
          <p:nvPr/>
        </p:nvPicPr>
        <p:blipFill>
          <a:blip r:embed="rId11">
            <a:alphaModFix amt="32000"/>
          </a:blip>
          <a:srcRect/>
          <a:stretch>
            <a:fillRect/>
          </a:stretch>
        </p:blipFill>
        <p:spPr bwMode="auto">
          <a:xfrm>
            <a:off x="1054100" y="5473700"/>
            <a:ext cx="673100" cy="673100"/>
          </a:xfrm>
          <a:prstGeom prst="rect">
            <a:avLst/>
          </a:prstGeom>
          <a:noFill/>
          <a:ln w="9525">
            <a:noFill/>
            <a:miter lim="800000"/>
            <a:headEnd/>
            <a:tailEnd/>
          </a:ln>
        </p:spPr>
      </p:pic>
      <p:grpSp>
        <p:nvGrpSpPr>
          <p:cNvPr id="2" name="Group 212"/>
          <p:cNvGrpSpPr>
            <a:grpSpLocks/>
          </p:cNvGrpSpPr>
          <p:nvPr/>
        </p:nvGrpSpPr>
        <p:grpSpPr bwMode="auto">
          <a:xfrm>
            <a:off x="6551613" y="1498600"/>
            <a:ext cx="649287" cy="431800"/>
            <a:chOff x="1953683" y="4914900"/>
            <a:chExt cx="694266" cy="520700"/>
          </a:xfrm>
        </p:grpSpPr>
        <p:sp>
          <p:nvSpPr>
            <p:cNvPr id="254" name="Donut 253"/>
            <p:cNvSpPr>
              <a:spLocks noChangeAspect="1"/>
            </p:cNvSpPr>
            <p:nvPr/>
          </p:nvSpPr>
          <p:spPr>
            <a:xfrm flipH="1">
              <a:off x="2258715" y="5302250"/>
              <a:ext cx="123919" cy="125413"/>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55" name="Donut 254"/>
            <p:cNvSpPr>
              <a:spLocks noChangeAspect="1"/>
            </p:cNvSpPr>
            <p:nvPr/>
          </p:nvSpPr>
          <p:spPr>
            <a:xfrm flipH="1">
              <a:off x="1964803" y="5322888"/>
              <a:ext cx="111210" cy="111125"/>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56" name="Freeform 255"/>
            <p:cNvSpPr/>
            <p:nvPr/>
          </p:nvSpPr>
          <p:spPr>
            <a:xfrm flipH="1">
              <a:off x="2074425" y="5383213"/>
              <a:ext cx="187468" cy="1587"/>
            </a:xfrm>
            <a:custGeom>
              <a:avLst/>
              <a:gdLst>
                <a:gd name="connsiteX0" fmla="*/ 0 w 1244600"/>
                <a:gd name="connsiteY0" fmla="*/ 0 h 12700"/>
                <a:gd name="connsiteX1" fmla="*/ 1244600 w 1244600"/>
                <a:gd name="connsiteY1" fmla="*/ 12700 h 12700"/>
                <a:gd name="connsiteX2" fmla="*/ 1244600 w 1244600"/>
                <a:gd name="connsiteY2" fmla="*/ 12700 h 12700"/>
              </a:gdLst>
              <a:ahLst/>
              <a:cxnLst>
                <a:cxn ang="0">
                  <a:pos x="connsiteX0" y="connsiteY0"/>
                </a:cxn>
                <a:cxn ang="0">
                  <a:pos x="connsiteX1" y="connsiteY1"/>
                </a:cxn>
                <a:cxn ang="0">
                  <a:pos x="connsiteX2" y="connsiteY2"/>
                </a:cxn>
              </a:cxnLst>
              <a:rect l="l" t="t" r="r" b="b"/>
              <a:pathLst>
                <a:path w="1244600" h="12700">
                  <a:moveTo>
                    <a:pt x="0" y="0"/>
                  </a:moveTo>
                  <a:lnTo>
                    <a:pt x="1244600" y="12700"/>
                  </a:lnTo>
                  <a:lnTo>
                    <a:pt x="1244600" y="12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7" name="Freeform 256"/>
            <p:cNvSpPr/>
            <p:nvPr/>
          </p:nvSpPr>
          <p:spPr>
            <a:xfrm flipH="1">
              <a:off x="1953683" y="5194300"/>
              <a:ext cx="289145" cy="182563"/>
            </a:xfrm>
            <a:custGeom>
              <a:avLst/>
              <a:gdLst>
                <a:gd name="connsiteX0" fmla="*/ 1790700 w 1866900"/>
                <a:gd name="connsiteY0" fmla="*/ 1206500 h 1206500"/>
                <a:gd name="connsiteX1" fmla="*/ 1866900 w 1866900"/>
                <a:gd name="connsiteY1" fmla="*/ 1193800 h 1206500"/>
                <a:gd name="connsiteX2" fmla="*/ 1866900 w 1866900"/>
                <a:gd name="connsiteY2" fmla="*/ 584200 h 1206500"/>
                <a:gd name="connsiteX3" fmla="*/ 1828800 w 1866900"/>
                <a:gd name="connsiteY3" fmla="*/ 457200 h 1206500"/>
                <a:gd name="connsiteX4" fmla="*/ 1714500 w 1866900"/>
                <a:gd name="connsiteY4" fmla="*/ 381000 h 1206500"/>
                <a:gd name="connsiteX5" fmla="*/ 1701800 w 1866900"/>
                <a:gd name="connsiteY5" fmla="*/ 292100 h 1206500"/>
                <a:gd name="connsiteX6" fmla="*/ 1739900 w 1866900"/>
                <a:gd name="connsiteY6" fmla="*/ 215900 h 1206500"/>
                <a:gd name="connsiteX7" fmla="*/ 1778000 w 1866900"/>
                <a:gd name="connsiteY7" fmla="*/ 139700 h 1206500"/>
                <a:gd name="connsiteX8" fmla="*/ 1600200 w 1866900"/>
                <a:gd name="connsiteY8" fmla="*/ 88900 h 1206500"/>
                <a:gd name="connsiteX9" fmla="*/ 1206500 w 1866900"/>
                <a:gd name="connsiteY9" fmla="*/ 25400 h 1206500"/>
                <a:gd name="connsiteX10" fmla="*/ 1079500 w 1866900"/>
                <a:gd name="connsiteY10" fmla="*/ 76200 h 1206500"/>
                <a:gd name="connsiteX11" fmla="*/ 1041400 w 1866900"/>
                <a:gd name="connsiteY11" fmla="*/ 0 h 1206500"/>
                <a:gd name="connsiteX12" fmla="*/ 901700 w 1866900"/>
                <a:gd name="connsiteY12" fmla="*/ 12700 h 1206500"/>
                <a:gd name="connsiteX13" fmla="*/ 863600 w 1866900"/>
                <a:gd name="connsiteY13" fmla="*/ 190500 h 1206500"/>
                <a:gd name="connsiteX14" fmla="*/ 939800 w 1866900"/>
                <a:gd name="connsiteY14" fmla="*/ 254000 h 1206500"/>
                <a:gd name="connsiteX15" fmla="*/ 939800 w 1866900"/>
                <a:gd name="connsiteY15" fmla="*/ 330200 h 1206500"/>
                <a:gd name="connsiteX16" fmla="*/ 939800 w 1866900"/>
                <a:gd name="connsiteY16" fmla="*/ 330200 h 1206500"/>
                <a:gd name="connsiteX17" fmla="*/ 685800 w 1866900"/>
                <a:gd name="connsiteY17" fmla="*/ 406400 h 1206500"/>
                <a:gd name="connsiteX18" fmla="*/ 444500 w 1866900"/>
                <a:gd name="connsiteY18" fmla="*/ 571500 h 1206500"/>
                <a:gd name="connsiteX19" fmla="*/ 292100 w 1866900"/>
                <a:gd name="connsiteY19" fmla="*/ 901700 h 1206500"/>
                <a:gd name="connsiteX20" fmla="*/ 0 w 1866900"/>
                <a:gd name="connsiteY20" fmla="*/ 889000 h 1206500"/>
                <a:gd name="connsiteX21" fmla="*/ 0 w 1866900"/>
                <a:gd name="connsiteY21" fmla="*/ 88900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206500">
                  <a:moveTo>
                    <a:pt x="1790700" y="1206500"/>
                  </a:moveTo>
                  <a:lnTo>
                    <a:pt x="1866900" y="1193800"/>
                  </a:lnTo>
                  <a:lnTo>
                    <a:pt x="1866900" y="584200"/>
                  </a:lnTo>
                  <a:lnTo>
                    <a:pt x="1828800" y="457200"/>
                  </a:lnTo>
                  <a:lnTo>
                    <a:pt x="1714500" y="381000"/>
                  </a:lnTo>
                  <a:lnTo>
                    <a:pt x="1701800" y="292100"/>
                  </a:lnTo>
                  <a:lnTo>
                    <a:pt x="1739900" y="215900"/>
                  </a:lnTo>
                  <a:lnTo>
                    <a:pt x="1778000" y="139700"/>
                  </a:lnTo>
                  <a:lnTo>
                    <a:pt x="1600200" y="88900"/>
                  </a:lnTo>
                  <a:lnTo>
                    <a:pt x="1206500" y="25400"/>
                  </a:lnTo>
                  <a:lnTo>
                    <a:pt x="1079500" y="76200"/>
                  </a:lnTo>
                  <a:lnTo>
                    <a:pt x="1041400" y="0"/>
                  </a:lnTo>
                  <a:lnTo>
                    <a:pt x="901700" y="12700"/>
                  </a:lnTo>
                  <a:lnTo>
                    <a:pt x="863600" y="190500"/>
                  </a:lnTo>
                  <a:lnTo>
                    <a:pt x="939800" y="254000"/>
                  </a:lnTo>
                  <a:lnTo>
                    <a:pt x="939800" y="330200"/>
                  </a:lnTo>
                  <a:lnTo>
                    <a:pt x="939800" y="330200"/>
                  </a:lnTo>
                  <a:lnTo>
                    <a:pt x="685800" y="406400"/>
                  </a:lnTo>
                  <a:lnTo>
                    <a:pt x="444500" y="571500"/>
                  </a:lnTo>
                  <a:lnTo>
                    <a:pt x="292100" y="901700"/>
                  </a:lnTo>
                  <a:lnTo>
                    <a:pt x="0" y="889000"/>
                  </a:lnTo>
                  <a:lnTo>
                    <a:pt x="0" y="889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8" name="Freeform 257"/>
            <p:cNvSpPr/>
            <p:nvPr/>
          </p:nvSpPr>
          <p:spPr>
            <a:xfrm flipH="1">
              <a:off x="2052183" y="5024438"/>
              <a:ext cx="271669" cy="255587"/>
            </a:xfrm>
            <a:custGeom>
              <a:avLst/>
              <a:gdLst>
                <a:gd name="connsiteX0" fmla="*/ 1778000 w 1790700"/>
                <a:gd name="connsiteY0" fmla="*/ 1155700 h 1676400"/>
                <a:gd name="connsiteX1" fmla="*/ 1676400 w 1790700"/>
                <a:gd name="connsiteY1" fmla="*/ 203200 h 1676400"/>
                <a:gd name="connsiteX2" fmla="*/ 1790700 w 1790700"/>
                <a:gd name="connsiteY2" fmla="*/ 0 h 1676400"/>
                <a:gd name="connsiteX3" fmla="*/ 673100 w 1790700"/>
                <a:gd name="connsiteY3" fmla="*/ 38100 h 1676400"/>
                <a:gd name="connsiteX4" fmla="*/ 558800 w 1790700"/>
                <a:gd name="connsiteY4" fmla="*/ 63500 h 1676400"/>
                <a:gd name="connsiteX5" fmla="*/ 457200 w 1790700"/>
                <a:gd name="connsiteY5" fmla="*/ 203200 h 1676400"/>
                <a:gd name="connsiteX6" fmla="*/ 0 w 1790700"/>
                <a:gd name="connsiteY6"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00" h="1676400">
                  <a:moveTo>
                    <a:pt x="1778000" y="1155700"/>
                  </a:moveTo>
                  <a:lnTo>
                    <a:pt x="1676400" y="203200"/>
                  </a:lnTo>
                  <a:lnTo>
                    <a:pt x="1790700" y="0"/>
                  </a:lnTo>
                  <a:lnTo>
                    <a:pt x="673100" y="38100"/>
                  </a:lnTo>
                  <a:lnTo>
                    <a:pt x="558800" y="63500"/>
                  </a:lnTo>
                  <a:lnTo>
                    <a:pt x="457200" y="203200"/>
                  </a:lnTo>
                  <a:lnTo>
                    <a:pt x="0" y="16764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9" name="Freeform 258"/>
            <p:cNvSpPr/>
            <p:nvPr/>
          </p:nvSpPr>
          <p:spPr>
            <a:xfrm flipH="1">
              <a:off x="2080780" y="5040313"/>
              <a:ext cx="203355" cy="246062"/>
            </a:xfrm>
            <a:custGeom>
              <a:avLst/>
              <a:gdLst>
                <a:gd name="connsiteX0" fmla="*/ 1384300 w 1384300"/>
                <a:gd name="connsiteY0" fmla="*/ 1016000 h 1587500"/>
                <a:gd name="connsiteX1" fmla="*/ 1295400 w 1384300"/>
                <a:gd name="connsiteY1" fmla="*/ 0 h 1587500"/>
                <a:gd name="connsiteX2" fmla="*/ 406400 w 1384300"/>
                <a:gd name="connsiteY2" fmla="*/ 12700 h 1587500"/>
                <a:gd name="connsiteX3" fmla="*/ 406400 w 1384300"/>
                <a:gd name="connsiteY3" fmla="*/ 12700 h 1587500"/>
                <a:gd name="connsiteX4" fmla="*/ 304800 w 1384300"/>
                <a:gd name="connsiteY4" fmla="*/ 63500 h 1587500"/>
                <a:gd name="connsiteX5" fmla="*/ 254000 w 1384300"/>
                <a:gd name="connsiteY5" fmla="*/ 139700 h 1587500"/>
                <a:gd name="connsiteX6" fmla="*/ 0 w 1384300"/>
                <a:gd name="connsiteY6" fmla="*/ 1003300 h 1587500"/>
                <a:gd name="connsiteX7" fmla="*/ 203200 w 1384300"/>
                <a:gd name="connsiteY7" fmla="*/ 1130300 h 1587500"/>
                <a:gd name="connsiteX8" fmla="*/ 38100 w 1384300"/>
                <a:gd name="connsiteY8" fmla="*/ 1435100 h 1587500"/>
                <a:gd name="connsiteX9" fmla="*/ 127000 w 1384300"/>
                <a:gd name="connsiteY9" fmla="*/ 1587500 h 1587500"/>
                <a:gd name="connsiteX10" fmla="*/ 469900 w 1384300"/>
                <a:gd name="connsiteY10" fmla="*/ 1562100 h 1587500"/>
                <a:gd name="connsiteX11" fmla="*/ 469900 w 1384300"/>
                <a:gd name="connsiteY11" fmla="*/ 1257300 h 1587500"/>
                <a:gd name="connsiteX12" fmla="*/ 1231900 w 1384300"/>
                <a:gd name="connsiteY12" fmla="*/ 1270000 h 1587500"/>
                <a:gd name="connsiteX13" fmla="*/ 1231900 w 1384300"/>
                <a:gd name="connsiteY13" fmla="*/ 127000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4300" h="1587500">
                  <a:moveTo>
                    <a:pt x="1384300" y="1016000"/>
                  </a:moveTo>
                  <a:lnTo>
                    <a:pt x="1295400" y="0"/>
                  </a:lnTo>
                  <a:lnTo>
                    <a:pt x="406400" y="12700"/>
                  </a:lnTo>
                  <a:lnTo>
                    <a:pt x="406400" y="12700"/>
                  </a:lnTo>
                  <a:lnTo>
                    <a:pt x="304800" y="63500"/>
                  </a:lnTo>
                  <a:lnTo>
                    <a:pt x="254000" y="139700"/>
                  </a:lnTo>
                  <a:lnTo>
                    <a:pt x="0" y="1003300"/>
                  </a:lnTo>
                  <a:lnTo>
                    <a:pt x="203200" y="1130300"/>
                  </a:lnTo>
                  <a:lnTo>
                    <a:pt x="38100" y="1435100"/>
                  </a:lnTo>
                  <a:lnTo>
                    <a:pt x="127000" y="1587500"/>
                  </a:lnTo>
                  <a:lnTo>
                    <a:pt x="469900" y="1562100"/>
                  </a:lnTo>
                  <a:lnTo>
                    <a:pt x="469900" y="1257300"/>
                  </a:lnTo>
                  <a:lnTo>
                    <a:pt x="1231900" y="1270000"/>
                  </a:lnTo>
                  <a:lnTo>
                    <a:pt x="1231900" y="1270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0" name="Freeform 259"/>
            <p:cNvSpPr/>
            <p:nvPr/>
          </p:nvSpPr>
          <p:spPr>
            <a:xfrm flipH="1">
              <a:off x="2215820" y="5141913"/>
              <a:ext cx="68315" cy="74612"/>
            </a:xfrm>
            <a:custGeom>
              <a:avLst/>
              <a:gdLst>
                <a:gd name="connsiteX0" fmla="*/ 0 w 508000"/>
                <a:gd name="connsiteY0" fmla="*/ 330200 h 469900"/>
                <a:gd name="connsiteX1" fmla="*/ 127000 w 508000"/>
                <a:gd name="connsiteY1" fmla="*/ 127000 h 469900"/>
                <a:gd name="connsiteX2" fmla="*/ 127000 w 508000"/>
                <a:gd name="connsiteY2" fmla="*/ 127000 h 469900"/>
                <a:gd name="connsiteX3" fmla="*/ 241300 w 508000"/>
                <a:gd name="connsiteY3" fmla="*/ 139700 h 469900"/>
                <a:gd name="connsiteX4" fmla="*/ 304800 w 508000"/>
                <a:gd name="connsiteY4" fmla="*/ 88900 h 469900"/>
                <a:gd name="connsiteX5" fmla="*/ 228600 w 508000"/>
                <a:gd name="connsiteY5" fmla="*/ 0 h 469900"/>
                <a:gd name="connsiteX6" fmla="*/ 508000 w 508000"/>
                <a:gd name="connsiteY6" fmla="*/ 215900 h 469900"/>
                <a:gd name="connsiteX7" fmla="*/ 419100 w 508000"/>
                <a:gd name="connsiteY7" fmla="*/ 203200 h 469900"/>
                <a:gd name="connsiteX8" fmla="*/ 215900 w 508000"/>
                <a:gd name="connsiteY8" fmla="*/ 469900 h 4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0" h="469900">
                  <a:moveTo>
                    <a:pt x="0" y="330200"/>
                  </a:moveTo>
                  <a:lnTo>
                    <a:pt x="127000" y="127000"/>
                  </a:lnTo>
                  <a:lnTo>
                    <a:pt x="127000" y="127000"/>
                  </a:lnTo>
                  <a:lnTo>
                    <a:pt x="241300" y="139700"/>
                  </a:lnTo>
                  <a:lnTo>
                    <a:pt x="304800" y="88900"/>
                  </a:lnTo>
                  <a:lnTo>
                    <a:pt x="228600" y="0"/>
                  </a:lnTo>
                  <a:lnTo>
                    <a:pt x="508000" y="215900"/>
                  </a:lnTo>
                  <a:lnTo>
                    <a:pt x="419100" y="203200"/>
                  </a:lnTo>
                  <a:lnTo>
                    <a:pt x="215900" y="4699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1" name="Freeform 260"/>
            <p:cNvSpPr/>
            <p:nvPr/>
          </p:nvSpPr>
          <p:spPr>
            <a:xfrm flipH="1">
              <a:off x="2093490" y="5126038"/>
              <a:ext cx="101677" cy="104775"/>
            </a:xfrm>
            <a:custGeom>
              <a:avLst/>
              <a:gdLst>
                <a:gd name="connsiteX0" fmla="*/ 152400 w 673100"/>
                <a:gd name="connsiteY0" fmla="*/ 698500 h 698500"/>
                <a:gd name="connsiteX1" fmla="*/ 139700 w 673100"/>
                <a:gd name="connsiteY1" fmla="*/ 622300 h 698500"/>
                <a:gd name="connsiteX2" fmla="*/ 25400 w 673100"/>
                <a:gd name="connsiteY2" fmla="*/ 622300 h 698500"/>
                <a:gd name="connsiteX3" fmla="*/ 25400 w 673100"/>
                <a:gd name="connsiteY3" fmla="*/ 622300 h 698500"/>
                <a:gd name="connsiteX4" fmla="*/ 0 w 673100"/>
                <a:gd name="connsiteY4" fmla="*/ 508000 h 698500"/>
                <a:gd name="connsiteX5" fmla="*/ 0 w 673100"/>
                <a:gd name="connsiteY5" fmla="*/ 508000 h 698500"/>
                <a:gd name="connsiteX6" fmla="*/ 419100 w 673100"/>
                <a:gd name="connsiteY6" fmla="*/ 444500 h 698500"/>
                <a:gd name="connsiteX7" fmla="*/ 546100 w 673100"/>
                <a:gd name="connsiteY7" fmla="*/ 50800 h 698500"/>
                <a:gd name="connsiteX8" fmla="*/ 546100 w 673100"/>
                <a:gd name="connsiteY8" fmla="*/ 50800 h 698500"/>
                <a:gd name="connsiteX9" fmla="*/ 635000 w 673100"/>
                <a:gd name="connsiteY9" fmla="*/ 0 h 698500"/>
                <a:gd name="connsiteX10" fmla="*/ 635000 w 673100"/>
                <a:gd name="connsiteY10" fmla="*/ 0 h 698500"/>
                <a:gd name="connsiteX11" fmla="*/ 635000 w 673100"/>
                <a:gd name="connsiteY11" fmla="*/ 0 h 698500"/>
                <a:gd name="connsiteX12" fmla="*/ 673100 w 673100"/>
                <a:gd name="connsiteY12" fmla="*/ 88900 h 698500"/>
                <a:gd name="connsiteX13" fmla="*/ 622300 w 673100"/>
                <a:gd name="connsiteY13" fmla="*/ 4826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698500">
                  <a:moveTo>
                    <a:pt x="152400" y="698500"/>
                  </a:moveTo>
                  <a:lnTo>
                    <a:pt x="139700" y="622300"/>
                  </a:lnTo>
                  <a:lnTo>
                    <a:pt x="25400" y="622300"/>
                  </a:lnTo>
                  <a:lnTo>
                    <a:pt x="25400" y="622300"/>
                  </a:lnTo>
                  <a:lnTo>
                    <a:pt x="0" y="508000"/>
                  </a:lnTo>
                  <a:lnTo>
                    <a:pt x="0" y="508000"/>
                  </a:lnTo>
                  <a:lnTo>
                    <a:pt x="419100" y="444500"/>
                  </a:lnTo>
                  <a:lnTo>
                    <a:pt x="546100" y="50800"/>
                  </a:lnTo>
                  <a:lnTo>
                    <a:pt x="546100" y="50800"/>
                  </a:lnTo>
                  <a:lnTo>
                    <a:pt x="635000" y="0"/>
                  </a:lnTo>
                  <a:lnTo>
                    <a:pt x="635000" y="0"/>
                  </a:lnTo>
                  <a:lnTo>
                    <a:pt x="635000" y="0"/>
                  </a:lnTo>
                  <a:lnTo>
                    <a:pt x="673100" y="88900"/>
                  </a:lnTo>
                  <a:lnTo>
                    <a:pt x="622300" y="4826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2" name="Freeform 261"/>
            <p:cNvSpPr/>
            <p:nvPr/>
          </p:nvSpPr>
          <p:spPr>
            <a:xfrm flipH="1">
              <a:off x="2301610" y="5208588"/>
              <a:ext cx="57194" cy="74612"/>
            </a:xfrm>
            <a:custGeom>
              <a:avLst/>
              <a:gdLst>
                <a:gd name="connsiteX0" fmla="*/ 330200 w 330200"/>
                <a:gd name="connsiteY0" fmla="*/ 0 h 533400"/>
                <a:gd name="connsiteX1" fmla="*/ 0 w 330200"/>
                <a:gd name="connsiteY1" fmla="*/ 533400 h 533400"/>
                <a:gd name="connsiteX2" fmla="*/ 215900 w 330200"/>
                <a:gd name="connsiteY2" fmla="*/ 520700 h 533400"/>
              </a:gdLst>
              <a:ahLst/>
              <a:cxnLst>
                <a:cxn ang="0">
                  <a:pos x="connsiteX0" y="connsiteY0"/>
                </a:cxn>
                <a:cxn ang="0">
                  <a:pos x="connsiteX1" y="connsiteY1"/>
                </a:cxn>
                <a:cxn ang="0">
                  <a:pos x="connsiteX2" y="connsiteY2"/>
                </a:cxn>
              </a:cxnLst>
              <a:rect l="l" t="t" r="r" b="b"/>
              <a:pathLst>
                <a:path w="330200" h="533400">
                  <a:moveTo>
                    <a:pt x="330200" y="0"/>
                  </a:moveTo>
                  <a:lnTo>
                    <a:pt x="0" y="533400"/>
                  </a:lnTo>
                  <a:lnTo>
                    <a:pt x="215900" y="520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3" name="Freeform 262"/>
            <p:cNvSpPr/>
            <p:nvPr/>
          </p:nvSpPr>
          <p:spPr>
            <a:xfrm flipH="1">
              <a:off x="2358804" y="4914900"/>
              <a:ext cx="31774" cy="368300"/>
            </a:xfrm>
            <a:custGeom>
              <a:avLst/>
              <a:gdLst>
                <a:gd name="connsiteX0" fmla="*/ 222250 w 222250"/>
                <a:gd name="connsiteY0" fmla="*/ 2438400 h 2438400"/>
                <a:gd name="connsiteX1" fmla="*/ 222250 w 222250"/>
                <a:gd name="connsiteY1" fmla="*/ 0 h 2438400"/>
                <a:gd name="connsiteX2" fmla="*/ 0 w 222250"/>
                <a:gd name="connsiteY2" fmla="*/ 0 h 2438400"/>
                <a:gd name="connsiteX3" fmla="*/ 6350 w 222250"/>
                <a:gd name="connsiteY3" fmla="*/ 1130300 h 2438400"/>
              </a:gdLst>
              <a:ahLst/>
              <a:cxnLst>
                <a:cxn ang="0">
                  <a:pos x="connsiteX0" y="connsiteY0"/>
                </a:cxn>
                <a:cxn ang="0">
                  <a:pos x="connsiteX1" y="connsiteY1"/>
                </a:cxn>
                <a:cxn ang="0">
                  <a:pos x="connsiteX2" y="connsiteY2"/>
                </a:cxn>
                <a:cxn ang="0">
                  <a:pos x="connsiteX3" y="connsiteY3"/>
                </a:cxn>
              </a:cxnLst>
              <a:rect l="l" t="t" r="r" b="b"/>
              <a:pathLst>
                <a:path w="222250" h="2438400">
                  <a:moveTo>
                    <a:pt x="222250" y="2438400"/>
                  </a:moveTo>
                  <a:lnTo>
                    <a:pt x="222250" y="0"/>
                  </a:lnTo>
                  <a:lnTo>
                    <a:pt x="0" y="0"/>
                  </a:lnTo>
                  <a:cubicBezTo>
                    <a:pt x="2117" y="376767"/>
                    <a:pt x="4233" y="753533"/>
                    <a:pt x="6350" y="1130300"/>
                  </a:cubicBez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4" name="Freeform 263"/>
            <p:cNvSpPr/>
            <p:nvPr/>
          </p:nvSpPr>
          <p:spPr>
            <a:xfrm flipH="1">
              <a:off x="2390578" y="5008563"/>
              <a:ext cx="34952" cy="84137"/>
            </a:xfrm>
            <a:custGeom>
              <a:avLst/>
              <a:gdLst>
                <a:gd name="connsiteX0" fmla="*/ 228600 w 228600"/>
                <a:gd name="connsiteY0" fmla="*/ 514350 h 565200"/>
                <a:gd name="connsiteX1" fmla="*/ 95250 w 228600"/>
                <a:gd name="connsiteY1" fmla="*/ 514350 h 565200"/>
                <a:gd name="connsiteX2" fmla="*/ 6350 w 228600"/>
                <a:gd name="connsiteY2" fmla="*/ 222250 h 565200"/>
                <a:gd name="connsiteX3" fmla="*/ 0 w 228600"/>
                <a:gd name="connsiteY3" fmla="*/ 0 h 565200"/>
              </a:gdLst>
              <a:ahLst/>
              <a:cxnLst>
                <a:cxn ang="0">
                  <a:pos x="connsiteX0" y="connsiteY0"/>
                </a:cxn>
                <a:cxn ang="0">
                  <a:pos x="connsiteX1" y="connsiteY1"/>
                </a:cxn>
                <a:cxn ang="0">
                  <a:pos x="connsiteX2" y="connsiteY2"/>
                </a:cxn>
                <a:cxn ang="0">
                  <a:pos x="connsiteX3" y="connsiteY3"/>
                </a:cxn>
              </a:cxnLst>
              <a:rect l="l" t="t" r="r" b="b"/>
              <a:pathLst>
                <a:path w="228600" h="565200">
                  <a:moveTo>
                    <a:pt x="228600" y="514350"/>
                  </a:moveTo>
                  <a:cubicBezTo>
                    <a:pt x="93136" y="520801"/>
                    <a:pt x="95250" y="565200"/>
                    <a:pt x="95250" y="514350"/>
                  </a:cubicBezTo>
                  <a:lnTo>
                    <a:pt x="6350" y="222250"/>
                  </a:lnTo>
                  <a:lnTo>
                    <a:pt x="0" y="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5" name="Freeform 264"/>
            <p:cNvSpPr/>
            <p:nvPr/>
          </p:nvSpPr>
          <p:spPr>
            <a:xfrm flipH="1">
              <a:off x="2373103" y="5008563"/>
              <a:ext cx="274846" cy="388937"/>
            </a:xfrm>
            <a:custGeom>
              <a:avLst/>
              <a:gdLst>
                <a:gd name="connsiteX0" fmla="*/ 1473200 w 1816100"/>
                <a:gd name="connsiteY0" fmla="*/ 0 h 2578100"/>
                <a:gd name="connsiteX1" fmla="*/ 1390650 w 1816100"/>
                <a:gd name="connsiteY1" fmla="*/ 6350 h 2578100"/>
                <a:gd name="connsiteX2" fmla="*/ 1409700 w 1816100"/>
                <a:gd name="connsiteY2" fmla="*/ 1136650 h 2578100"/>
                <a:gd name="connsiteX3" fmla="*/ 1454150 w 1816100"/>
                <a:gd name="connsiteY3" fmla="*/ 1181100 h 2578100"/>
                <a:gd name="connsiteX4" fmla="*/ 1454150 w 1816100"/>
                <a:gd name="connsiteY4" fmla="*/ 1276350 h 2578100"/>
                <a:gd name="connsiteX5" fmla="*/ 0 w 1816100"/>
                <a:gd name="connsiteY5" fmla="*/ 1339850 h 2578100"/>
                <a:gd name="connsiteX6" fmla="*/ 0 w 1816100"/>
                <a:gd name="connsiteY6" fmla="*/ 1384300 h 2578100"/>
                <a:gd name="connsiteX7" fmla="*/ 1473200 w 1816100"/>
                <a:gd name="connsiteY7" fmla="*/ 1365250 h 2578100"/>
                <a:gd name="connsiteX8" fmla="*/ 1549400 w 1816100"/>
                <a:gd name="connsiteY8" fmla="*/ 1263650 h 2578100"/>
                <a:gd name="connsiteX9" fmla="*/ 1625600 w 1816100"/>
                <a:gd name="connsiteY9" fmla="*/ 1257300 h 2578100"/>
                <a:gd name="connsiteX10" fmla="*/ 1625600 w 1816100"/>
                <a:gd name="connsiteY10" fmla="*/ 1498600 h 2578100"/>
                <a:gd name="connsiteX11" fmla="*/ 1708150 w 1816100"/>
                <a:gd name="connsiteY11" fmla="*/ 1498600 h 2578100"/>
                <a:gd name="connsiteX12" fmla="*/ 1708150 w 1816100"/>
                <a:gd name="connsiteY12" fmla="*/ 2578100 h 2578100"/>
                <a:gd name="connsiteX13" fmla="*/ 1816100 w 1816100"/>
                <a:gd name="connsiteY13" fmla="*/ 2578100 h 257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6100" h="2578100">
                  <a:moveTo>
                    <a:pt x="1473200" y="0"/>
                  </a:moveTo>
                  <a:lnTo>
                    <a:pt x="1390650" y="6350"/>
                  </a:lnTo>
                  <a:lnTo>
                    <a:pt x="1409700" y="1136650"/>
                  </a:lnTo>
                  <a:lnTo>
                    <a:pt x="1454150" y="1181100"/>
                  </a:lnTo>
                  <a:lnTo>
                    <a:pt x="1454150" y="1276350"/>
                  </a:lnTo>
                  <a:lnTo>
                    <a:pt x="0" y="1339850"/>
                  </a:lnTo>
                  <a:lnTo>
                    <a:pt x="0" y="1384300"/>
                  </a:lnTo>
                  <a:lnTo>
                    <a:pt x="1473200" y="1365250"/>
                  </a:lnTo>
                  <a:lnTo>
                    <a:pt x="1549400" y="1263650"/>
                  </a:lnTo>
                  <a:lnTo>
                    <a:pt x="1625600" y="1257300"/>
                  </a:lnTo>
                  <a:lnTo>
                    <a:pt x="1625600" y="1498600"/>
                  </a:lnTo>
                  <a:lnTo>
                    <a:pt x="1708150" y="1498600"/>
                  </a:lnTo>
                  <a:lnTo>
                    <a:pt x="1708150" y="2578100"/>
                  </a:lnTo>
                  <a:lnTo>
                    <a:pt x="1816100" y="25781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6" name="Arc 265"/>
            <p:cNvSpPr/>
            <p:nvPr/>
          </p:nvSpPr>
          <p:spPr>
            <a:xfrm flipH="1">
              <a:off x="2236473" y="5281613"/>
              <a:ext cx="174758" cy="152400"/>
            </a:xfrm>
            <a:prstGeom prst="arc">
              <a:avLst>
                <a:gd name="adj1" fmla="val 16200000"/>
                <a:gd name="adj2" fmla="val 96194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67" name="Arc 266"/>
            <p:cNvSpPr/>
            <p:nvPr/>
          </p:nvSpPr>
          <p:spPr>
            <a:xfrm flipH="1">
              <a:off x="1955271" y="5310188"/>
              <a:ext cx="133452" cy="125412"/>
            </a:xfrm>
            <a:prstGeom prst="arc">
              <a:avLst>
                <a:gd name="adj1" fmla="val 10235935"/>
                <a:gd name="adj2" fmla="val 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3" name="Group 212"/>
          <p:cNvGrpSpPr>
            <a:grpSpLocks noChangeAspect="1"/>
          </p:cNvGrpSpPr>
          <p:nvPr/>
        </p:nvGrpSpPr>
        <p:grpSpPr bwMode="auto">
          <a:xfrm>
            <a:off x="8077200" y="2794000"/>
            <a:ext cx="901700" cy="406400"/>
            <a:chOff x="393700" y="2159000"/>
            <a:chExt cx="8102600" cy="3644900"/>
          </a:xfrm>
        </p:grpSpPr>
        <p:sp>
          <p:nvSpPr>
            <p:cNvPr id="271" name="Freeform 270"/>
            <p:cNvSpPr/>
            <p:nvPr/>
          </p:nvSpPr>
          <p:spPr>
            <a:xfrm>
              <a:off x="7997025" y="2685806"/>
              <a:ext cx="328094" cy="2591296"/>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72" name="Straight Connector 271"/>
            <p:cNvCxnSpPr/>
            <p:nvPr/>
          </p:nvCxnSpPr>
          <p:spPr>
            <a:xfrm rot="10800000">
              <a:off x="5015606" y="4365878"/>
              <a:ext cx="42800" cy="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3" name="Straight Connector 272"/>
            <p:cNvCxnSpPr>
              <a:stCxn id="274" idx="1"/>
              <a:endCxn id="274" idx="3"/>
            </p:cNvCxnSpPr>
            <p:nvPr/>
          </p:nvCxnSpPr>
          <p:spPr>
            <a:xfrm rot="10800000" flipH="1">
              <a:off x="907245" y="2771234"/>
              <a:ext cx="7075510" cy="1423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74" name="Rectangle 273"/>
            <p:cNvSpPr/>
            <p:nvPr/>
          </p:nvSpPr>
          <p:spPr>
            <a:xfrm>
              <a:off x="907245" y="2571903"/>
              <a:ext cx="7075510" cy="412894"/>
            </a:xfrm>
            <a:prstGeom prst="rect">
              <a:avLst/>
            </a:pr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75" name="Straight Connector 274"/>
            <p:cNvCxnSpPr/>
            <p:nvPr/>
          </p:nvCxnSpPr>
          <p:spPr>
            <a:xfrm>
              <a:off x="892984"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6" name="Straight Connector 275"/>
            <p:cNvCxnSpPr/>
            <p:nvPr/>
          </p:nvCxnSpPr>
          <p:spPr>
            <a:xfrm>
              <a:off x="2076987"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7" name="Straight Connector 276"/>
            <p:cNvCxnSpPr/>
            <p:nvPr/>
          </p:nvCxnSpPr>
          <p:spPr>
            <a:xfrm>
              <a:off x="3246728"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8" name="Straight Connector 277"/>
            <p:cNvCxnSpPr/>
            <p:nvPr/>
          </p:nvCxnSpPr>
          <p:spPr>
            <a:xfrm>
              <a:off x="4430739"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9" name="Straight Connector 278"/>
            <p:cNvCxnSpPr/>
            <p:nvPr/>
          </p:nvCxnSpPr>
          <p:spPr>
            <a:xfrm>
              <a:off x="5600481"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0" name="Straight Connector 279"/>
            <p:cNvCxnSpPr/>
            <p:nvPr/>
          </p:nvCxnSpPr>
          <p:spPr>
            <a:xfrm>
              <a:off x="6784483"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1" name="Straight Connector 280"/>
            <p:cNvCxnSpPr/>
            <p:nvPr/>
          </p:nvCxnSpPr>
          <p:spPr>
            <a:xfrm flipH="1">
              <a:off x="7369358"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2" name="Straight Connector 281"/>
            <p:cNvCxnSpPr/>
            <p:nvPr/>
          </p:nvCxnSpPr>
          <p:spPr>
            <a:xfrm flipH="1">
              <a:off x="6185347"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3" name="Straight Connector 282"/>
            <p:cNvCxnSpPr/>
            <p:nvPr/>
          </p:nvCxnSpPr>
          <p:spPr>
            <a:xfrm flipH="1">
              <a:off x="5015606"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4" name="Straight Connector 283"/>
            <p:cNvCxnSpPr/>
            <p:nvPr/>
          </p:nvCxnSpPr>
          <p:spPr>
            <a:xfrm flipH="1">
              <a:off x="3831603"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5" name="Straight Connector 284"/>
            <p:cNvCxnSpPr/>
            <p:nvPr/>
          </p:nvCxnSpPr>
          <p:spPr>
            <a:xfrm flipH="1">
              <a:off x="2661862"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6" name="Straight Connector 285"/>
            <p:cNvCxnSpPr/>
            <p:nvPr/>
          </p:nvCxnSpPr>
          <p:spPr>
            <a:xfrm flipH="1">
              <a:off x="1477851" y="2571903"/>
              <a:ext cx="599136" cy="41289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7" name="Freeform 286"/>
            <p:cNvSpPr/>
            <p:nvPr/>
          </p:nvSpPr>
          <p:spPr>
            <a:xfrm flipH="1">
              <a:off x="579151" y="2700040"/>
              <a:ext cx="313833" cy="2591296"/>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8" name="Rounded Rectangle 287"/>
            <p:cNvSpPr/>
            <p:nvPr/>
          </p:nvSpPr>
          <p:spPr>
            <a:xfrm>
              <a:off x="1977135" y="2201718"/>
              <a:ext cx="2111241" cy="1195983"/>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9" name="Rounded Rectangle 288"/>
            <p:cNvSpPr/>
            <p:nvPr/>
          </p:nvSpPr>
          <p:spPr>
            <a:xfrm>
              <a:off x="4972815" y="2159000"/>
              <a:ext cx="2111241" cy="1210225"/>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0" name="Rectangle 289"/>
            <p:cNvSpPr/>
            <p:nvPr/>
          </p:nvSpPr>
          <p:spPr>
            <a:xfrm>
              <a:off x="7911434" y="5262860"/>
              <a:ext cx="584866" cy="512564"/>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1" name="Rectangle 290"/>
            <p:cNvSpPr/>
            <p:nvPr/>
          </p:nvSpPr>
          <p:spPr>
            <a:xfrm>
              <a:off x="393700" y="5277103"/>
              <a:ext cx="584875" cy="526797"/>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4" name="Group 239"/>
          <p:cNvGrpSpPr>
            <a:grpSpLocks noChangeAspect="1"/>
          </p:cNvGrpSpPr>
          <p:nvPr/>
        </p:nvGrpSpPr>
        <p:grpSpPr bwMode="auto">
          <a:xfrm>
            <a:off x="8675688" y="2425700"/>
            <a:ext cx="468312" cy="355600"/>
            <a:chOff x="1536700" y="2133600"/>
            <a:chExt cx="2679700" cy="2032000"/>
          </a:xfrm>
        </p:grpSpPr>
        <p:sp>
          <p:nvSpPr>
            <p:cNvPr id="293" name="Freeform 292"/>
            <p:cNvSpPr/>
            <p:nvPr/>
          </p:nvSpPr>
          <p:spPr>
            <a:xfrm>
              <a:off x="2617662" y="2541817"/>
              <a:ext cx="799369" cy="235857"/>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4" name="Freeform 293"/>
            <p:cNvSpPr/>
            <p:nvPr/>
          </p:nvSpPr>
          <p:spPr>
            <a:xfrm>
              <a:off x="1536700" y="2133600"/>
              <a:ext cx="2452609" cy="508000"/>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5" name="Rectangle 294"/>
            <p:cNvSpPr/>
            <p:nvPr/>
          </p:nvSpPr>
          <p:spPr>
            <a:xfrm>
              <a:off x="2781169" y="2777674"/>
              <a:ext cx="517776" cy="145143"/>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96" name="Straight Connector 295"/>
            <p:cNvCxnSpPr/>
            <p:nvPr/>
          </p:nvCxnSpPr>
          <p:spPr>
            <a:xfrm rot="5400000">
              <a:off x="2332350" y="3526062"/>
              <a:ext cx="1215571" cy="908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7" name="Straight Connector 296"/>
            <p:cNvCxnSpPr/>
            <p:nvPr/>
          </p:nvCxnSpPr>
          <p:spPr>
            <a:xfrm rot="5400000">
              <a:off x="2613820" y="3417205"/>
              <a:ext cx="1034143" cy="908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8" name="Straight Connector 297"/>
            <p:cNvCxnSpPr/>
            <p:nvPr/>
          </p:nvCxnSpPr>
          <p:spPr>
            <a:xfrm>
              <a:off x="2926509" y="4147457"/>
              <a:ext cx="1289891" cy="1814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9" name="Straight Connector 298"/>
            <p:cNvCxnSpPr/>
            <p:nvPr/>
          </p:nvCxnSpPr>
          <p:spPr>
            <a:xfrm>
              <a:off x="3108184" y="3929743"/>
              <a:ext cx="1099135" cy="2721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0" name="Straight Connector 299"/>
            <p:cNvCxnSpPr/>
            <p:nvPr/>
          </p:nvCxnSpPr>
          <p:spPr>
            <a:xfrm flipV="1">
              <a:off x="1909130" y="2423886"/>
              <a:ext cx="2089260" cy="9978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pic>
        <p:nvPicPr>
          <p:cNvPr id="303" name="Picture 122" descr="helicopter_w copy.png"/>
          <p:cNvPicPr>
            <a:picLocks noChangeAspect="1"/>
          </p:cNvPicPr>
          <p:nvPr/>
        </p:nvPicPr>
        <p:blipFill>
          <a:blip r:embed="rId12">
            <a:alphaModFix amt="84000"/>
          </a:blip>
          <a:srcRect/>
          <a:stretch>
            <a:fillRect/>
          </a:stretch>
        </p:blipFill>
        <p:spPr bwMode="auto">
          <a:xfrm>
            <a:off x="0" y="2166938"/>
            <a:ext cx="1119188" cy="430212"/>
          </a:xfrm>
          <a:prstGeom prst="rect">
            <a:avLst/>
          </a:prstGeom>
          <a:noFill/>
          <a:ln w="9525">
            <a:noFill/>
            <a:miter lim="800000"/>
            <a:headEnd/>
            <a:tailEnd/>
          </a:ln>
        </p:spPr>
      </p:pic>
      <p:cxnSp>
        <p:nvCxnSpPr>
          <p:cNvPr id="310" name="Straight Arrow Connector 309"/>
          <p:cNvCxnSpPr/>
          <p:nvPr/>
        </p:nvCxnSpPr>
        <p:spPr>
          <a:xfrm rot="10800000">
            <a:off x="5372100" y="4597400"/>
            <a:ext cx="1460500" cy="1066800"/>
          </a:xfrm>
          <a:prstGeom prst="straightConnector1">
            <a:avLst/>
          </a:prstGeom>
          <a:ln w="28575" cap="flat" cmpd="sng" algn="ctr">
            <a:solidFill>
              <a:srgbClr val="6E7178"/>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grpSp>
        <p:nvGrpSpPr>
          <p:cNvPr id="5" name="Group 275"/>
          <p:cNvGrpSpPr>
            <a:grpSpLocks/>
          </p:cNvGrpSpPr>
          <p:nvPr/>
        </p:nvGrpSpPr>
        <p:grpSpPr bwMode="auto">
          <a:xfrm>
            <a:off x="8301038" y="5187950"/>
            <a:ext cx="690562" cy="1136650"/>
            <a:chOff x="497290" y="4454568"/>
            <a:chExt cx="558464" cy="952457"/>
          </a:xfrm>
        </p:grpSpPr>
        <p:sp>
          <p:nvSpPr>
            <p:cNvPr id="313" name="Rounded Rectangle 312"/>
            <p:cNvSpPr/>
            <p:nvPr/>
          </p:nvSpPr>
          <p:spPr>
            <a:xfrm>
              <a:off x="781281" y="4711731"/>
              <a:ext cx="104712" cy="123819"/>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4" name="Trapezoid 313"/>
            <p:cNvSpPr/>
            <p:nvPr/>
          </p:nvSpPr>
          <p:spPr>
            <a:xfrm>
              <a:off x="800320" y="4833964"/>
              <a:ext cx="69808" cy="573061"/>
            </a:xfrm>
            <a:prstGeom prst="trapezoid">
              <a:avLst>
                <a:gd name="adj" fmla="val 33750"/>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315" name="Straight Connector 314"/>
            <p:cNvCxnSpPr>
              <a:endCxn id="319" idx="2"/>
            </p:cNvCxnSpPr>
            <p:nvPr/>
          </p:nvCxnSpPr>
          <p:spPr>
            <a:xfrm rot="7366363" flipH="1" flipV="1">
              <a:off x="758182" y="4623633"/>
              <a:ext cx="339710" cy="11105"/>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6" name="Straight Connector 315"/>
            <p:cNvCxnSpPr>
              <a:stCxn id="320" idx="4"/>
            </p:cNvCxnSpPr>
            <p:nvPr/>
          </p:nvCxnSpPr>
          <p:spPr>
            <a:xfrm rot="7366363" flipH="1">
              <a:off x="824864" y="4769753"/>
              <a:ext cx="171442" cy="290338"/>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17" name="Straight Connector 316"/>
            <p:cNvCxnSpPr>
              <a:stCxn id="318" idx="2"/>
            </p:cNvCxnSpPr>
            <p:nvPr/>
          </p:nvCxnSpPr>
          <p:spPr>
            <a:xfrm rot="7366363" flipH="1" flipV="1">
              <a:off x="591648" y="4593552"/>
              <a:ext cx="150805" cy="301444"/>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8" name="Freeform 317"/>
            <p:cNvSpPr>
              <a:spLocks/>
            </p:cNvSpPr>
            <p:nvPr/>
          </p:nvSpPr>
          <p:spPr>
            <a:xfrm rot="16314994">
              <a:off x="629755" y="4593553"/>
              <a:ext cx="42860" cy="307790"/>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9" name="Freeform 318"/>
            <p:cNvSpPr>
              <a:spLocks/>
            </p:cNvSpPr>
            <p:nvPr/>
          </p:nvSpPr>
          <p:spPr>
            <a:xfrm rot="1966363">
              <a:off x="906619" y="4454568"/>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chemeClr val="bg1"/>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0" name="Freeform 319"/>
            <p:cNvSpPr>
              <a:spLocks/>
            </p:cNvSpPr>
            <p:nvPr/>
          </p:nvSpPr>
          <p:spPr>
            <a:xfrm rot="9143532">
              <a:off x="903446" y="4770467"/>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1" name="Dodecagon 320"/>
            <p:cNvSpPr>
              <a:spLocks noChangeAspect="1"/>
            </p:cNvSpPr>
            <p:nvPr/>
          </p:nvSpPr>
          <p:spPr>
            <a:xfrm rot="1966363">
              <a:off x="806666" y="4740305"/>
              <a:ext cx="50769" cy="50798"/>
            </a:xfrm>
            <a:prstGeom prst="dodecagon">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192" name="Picture 191" descr="Empty security.png"/>
          <p:cNvPicPr>
            <a:picLocks noChangeAspect="1"/>
          </p:cNvPicPr>
          <p:nvPr/>
        </p:nvPicPr>
        <p:blipFill>
          <a:blip r:embed="rId13"/>
          <a:stretch>
            <a:fillRect/>
          </a:stretch>
        </p:blipFill>
        <p:spPr>
          <a:xfrm>
            <a:off x="7023100" y="2463800"/>
            <a:ext cx="321930" cy="440621"/>
          </a:xfrm>
          <a:prstGeom prst="rect">
            <a:avLst/>
          </a:prstGeom>
        </p:spPr>
      </p:pic>
      <p:pic>
        <p:nvPicPr>
          <p:cNvPr id="193" name="Picture 192" descr="Empty industrial.png"/>
          <p:cNvPicPr>
            <a:picLocks noChangeAspect="1"/>
          </p:cNvPicPr>
          <p:nvPr/>
        </p:nvPicPr>
        <p:blipFill>
          <a:blip r:embed="rId14"/>
          <a:stretch>
            <a:fillRect/>
          </a:stretch>
        </p:blipFill>
        <p:spPr>
          <a:xfrm>
            <a:off x="6141436" y="5997165"/>
            <a:ext cx="321930" cy="440621"/>
          </a:xfrm>
          <a:prstGeom prst="rect">
            <a:avLst/>
          </a:prstGeom>
        </p:spPr>
      </p:pic>
      <p:pic>
        <p:nvPicPr>
          <p:cNvPr id="194" name="Picture 193" descr="Empty logistics.png"/>
          <p:cNvPicPr>
            <a:picLocks noChangeAspect="1"/>
          </p:cNvPicPr>
          <p:nvPr/>
        </p:nvPicPr>
        <p:blipFill>
          <a:blip r:embed="rId15"/>
          <a:stretch>
            <a:fillRect/>
          </a:stretch>
        </p:blipFill>
        <p:spPr>
          <a:xfrm>
            <a:off x="5562331" y="1540080"/>
            <a:ext cx="321930" cy="440621"/>
          </a:xfrm>
          <a:prstGeom prst="rect">
            <a:avLst/>
          </a:prstGeom>
        </p:spPr>
      </p:pic>
      <p:pic>
        <p:nvPicPr>
          <p:cNvPr id="195" name="Picture 194" descr="Empty medical.png"/>
          <p:cNvPicPr>
            <a:picLocks noChangeAspect="1"/>
          </p:cNvPicPr>
          <p:nvPr/>
        </p:nvPicPr>
        <p:blipFill>
          <a:blip r:embed="rId16"/>
          <a:stretch>
            <a:fillRect/>
          </a:stretch>
        </p:blipFill>
        <p:spPr>
          <a:xfrm>
            <a:off x="1446827" y="4825949"/>
            <a:ext cx="321930" cy="440621"/>
          </a:xfrm>
          <a:prstGeom prst="rect">
            <a:avLst/>
          </a:prstGeom>
        </p:spPr>
      </p:pic>
      <p:pic>
        <p:nvPicPr>
          <p:cNvPr id="196" name="Picture 195" descr="Empty transportation.png"/>
          <p:cNvPicPr>
            <a:picLocks noChangeAspect="1"/>
          </p:cNvPicPr>
          <p:nvPr/>
        </p:nvPicPr>
        <p:blipFill>
          <a:blip r:embed="rId17"/>
          <a:stretch>
            <a:fillRect/>
          </a:stretch>
        </p:blipFill>
        <p:spPr>
          <a:xfrm>
            <a:off x="794249" y="2626429"/>
            <a:ext cx="321930" cy="440621"/>
          </a:xfrm>
          <a:prstGeom prst="rect">
            <a:avLst/>
          </a:prstGeom>
        </p:spPr>
      </p:pic>
      <p:pic>
        <p:nvPicPr>
          <p:cNvPr id="198" name="Picture 197" descr="Empty transportation.png"/>
          <p:cNvPicPr>
            <a:picLocks noChangeAspect="1"/>
          </p:cNvPicPr>
          <p:nvPr/>
        </p:nvPicPr>
        <p:blipFill>
          <a:blip r:embed="rId17"/>
          <a:stretch>
            <a:fillRect/>
          </a:stretch>
        </p:blipFill>
        <p:spPr>
          <a:xfrm>
            <a:off x="1734049" y="2194629"/>
            <a:ext cx="321930" cy="440621"/>
          </a:xfrm>
          <a:prstGeom prst="rect">
            <a:avLst/>
          </a:prstGeom>
        </p:spPr>
      </p:pic>
      <p:pic>
        <p:nvPicPr>
          <p:cNvPr id="199" name="Picture 198" descr="Empty transportation.png"/>
          <p:cNvPicPr>
            <a:picLocks noChangeAspect="1"/>
          </p:cNvPicPr>
          <p:nvPr/>
        </p:nvPicPr>
        <p:blipFill>
          <a:blip r:embed="rId17"/>
          <a:stretch>
            <a:fillRect/>
          </a:stretch>
        </p:blipFill>
        <p:spPr>
          <a:xfrm>
            <a:off x="2191249" y="2245429"/>
            <a:ext cx="321930" cy="440621"/>
          </a:xfrm>
          <a:prstGeom prst="rect">
            <a:avLst/>
          </a:prstGeom>
        </p:spPr>
      </p:pic>
      <p:pic>
        <p:nvPicPr>
          <p:cNvPr id="200" name="Picture 199" descr="Empty transportation.png"/>
          <p:cNvPicPr>
            <a:picLocks noChangeAspect="1"/>
          </p:cNvPicPr>
          <p:nvPr/>
        </p:nvPicPr>
        <p:blipFill>
          <a:blip r:embed="rId17"/>
          <a:stretch>
            <a:fillRect/>
          </a:stretch>
        </p:blipFill>
        <p:spPr>
          <a:xfrm>
            <a:off x="1213349" y="2321629"/>
            <a:ext cx="321930" cy="440621"/>
          </a:xfrm>
          <a:prstGeom prst="rect">
            <a:avLst/>
          </a:prstGeom>
        </p:spPr>
      </p:pic>
      <p:pic>
        <p:nvPicPr>
          <p:cNvPr id="222" name="Picture 221" descr="Empty industrial.png"/>
          <p:cNvPicPr>
            <a:picLocks noChangeAspect="1"/>
          </p:cNvPicPr>
          <p:nvPr/>
        </p:nvPicPr>
        <p:blipFill>
          <a:blip r:embed="rId14"/>
          <a:stretch>
            <a:fillRect/>
          </a:stretch>
        </p:blipFill>
        <p:spPr>
          <a:xfrm>
            <a:off x="6509736" y="5781265"/>
            <a:ext cx="321930" cy="440621"/>
          </a:xfrm>
          <a:prstGeom prst="rect">
            <a:avLst/>
          </a:prstGeom>
        </p:spPr>
      </p:pic>
      <p:pic>
        <p:nvPicPr>
          <p:cNvPr id="223" name="Picture 222" descr="Empty industrial.png"/>
          <p:cNvPicPr>
            <a:picLocks noChangeAspect="1"/>
          </p:cNvPicPr>
          <p:nvPr/>
        </p:nvPicPr>
        <p:blipFill>
          <a:blip r:embed="rId14"/>
          <a:stretch>
            <a:fillRect/>
          </a:stretch>
        </p:blipFill>
        <p:spPr>
          <a:xfrm>
            <a:off x="6839936" y="5590765"/>
            <a:ext cx="321930" cy="440621"/>
          </a:xfrm>
          <a:prstGeom prst="rect">
            <a:avLst/>
          </a:prstGeom>
        </p:spPr>
      </p:pic>
      <p:pic>
        <p:nvPicPr>
          <p:cNvPr id="224" name="Picture 223" descr="Empty industrial.png"/>
          <p:cNvPicPr>
            <a:picLocks noChangeAspect="1"/>
          </p:cNvPicPr>
          <p:nvPr/>
        </p:nvPicPr>
        <p:blipFill>
          <a:blip r:embed="rId14"/>
          <a:stretch>
            <a:fillRect/>
          </a:stretch>
        </p:blipFill>
        <p:spPr>
          <a:xfrm>
            <a:off x="6789136" y="5120865"/>
            <a:ext cx="321930" cy="440621"/>
          </a:xfrm>
          <a:prstGeom prst="rect">
            <a:avLst/>
          </a:prstGeom>
        </p:spPr>
      </p:pic>
      <p:pic>
        <p:nvPicPr>
          <p:cNvPr id="270" name="Picture 269" descr="Empty industrial.png"/>
          <p:cNvPicPr>
            <a:picLocks noChangeAspect="1"/>
          </p:cNvPicPr>
          <p:nvPr/>
        </p:nvPicPr>
        <p:blipFill>
          <a:blip r:embed="rId14"/>
          <a:stretch>
            <a:fillRect/>
          </a:stretch>
        </p:blipFill>
        <p:spPr>
          <a:xfrm>
            <a:off x="7259036" y="4917665"/>
            <a:ext cx="321930" cy="440621"/>
          </a:xfrm>
          <a:prstGeom prst="rect">
            <a:avLst/>
          </a:prstGeom>
        </p:spPr>
      </p:pic>
      <p:pic>
        <p:nvPicPr>
          <p:cNvPr id="292" name="Picture 291" descr="Empty medical.png"/>
          <p:cNvPicPr>
            <a:picLocks noChangeAspect="1"/>
          </p:cNvPicPr>
          <p:nvPr/>
        </p:nvPicPr>
        <p:blipFill>
          <a:blip r:embed="rId16"/>
          <a:stretch>
            <a:fillRect/>
          </a:stretch>
        </p:blipFill>
        <p:spPr>
          <a:xfrm>
            <a:off x="1523027" y="5257749"/>
            <a:ext cx="321930" cy="440621"/>
          </a:xfrm>
          <a:prstGeom prst="rect">
            <a:avLst/>
          </a:prstGeom>
        </p:spPr>
      </p:pic>
      <p:pic>
        <p:nvPicPr>
          <p:cNvPr id="301" name="Picture 300" descr="Empty medical.png"/>
          <p:cNvPicPr>
            <a:picLocks noChangeAspect="1"/>
          </p:cNvPicPr>
          <p:nvPr/>
        </p:nvPicPr>
        <p:blipFill>
          <a:blip r:embed="rId16"/>
          <a:stretch>
            <a:fillRect/>
          </a:stretch>
        </p:blipFill>
        <p:spPr>
          <a:xfrm>
            <a:off x="1802427" y="5499049"/>
            <a:ext cx="321930" cy="440621"/>
          </a:xfrm>
          <a:prstGeom prst="rect">
            <a:avLst/>
          </a:prstGeom>
        </p:spPr>
      </p:pic>
      <p:pic>
        <p:nvPicPr>
          <p:cNvPr id="302" name="Picture 301" descr="Empty medical.png"/>
          <p:cNvPicPr>
            <a:picLocks noChangeAspect="1"/>
          </p:cNvPicPr>
          <p:nvPr/>
        </p:nvPicPr>
        <p:blipFill>
          <a:blip r:embed="rId16"/>
          <a:stretch>
            <a:fillRect/>
          </a:stretch>
        </p:blipFill>
        <p:spPr>
          <a:xfrm>
            <a:off x="2831127" y="5918149"/>
            <a:ext cx="321930" cy="440621"/>
          </a:xfrm>
          <a:prstGeom prst="rect">
            <a:avLst/>
          </a:prstGeom>
        </p:spPr>
      </p:pic>
      <p:pic>
        <p:nvPicPr>
          <p:cNvPr id="304" name="Picture 303" descr="Empty medical.png"/>
          <p:cNvPicPr>
            <a:picLocks noChangeAspect="1"/>
          </p:cNvPicPr>
          <p:nvPr/>
        </p:nvPicPr>
        <p:blipFill>
          <a:blip r:embed="rId16"/>
          <a:stretch>
            <a:fillRect/>
          </a:stretch>
        </p:blipFill>
        <p:spPr>
          <a:xfrm>
            <a:off x="2526327" y="5664149"/>
            <a:ext cx="321930" cy="440621"/>
          </a:xfrm>
          <a:prstGeom prst="rect">
            <a:avLst/>
          </a:prstGeom>
        </p:spPr>
      </p:pic>
      <p:pic>
        <p:nvPicPr>
          <p:cNvPr id="305" name="Picture 304" descr="Empty medical.png"/>
          <p:cNvPicPr>
            <a:picLocks noChangeAspect="1"/>
          </p:cNvPicPr>
          <p:nvPr/>
        </p:nvPicPr>
        <p:blipFill>
          <a:blip r:embed="rId16"/>
          <a:stretch>
            <a:fillRect/>
          </a:stretch>
        </p:blipFill>
        <p:spPr>
          <a:xfrm>
            <a:off x="2221527" y="5486349"/>
            <a:ext cx="321930" cy="440621"/>
          </a:xfrm>
          <a:prstGeom prst="rect">
            <a:avLst/>
          </a:prstGeom>
        </p:spPr>
      </p:pic>
      <p:pic>
        <p:nvPicPr>
          <p:cNvPr id="309" name="Picture 308" descr="Empty logistics.png"/>
          <p:cNvPicPr>
            <a:picLocks noChangeAspect="1"/>
          </p:cNvPicPr>
          <p:nvPr/>
        </p:nvPicPr>
        <p:blipFill>
          <a:blip r:embed="rId15"/>
          <a:stretch>
            <a:fillRect/>
          </a:stretch>
        </p:blipFill>
        <p:spPr>
          <a:xfrm>
            <a:off x="6019531" y="1603580"/>
            <a:ext cx="321930" cy="440621"/>
          </a:xfrm>
          <a:prstGeom prst="rect">
            <a:avLst/>
          </a:prstGeom>
        </p:spPr>
      </p:pic>
      <p:pic>
        <p:nvPicPr>
          <p:cNvPr id="311" name="Picture 310" descr="Empty logistics.png"/>
          <p:cNvPicPr>
            <a:picLocks noChangeAspect="1"/>
          </p:cNvPicPr>
          <p:nvPr/>
        </p:nvPicPr>
        <p:blipFill>
          <a:blip r:embed="rId15"/>
          <a:stretch>
            <a:fillRect/>
          </a:stretch>
        </p:blipFill>
        <p:spPr>
          <a:xfrm>
            <a:off x="6248131" y="1984580"/>
            <a:ext cx="321930" cy="440621"/>
          </a:xfrm>
          <a:prstGeom prst="rect">
            <a:avLst/>
          </a:prstGeom>
        </p:spPr>
      </p:pic>
      <p:pic>
        <p:nvPicPr>
          <p:cNvPr id="312" name="Picture 311" descr="Empty security.png"/>
          <p:cNvPicPr>
            <a:picLocks noChangeAspect="1"/>
          </p:cNvPicPr>
          <p:nvPr/>
        </p:nvPicPr>
        <p:blipFill>
          <a:blip r:embed="rId13"/>
          <a:stretch>
            <a:fillRect/>
          </a:stretch>
        </p:blipFill>
        <p:spPr>
          <a:xfrm>
            <a:off x="7315200" y="2743200"/>
            <a:ext cx="321930" cy="440621"/>
          </a:xfrm>
          <a:prstGeom prst="rect">
            <a:avLst/>
          </a:prstGeom>
        </p:spPr>
      </p:pic>
      <p:pic>
        <p:nvPicPr>
          <p:cNvPr id="323" name="Picture 322" descr="Empty security.png"/>
          <p:cNvPicPr>
            <a:picLocks noChangeAspect="1"/>
          </p:cNvPicPr>
          <p:nvPr/>
        </p:nvPicPr>
        <p:blipFill>
          <a:blip r:embed="rId13"/>
          <a:stretch>
            <a:fillRect/>
          </a:stretch>
        </p:blipFill>
        <p:spPr>
          <a:xfrm>
            <a:off x="7620000" y="2971800"/>
            <a:ext cx="321930" cy="440621"/>
          </a:xfrm>
          <a:prstGeom prst="rect">
            <a:avLst/>
          </a:prstGeom>
        </p:spPr>
      </p:pic>
      <p:pic>
        <p:nvPicPr>
          <p:cNvPr id="325" name="Picture 127" descr="Bar_code.jpg"/>
          <p:cNvPicPr>
            <a:picLocks noChangeAspect="1"/>
          </p:cNvPicPr>
          <p:nvPr/>
        </p:nvPicPr>
        <p:blipFill>
          <a:blip r:embed="rId18"/>
          <a:srcRect/>
          <a:stretch>
            <a:fillRect/>
          </a:stretch>
        </p:blipFill>
        <p:spPr bwMode="auto">
          <a:xfrm>
            <a:off x="7146925" y="1390266"/>
            <a:ext cx="600075" cy="324234"/>
          </a:xfrm>
          <a:prstGeom prst="rect">
            <a:avLst/>
          </a:prstGeom>
          <a:noFill/>
          <a:ln w="9525">
            <a:noFill/>
            <a:miter lim="800000"/>
            <a:headEnd/>
            <a:tailEnd/>
          </a:ln>
        </p:spPr>
      </p:pic>
      <p:pic>
        <p:nvPicPr>
          <p:cNvPr id="326" name="Picture 325" descr="Police_car.jpg"/>
          <p:cNvPicPr>
            <a:picLocks noChangeAspect="1"/>
          </p:cNvPicPr>
          <p:nvPr/>
        </p:nvPicPr>
        <p:blipFill>
          <a:blip r:embed="rId19"/>
          <a:stretch>
            <a:fillRect/>
          </a:stretch>
        </p:blipFill>
        <p:spPr>
          <a:xfrm>
            <a:off x="7550150" y="2391448"/>
            <a:ext cx="933450" cy="300951"/>
          </a:xfrm>
          <a:prstGeom prst="rect">
            <a:avLst/>
          </a:prstGeom>
        </p:spPr>
      </p:pic>
      <p:sp>
        <p:nvSpPr>
          <p:cNvPr id="327" name="TextBox 326"/>
          <p:cNvSpPr txBox="1"/>
          <p:nvPr/>
        </p:nvSpPr>
        <p:spPr>
          <a:xfrm>
            <a:off x="6819900" y="2044700"/>
            <a:ext cx="2324100" cy="317500"/>
          </a:xfrm>
          <a:prstGeom prst="rect">
            <a:avLst/>
          </a:prstGeom>
          <a:noFill/>
        </p:spPr>
        <p:txBody>
          <a:bodyPr wrap="square" rtlCol="0">
            <a:spAutoFit/>
          </a:bodyPr>
          <a:lstStyle/>
          <a:p>
            <a:pPr algn="ctr"/>
            <a:r>
              <a:rPr lang="en-GB" sz="1400" b="1" dirty="0" smtClean="0">
                <a:solidFill>
                  <a:srgbClr val="6E7178"/>
                </a:solidFill>
              </a:rPr>
              <a:t>Security &amp; Surveillance</a:t>
            </a:r>
            <a:endParaRPr lang="en-GB" sz="1400" b="1" dirty="0">
              <a:solidFill>
                <a:srgbClr val="6E7178"/>
              </a:solidFill>
            </a:endParaRPr>
          </a:p>
        </p:txBody>
      </p:sp>
      <p:pic>
        <p:nvPicPr>
          <p:cNvPr id="328" name="Picture 327" descr="Server Databas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7100" y="1460500"/>
            <a:ext cx="657981" cy="647700"/>
          </a:xfrm>
          <a:prstGeom prst="rect">
            <a:avLst/>
          </a:prstGeom>
        </p:spPr>
      </p:pic>
      <p:grpSp>
        <p:nvGrpSpPr>
          <p:cNvPr id="6" name="Group 341"/>
          <p:cNvGrpSpPr>
            <a:grpSpLocks noChangeAspect="1"/>
          </p:cNvGrpSpPr>
          <p:nvPr/>
        </p:nvGrpSpPr>
        <p:grpSpPr>
          <a:xfrm>
            <a:off x="7981950" y="4597400"/>
            <a:ext cx="151760" cy="152400"/>
            <a:chOff x="4083050" y="381000"/>
            <a:chExt cx="1504950" cy="1511300"/>
          </a:xfrm>
        </p:grpSpPr>
        <p:pic>
          <p:nvPicPr>
            <p:cNvPr id="329" name="Picture 328" descr="Dot Industrial.png"/>
            <p:cNvPicPr>
              <a:picLocks noChangeAspect="1"/>
            </p:cNvPicPr>
            <p:nvPr/>
          </p:nvPicPr>
          <p:blipFill>
            <a:blip r:embed="rId20"/>
            <a:stretch>
              <a:fillRect/>
            </a:stretch>
          </p:blipFill>
          <p:spPr>
            <a:xfrm>
              <a:off x="4083050" y="381000"/>
              <a:ext cx="1503667" cy="1511300"/>
            </a:xfrm>
            <a:prstGeom prst="rect">
              <a:avLst/>
            </a:prstGeom>
          </p:spPr>
        </p:pic>
        <p:sp>
          <p:nvSpPr>
            <p:cNvPr id="335" name="Oval 334"/>
            <p:cNvSpPr/>
            <p:nvPr/>
          </p:nvSpPr>
          <p:spPr>
            <a:xfrm>
              <a:off x="4089400" y="4064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 name="Group 338"/>
          <p:cNvGrpSpPr>
            <a:grpSpLocks noChangeAspect="1"/>
          </p:cNvGrpSpPr>
          <p:nvPr/>
        </p:nvGrpSpPr>
        <p:grpSpPr>
          <a:xfrm>
            <a:off x="8108950" y="3543300"/>
            <a:ext cx="151760" cy="152400"/>
            <a:chOff x="4489450" y="3683000"/>
            <a:chExt cx="1504950" cy="1511300"/>
          </a:xfrm>
        </p:grpSpPr>
        <p:pic>
          <p:nvPicPr>
            <p:cNvPr id="332" name="Picture 331" descr="Dot security.png"/>
            <p:cNvPicPr>
              <a:picLocks noChangeAspect="1"/>
            </p:cNvPicPr>
            <p:nvPr/>
          </p:nvPicPr>
          <p:blipFill>
            <a:blip r:embed="rId21"/>
            <a:stretch>
              <a:fillRect/>
            </a:stretch>
          </p:blipFill>
          <p:spPr>
            <a:xfrm>
              <a:off x="4489450" y="3683000"/>
              <a:ext cx="1503667" cy="1511300"/>
            </a:xfrm>
            <a:prstGeom prst="rect">
              <a:avLst/>
            </a:prstGeom>
          </p:spPr>
        </p:pic>
        <p:sp>
          <p:nvSpPr>
            <p:cNvPr id="336" name="Oval 335"/>
            <p:cNvSpPr/>
            <p:nvPr/>
          </p:nvSpPr>
          <p:spPr>
            <a:xfrm>
              <a:off x="4495800" y="3708400"/>
              <a:ext cx="1498600" cy="1473200"/>
            </a:xfrm>
            <a:prstGeom prst="ellipse">
              <a:avLst/>
            </a:prstGeom>
            <a:no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 name="Group 337"/>
          <p:cNvGrpSpPr>
            <a:grpSpLocks noChangeAspect="1"/>
          </p:cNvGrpSpPr>
          <p:nvPr/>
        </p:nvGrpSpPr>
        <p:grpSpPr>
          <a:xfrm>
            <a:off x="3689350" y="2641600"/>
            <a:ext cx="151760" cy="152400"/>
            <a:chOff x="3105150" y="4813300"/>
            <a:chExt cx="1504950" cy="1511300"/>
          </a:xfrm>
        </p:grpSpPr>
        <p:pic>
          <p:nvPicPr>
            <p:cNvPr id="333" name="Picture 332" descr="Dot transportation.png"/>
            <p:cNvPicPr>
              <a:picLocks noChangeAspect="1"/>
            </p:cNvPicPr>
            <p:nvPr/>
          </p:nvPicPr>
          <p:blipFill>
            <a:blip r:embed="rId22"/>
            <a:stretch>
              <a:fillRect/>
            </a:stretch>
          </p:blipFill>
          <p:spPr>
            <a:xfrm>
              <a:off x="3105150" y="4813300"/>
              <a:ext cx="1503667" cy="1511300"/>
            </a:xfrm>
            <a:prstGeom prst="rect">
              <a:avLst/>
            </a:prstGeom>
          </p:spPr>
        </p:pic>
        <p:sp>
          <p:nvSpPr>
            <p:cNvPr id="337" name="Oval 336"/>
            <p:cNvSpPr/>
            <p:nvPr/>
          </p:nvSpPr>
          <p:spPr>
            <a:xfrm>
              <a:off x="3111500" y="48260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 name="Group 342"/>
          <p:cNvGrpSpPr>
            <a:grpSpLocks noChangeAspect="1"/>
          </p:cNvGrpSpPr>
          <p:nvPr/>
        </p:nvGrpSpPr>
        <p:grpSpPr>
          <a:xfrm>
            <a:off x="774700" y="4610100"/>
            <a:ext cx="152271" cy="152400"/>
            <a:chOff x="4724400" y="2133600"/>
            <a:chExt cx="1510017" cy="1511300"/>
          </a:xfrm>
        </p:grpSpPr>
        <p:pic>
          <p:nvPicPr>
            <p:cNvPr id="331" name="Picture 330" descr="Dot medical.png"/>
            <p:cNvPicPr>
              <a:picLocks noChangeAspect="1"/>
            </p:cNvPicPr>
            <p:nvPr/>
          </p:nvPicPr>
          <p:blipFill>
            <a:blip r:embed="rId23"/>
            <a:stretch>
              <a:fillRect/>
            </a:stretch>
          </p:blipFill>
          <p:spPr>
            <a:xfrm>
              <a:off x="4730750" y="2133600"/>
              <a:ext cx="1503667" cy="1511300"/>
            </a:xfrm>
            <a:prstGeom prst="rect">
              <a:avLst/>
            </a:prstGeom>
          </p:spPr>
        </p:pic>
        <p:sp>
          <p:nvSpPr>
            <p:cNvPr id="340" name="Oval 339"/>
            <p:cNvSpPr/>
            <p:nvPr/>
          </p:nvSpPr>
          <p:spPr>
            <a:xfrm>
              <a:off x="4724400" y="21336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343"/>
          <p:cNvGrpSpPr>
            <a:grpSpLocks noChangeAspect="1"/>
          </p:cNvGrpSpPr>
          <p:nvPr/>
        </p:nvGrpSpPr>
        <p:grpSpPr>
          <a:xfrm>
            <a:off x="5213350" y="2057400"/>
            <a:ext cx="151760" cy="152400"/>
            <a:chOff x="2279650" y="1968500"/>
            <a:chExt cx="1504950" cy="1511300"/>
          </a:xfrm>
        </p:grpSpPr>
        <p:pic>
          <p:nvPicPr>
            <p:cNvPr id="330" name="Picture 329" descr="Dot logistics.png"/>
            <p:cNvPicPr>
              <a:picLocks noChangeAspect="1"/>
            </p:cNvPicPr>
            <p:nvPr/>
          </p:nvPicPr>
          <p:blipFill>
            <a:blip r:embed="rId24"/>
            <a:stretch>
              <a:fillRect/>
            </a:stretch>
          </p:blipFill>
          <p:spPr>
            <a:xfrm>
              <a:off x="2279650" y="1968500"/>
              <a:ext cx="1503667" cy="1511300"/>
            </a:xfrm>
            <a:prstGeom prst="rect">
              <a:avLst/>
            </a:prstGeom>
          </p:spPr>
        </p:pic>
        <p:sp>
          <p:nvSpPr>
            <p:cNvPr id="341" name="Oval 340"/>
            <p:cNvSpPr/>
            <p:nvPr/>
          </p:nvSpPr>
          <p:spPr>
            <a:xfrm>
              <a:off x="2286000" y="19939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1" name="Group 344"/>
          <p:cNvGrpSpPr>
            <a:grpSpLocks noChangeAspect="1"/>
          </p:cNvGrpSpPr>
          <p:nvPr/>
        </p:nvGrpSpPr>
        <p:grpSpPr>
          <a:xfrm>
            <a:off x="5365750" y="5816600"/>
            <a:ext cx="151760" cy="152400"/>
            <a:chOff x="4083050" y="381000"/>
            <a:chExt cx="1504950" cy="1511300"/>
          </a:xfrm>
        </p:grpSpPr>
        <p:pic>
          <p:nvPicPr>
            <p:cNvPr id="346" name="Picture 345" descr="Dot Industrial.png"/>
            <p:cNvPicPr>
              <a:picLocks noChangeAspect="1"/>
            </p:cNvPicPr>
            <p:nvPr/>
          </p:nvPicPr>
          <p:blipFill>
            <a:blip r:embed="rId20"/>
            <a:stretch>
              <a:fillRect/>
            </a:stretch>
          </p:blipFill>
          <p:spPr>
            <a:xfrm>
              <a:off x="4083050" y="381000"/>
              <a:ext cx="1503667" cy="1511300"/>
            </a:xfrm>
            <a:prstGeom prst="rect">
              <a:avLst/>
            </a:prstGeom>
          </p:spPr>
        </p:pic>
        <p:sp>
          <p:nvSpPr>
            <p:cNvPr id="347" name="Oval 346"/>
            <p:cNvSpPr/>
            <p:nvPr/>
          </p:nvSpPr>
          <p:spPr>
            <a:xfrm>
              <a:off x="4089400" y="4064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2" name="Group 347"/>
          <p:cNvGrpSpPr>
            <a:grpSpLocks noChangeAspect="1"/>
          </p:cNvGrpSpPr>
          <p:nvPr/>
        </p:nvGrpSpPr>
        <p:grpSpPr>
          <a:xfrm>
            <a:off x="5137150" y="2260600"/>
            <a:ext cx="151760" cy="152400"/>
            <a:chOff x="3105150" y="4813300"/>
            <a:chExt cx="1504950" cy="1511300"/>
          </a:xfrm>
        </p:grpSpPr>
        <p:pic>
          <p:nvPicPr>
            <p:cNvPr id="349" name="Picture 348" descr="Dot transportation.png"/>
            <p:cNvPicPr>
              <a:picLocks noChangeAspect="1"/>
            </p:cNvPicPr>
            <p:nvPr/>
          </p:nvPicPr>
          <p:blipFill>
            <a:blip r:embed="rId22"/>
            <a:stretch>
              <a:fillRect/>
            </a:stretch>
          </p:blipFill>
          <p:spPr>
            <a:xfrm>
              <a:off x="3105150" y="4813300"/>
              <a:ext cx="1503667" cy="1511300"/>
            </a:xfrm>
            <a:prstGeom prst="rect">
              <a:avLst/>
            </a:prstGeom>
          </p:spPr>
        </p:pic>
        <p:sp>
          <p:nvSpPr>
            <p:cNvPr id="350" name="Oval 349"/>
            <p:cNvSpPr/>
            <p:nvPr/>
          </p:nvSpPr>
          <p:spPr>
            <a:xfrm>
              <a:off x="3111500" y="48260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350"/>
          <p:cNvGrpSpPr>
            <a:grpSpLocks noChangeAspect="1"/>
          </p:cNvGrpSpPr>
          <p:nvPr/>
        </p:nvGrpSpPr>
        <p:grpSpPr>
          <a:xfrm>
            <a:off x="1149350" y="3632200"/>
            <a:ext cx="151760" cy="152400"/>
            <a:chOff x="3105150" y="4813300"/>
            <a:chExt cx="1504950" cy="1511300"/>
          </a:xfrm>
        </p:grpSpPr>
        <p:pic>
          <p:nvPicPr>
            <p:cNvPr id="352" name="Picture 351" descr="Dot transportation.png"/>
            <p:cNvPicPr>
              <a:picLocks noChangeAspect="1"/>
            </p:cNvPicPr>
            <p:nvPr/>
          </p:nvPicPr>
          <p:blipFill>
            <a:blip r:embed="rId22"/>
            <a:stretch>
              <a:fillRect/>
            </a:stretch>
          </p:blipFill>
          <p:spPr>
            <a:xfrm>
              <a:off x="3105150" y="4813300"/>
              <a:ext cx="1503667" cy="1511300"/>
            </a:xfrm>
            <a:prstGeom prst="rect">
              <a:avLst/>
            </a:prstGeom>
          </p:spPr>
        </p:pic>
        <p:sp>
          <p:nvSpPr>
            <p:cNvPr id="353" name="Oval 352"/>
            <p:cNvSpPr/>
            <p:nvPr/>
          </p:nvSpPr>
          <p:spPr>
            <a:xfrm>
              <a:off x="3111500" y="48260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353"/>
          <p:cNvGrpSpPr>
            <a:grpSpLocks noChangeAspect="1"/>
          </p:cNvGrpSpPr>
          <p:nvPr/>
        </p:nvGrpSpPr>
        <p:grpSpPr>
          <a:xfrm>
            <a:off x="1365250" y="3670300"/>
            <a:ext cx="151760" cy="152400"/>
            <a:chOff x="4489450" y="3683000"/>
            <a:chExt cx="1504950" cy="1511300"/>
          </a:xfrm>
        </p:grpSpPr>
        <p:pic>
          <p:nvPicPr>
            <p:cNvPr id="355" name="Picture 354" descr="Dot security.png"/>
            <p:cNvPicPr>
              <a:picLocks noChangeAspect="1"/>
            </p:cNvPicPr>
            <p:nvPr/>
          </p:nvPicPr>
          <p:blipFill>
            <a:blip r:embed="rId21"/>
            <a:stretch>
              <a:fillRect/>
            </a:stretch>
          </p:blipFill>
          <p:spPr>
            <a:xfrm>
              <a:off x="4489450" y="3683000"/>
              <a:ext cx="1503667" cy="1511300"/>
            </a:xfrm>
            <a:prstGeom prst="rect">
              <a:avLst/>
            </a:prstGeom>
          </p:spPr>
        </p:pic>
        <p:sp>
          <p:nvSpPr>
            <p:cNvPr id="356" name="Oval 355"/>
            <p:cNvSpPr/>
            <p:nvPr/>
          </p:nvSpPr>
          <p:spPr>
            <a:xfrm>
              <a:off x="4495800" y="3708400"/>
              <a:ext cx="1498600" cy="1473200"/>
            </a:xfrm>
            <a:prstGeom prst="ellipse">
              <a:avLst/>
            </a:prstGeom>
            <a:no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356"/>
          <p:cNvGrpSpPr>
            <a:grpSpLocks noChangeAspect="1"/>
          </p:cNvGrpSpPr>
          <p:nvPr/>
        </p:nvGrpSpPr>
        <p:grpSpPr>
          <a:xfrm>
            <a:off x="1568450" y="3721100"/>
            <a:ext cx="151760" cy="152400"/>
            <a:chOff x="2279650" y="1968500"/>
            <a:chExt cx="1504950" cy="1511300"/>
          </a:xfrm>
        </p:grpSpPr>
        <p:pic>
          <p:nvPicPr>
            <p:cNvPr id="358" name="Picture 357" descr="Dot logistics.png"/>
            <p:cNvPicPr>
              <a:picLocks noChangeAspect="1"/>
            </p:cNvPicPr>
            <p:nvPr/>
          </p:nvPicPr>
          <p:blipFill>
            <a:blip r:embed="rId24"/>
            <a:stretch>
              <a:fillRect/>
            </a:stretch>
          </p:blipFill>
          <p:spPr>
            <a:xfrm>
              <a:off x="2279650" y="1968500"/>
              <a:ext cx="1503667" cy="1511300"/>
            </a:xfrm>
            <a:prstGeom prst="rect">
              <a:avLst/>
            </a:prstGeom>
          </p:spPr>
        </p:pic>
        <p:sp>
          <p:nvSpPr>
            <p:cNvPr id="359" name="Oval 358"/>
            <p:cNvSpPr/>
            <p:nvPr/>
          </p:nvSpPr>
          <p:spPr>
            <a:xfrm>
              <a:off x="2286000" y="19939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 name="Group 359"/>
          <p:cNvGrpSpPr>
            <a:grpSpLocks noChangeAspect="1"/>
          </p:cNvGrpSpPr>
          <p:nvPr/>
        </p:nvGrpSpPr>
        <p:grpSpPr>
          <a:xfrm>
            <a:off x="1784350" y="3771900"/>
            <a:ext cx="151760" cy="152400"/>
            <a:chOff x="4083050" y="381000"/>
            <a:chExt cx="1504950" cy="1511300"/>
          </a:xfrm>
        </p:grpSpPr>
        <p:pic>
          <p:nvPicPr>
            <p:cNvPr id="361" name="Picture 360" descr="Dot Industrial.png"/>
            <p:cNvPicPr>
              <a:picLocks noChangeAspect="1"/>
            </p:cNvPicPr>
            <p:nvPr/>
          </p:nvPicPr>
          <p:blipFill>
            <a:blip r:embed="rId20"/>
            <a:stretch>
              <a:fillRect/>
            </a:stretch>
          </p:blipFill>
          <p:spPr>
            <a:xfrm>
              <a:off x="4083050" y="381000"/>
              <a:ext cx="1503667" cy="1511300"/>
            </a:xfrm>
            <a:prstGeom prst="rect">
              <a:avLst/>
            </a:prstGeom>
          </p:spPr>
        </p:pic>
        <p:sp>
          <p:nvSpPr>
            <p:cNvPr id="362" name="Oval 361"/>
            <p:cNvSpPr/>
            <p:nvPr/>
          </p:nvSpPr>
          <p:spPr>
            <a:xfrm>
              <a:off x="4089400" y="4064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9" name="Group 363"/>
          <p:cNvGrpSpPr/>
          <p:nvPr/>
        </p:nvGrpSpPr>
        <p:grpSpPr>
          <a:xfrm>
            <a:off x="3067050" y="3314700"/>
            <a:ext cx="2492260" cy="1485900"/>
            <a:chOff x="2940050" y="4775200"/>
            <a:chExt cx="2492260" cy="1485900"/>
          </a:xfrm>
        </p:grpSpPr>
        <p:pic>
          <p:nvPicPr>
            <p:cNvPr id="363" name="Picture 362" descr="ETH Cloud empty.png"/>
            <p:cNvPicPr>
              <a:picLocks noChangeAspect="1"/>
            </p:cNvPicPr>
            <p:nvPr/>
          </p:nvPicPr>
          <p:blipFill>
            <a:blip r:embed="rId25"/>
            <a:stretch>
              <a:fillRect/>
            </a:stretch>
          </p:blipFill>
          <p:spPr>
            <a:xfrm>
              <a:off x="2940050" y="4775200"/>
              <a:ext cx="2492260" cy="1485900"/>
            </a:xfrm>
            <a:prstGeom prst="rect">
              <a:avLst/>
            </a:prstGeom>
          </p:spPr>
        </p:pic>
        <p:sp>
          <p:nvSpPr>
            <p:cNvPr id="35" name="TextBox 34"/>
            <p:cNvSpPr txBox="1"/>
            <p:nvPr/>
          </p:nvSpPr>
          <p:spPr>
            <a:xfrm>
              <a:off x="3403600" y="5283200"/>
              <a:ext cx="1524000" cy="646331"/>
            </a:xfrm>
            <a:prstGeom prst="rect">
              <a:avLst/>
            </a:prstGeom>
            <a:noFill/>
          </p:spPr>
          <p:txBody>
            <a:bodyPr wrap="square" rtlCol="0">
              <a:spAutoFit/>
            </a:bodyPr>
            <a:lstStyle/>
            <a:p>
              <a:pPr algn="ctr"/>
              <a:r>
                <a:rPr lang="en-GB" b="1" dirty="0" smtClean="0"/>
                <a:t>MQTT</a:t>
              </a:r>
            </a:p>
            <a:p>
              <a:pPr algn="ctr"/>
              <a:r>
                <a:rPr lang="en-GB" b="1" dirty="0" smtClean="0"/>
                <a:t>Broker</a:t>
              </a:r>
              <a:endParaRPr lang="en-GB" b="1" dirty="0"/>
            </a:p>
          </p:txBody>
        </p:sp>
      </p:grpSp>
      <p:grpSp>
        <p:nvGrpSpPr>
          <p:cNvPr id="20" name="Group 413"/>
          <p:cNvGrpSpPr>
            <a:grpSpLocks noChangeAspect="1"/>
          </p:cNvGrpSpPr>
          <p:nvPr/>
        </p:nvGrpSpPr>
        <p:grpSpPr>
          <a:xfrm>
            <a:off x="5327650" y="5600700"/>
            <a:ext cx="151760" cy="152400"/>
            <a:chOff x="3105150" y="4813300"/>
            <a:chExt cx="1504950" cy="1511300"/>
          </a:xfrm>
        </p:grpSpPr>
        <p:pic>
          <p:nvPicPr>
            <p:cNvPr id="415" name="Picture 414" descr="Dot transportation.png"/>
            <p:cNvPicPr>
              <a:picLocks noChangeAspect="1"/>
            </p:cNvPicPr>
            <p:nvPr/>
          </p:nvPicPr>
          <p:blipFill>
            <a:blip r:embed="rId22"/>
            <a:stretch>
              <a:fillRect/>
            </a:stretch>
          </p:blipFill>
          <p:spPr>
            <a:xfrm>
              <a:off x="3105150" y="4813300"/>
              <a:ext cx="1503667" cy="1511300"/>
            </a:xfrm>
            <a:prstGeom prst="rect">
              <a:avLst/>
            </a:prstGeom>
          </p:spPr>
        </p:pic>
        <p:sp>
          <p:nvSpPr>
            <p:cNvPr id="416" name="Oval 415"/>
            <p:cNvSpPr/>
            <p:nvPr/>
          </p:nvSpPr>
          <p:spPr>
            <a:xfrm>
              <a:off x="3111500" y="4826000"/>
              <a:ext cx="1498600" cy="1473200"/>
            </a:xfrm>
            <a:prstGeom prst="ellipse">
              <a:avLst/>
            </a:prstGeom>
            <a:noFill/>
            <a:ln w="28575" cmpd="sng">
              <a:solidFill>
                <a:srgbClr val="6E717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17" name="Title 18"/>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smtClean="0">
                <a:ln>
                  <a:noFill/>
                </a:ln>
                <a:solidFill>
                  <a:srgbClr val="4B90CF"/>
                </a:solidFill>
                <a:effectLst/>
                <a:uLnTx/>
                <a:uFillTx/>
                <a:latin typeface="+mj-lt"/>
                <a:ea typeface="ＭＳ Ｐゴシック" charset="0"/>
                <a:cs typeface="ＭＳ Ｐゴシック" charset="0"/>
              </a:rPr>
              <a:t>The Internet of Things</a:t>
            </a:r>
            <a:endParaRPr kumimoji="0" lang="en-US" sz="3200" b="1" i="0" u="none" strike="noStrike" kern="0" cap="none" spc="0" normalizeH="0" baseline="0" noProof="0" dirty="0">
              <a:ln>
                <a:noFill/>
              </a:ln>
              <a:solidFill>
                <a:srgbClr val="4B90CF"/>
              </a:solidFill>
              <a:effectLst/>
              <a:uLnTx/>
              <a:uFillTx/>
              <a:latin typeface="+mj-lt"/>
              <a:ea typeface="ＭＳ Ｐゴシック" charset="0"/>
              <a:cs typeface="ＭＳ Ｐゴシック" charset="0"/>
            </a:endParaRPr>
          </a:p>
        </p:txBody>
      </p:sp>
      <p:sp>
        <p:nvSpPr>
          <p:cNvPr id="418" name="Text Placeholder 19"/>
          <p:cNvSpPr>
            <a:spLocks noGrp="1"/>
          </p:cNvSpPr>
          <p:nvPr>
            <p:ph type="body" sz="quarter" idx="11"/>
          </p:nvPr>
        </p:nvSpPr>
        <p:spPr>
          <a:xfrm>
            <a:off x="304800" y="838200"/>
            <a:ext cx="8534400" cy="431800"/>
          </a:xfrm>
        </p:spPr>
        <p:txBody>
          <a:bodyPr/>
          <a:lstStyle/>
          <a:p>
            <a:r>
              <a:rPr lang="en-GB" dirty="0" smtClean="0"/>
              <a:t>Public/Private Cloud Deployment Infrastructures </a:t>
            </a:r>
            <a:endParaRPr lang="en-US" dirty="0">
              <a:ea typeface="ＭＳ Ｐゴシック" charset="0"/>
              <a:cs typeface="ＭＳ Ｐゴシック" charset="0"/>
            </a:endParaRPr>
          </a:p>
        </p:txBody>
      </p:sp>
      <p:pic>
        <p:nvPicPr>
          <p:cNvPr id="175" name="Picture 197" descr="Ambulance-sideview copy.jpg"/>
          <p:cNvPicPr>
            <a:picLocks noChangeAspect="1"/>
          </p:cNvPicPr>
          <p:nvPr/>
        </p:nvPicPr>
        <p:blipFill>
          <a:blip r:embed="rId26"/>
          <a:srcRect/>
          <a:stretch>
            <a:fillRect/>
          </a:stretch>
        </p:blipFill>
        <p:spPr bwMode="auto">
          <a:xfrm>
            <a:off x="1924050" y="6094413"/>
            <a:ext cx="920750" cy="450189"/>
          </a:xfrm>
          <a:prstGeom prst="rect">
            <a:avLst/>
          </a:prstGeom>
          <a:noFill/>
          <a:ln w="9525">
            <a:noFill/>
            <a:miter lim="800000"/>
            <a:headEnd/>
            <a:tailEnd/>
          </a:ln>
        </p:spPr>
      </p:pic>
    </p:spTree>
    <p:extLst>
      <p:ext uri="{BB962C8B-B14F-4D97-AF65-F5344CB8AC3E}">
        <p14:creationId xmlns:p14="http://schemas.microsoft.com/office/powerpoint/2010/main" val="363203910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562100" y="754063"/>
            <a:ext cx="169863" cy="1141412"/>
          </a:xfrm>
          <a:prstGeom prst="rect">
            <a:avLst/>
          </a:prstGeom>
          <a:noFill/>
          <a:ln w="9525">
            <a:noFill/>
            <a:miter lim="800000"/>
            <a:headEnd/>
            <a:tailEnd/>
          </a:ln>
        </p:spPr>
        <p:txBody>
          <a:bodyPr wrap="none" lIns="87180" tIns="43591" rIns="87180" bIns="43591">
            <a:prstTxWarp prst="textNoShape">
              <a:avLst/>
            </a:prstTxWarp>
            <a:spAutoFit/>
          </a:bodyPr>
          <a:lstStyle/>
          <a:p>
            <a:pPr defTabSz="873125" eaLnBrk="0" hangingPunct="0">
              <a:lnSpc>
                <a:spcPct val="170000"/>
              </a:lnSpc>
              <a:tabLst>
                <a:tab pos="5551488" algn="r"/>
              </a:tabLst>
            </a:pPr>
            <a:endParaRPr lang="it-IT" sz="1300">
              <a:solidFill>
                <a:srgbClr val="5F5F5F"/>
              </a:solidFill>
              <a:latin typeface="Tahoma" pitchFamily="-65" charset="0"/>
            </a:endParaRPr>
          </a:p>
          <a:p>
            <a:pPr defTabSz="873125" eaLnBrk="0" hangingPunct="0">
              <a:lnSpc>
                <a:spcPct val="170000"/>
              </a:lnSpc>
              <a:tabLst>
                <a:tab pos="5551488" algn="r"/>
              </a:tabLst>
            </a:pPr>
            <a:endParaRPr lang="it-IT" sz="1300">
              <a:solidFill>
                <a:srgbClr val="5F5F5F"/>
              </a:solidFill>
              <a:latin typeface="Tahoma" pitchFamily="-65" charset="0"/>
            </a:endParaRPr>
          </a:p>
          <a:p>
            <a:pPr defTabSz="873125" eaLnBrk="0" hangingPunct="0">
              <a:lnSpc>
                <a:spcPct val="170000"/>
              </a:lnSpc>
              <a:tabLst>
                <a:tab pos="5551488" algn="r"/>
              </a:tabLst>
            </a:pPr>
            <a:endParaRPr lang="it-IT" sz="1300">
              <a:solidFill>
                <a:srgbClr val="5F5F5F"/>
              </a:solidFill>
              <a:latin typeface="Tahoma" pitchFamily="-65" charset="0"/>
            </a:endParaRPr>
          </a:p>
        </p:txBody>
      </p:sp>
      <p:sp>
        <p:nvSpPr>
          <p:cNvPr id="2" name="Rectangle 3"/>
          <p:cNvSpPr>
            <a:spLocks noChangeArrowheads="1"/>
          </p:cNvSpPr>
          <p:nvPr/>
        </p:nvSpPr>
        <p:spPr bwMode="auto">
          <a:xfrm>
            <a:off x="6764338" y="1468438"/>
            <a:ext cx="2084387" cy="584200"/>
          </a:xfrm>
          <a:prstGeom prst="rect">
            <a:avLst/>
          </a:prstGeom>
          <a:noFill/>
          <a:ln w="9525">
            <a:noFill/>
            <a:miter lim="800000"/>
            <a:headEnd/>
            <a:tailEnd/>
          </a:ln>
        </p:spPr>
        <p:txBody>
          <a:bodyPr>
            <a:prstTxWarp prst="textNoShape">
              <a:avLst/>
            </a:prstTxWarp>
            <a:spAutoFit/>
          </a:bodyPr>
          <a:lstStyle/>
          <a:p>
            <a:pPr algn="ctr">
              <a:defRPr/>
            </a:pPr>
            <a:r>
              <a:rPr lang="it-IT" sz="1600">
                <a:solidFill>
                  <a:srgbClr val="51A0DE"/>
                </a:solidFill>
                <a:latin typeface="+mj-lt"/>
                <a:ea typeface="ＭＳ Ｐゴシック" charset="-128"/>
                <a:cs typeface="ＭＳ Ｐゴシック" charset="-128"/>
              </a:rPr>
              <a:t>Business Application Ready</a:t>
            </a:r>
          </a:p>
        </p:txBody>
      </p:sp>
      <p:pic>
        <p:nvPicPr>
          <p:cNvPr id="34820" name="Picture 29" descr="hpc"/>
          <p:cNvPicPr>
            <a:picLocks noChangeAspect="1" noChangeArrowheads="1"/>
          </p:cNvPicPr>
          <p:nvPr/>
        </p:nvPicPr>
        <p:blipFill>
          <a:blip r:embed="rId3"/>
          <a:srcRect/>
          <a:stretch>
            <a:fillRect/>
          </a:stretch>
        </p:blipFill>
        <p:spPr bwMode="auto">
          <a:xfrm>
            <a:off x="2798763" y="3252788"/>
            <a:ext cx="846137" cy="985837"/>
          </a:xfrm>
          <a:prstGeom prst="rect">
            <a:avLst/>
          </a:prstGeom>
          <a:noFill/>
          <a:ln w="9525">
            <a:noFill/>
            <a:miter lim="800000"/>
            <a:headEnd/>
            <a:tailEnd/>
          </a:ln>
        </p:spPr>
      </p:pic>
      <p:pic>
        <p:nvPicPr>
          <p:cNvPr id="34821" name="Picture 23" descr="ZED-01-001"/>
          <p:cNvPicPr>
            <a:picLocks noChangeAspect="1" noChangeArrowheads="1"/>
          </p:cNvPicPr>
          <p:nvPr/>
        </p:nvPicPr>
        <p:blipFill>
          <a:blip r:embed="rId4"/>
          <a:srcRect/>
          <a:stretch>
            <a:fillRect/>
          </a:stretch>
        </p:blipFill>
        <p:spPr bwMode="auto">
          <a:xfrm>
            <a:off x="2011363" y="5705475"/>
            <a:ext cx="831850" cy="625475"/>
          </a:xfrm>
          <a:prstGeom prst="rect">
            <a:avLst/>
          </a:prstGeom>
          <a:noFill/>
          <a:ln w="9525">
            <a:noFill/>
            <a:miter lim="800000"/>
            <a:headEnd/>
            <a:tailEnd/>
          </a:ln>
        </p:spPr>
      </p:pic>
      <p:pic>
        <p:nvPicPr>
          <p:cNvPr id="34822" name="Picture 71" descr="Ri-esposizione diS6300126"/>
          <p:cNvPicPr>
            <a:picLocks noChangeAspect="1" noChangeArrowheads="1"/>
          </p:cNvPicPr>
          <p:nvPr/>
        </p:nvPicPr>
        <p:blipFill>
          <a:blip r:embed="rId5">
            <a:lum bright="8000"/>
          </a:blip>
          <a:srcRect/>
          <a:stretch>
            <a:fillRect/>
          </a:stretch>
        </p:blipFill>
        <p:spPr bwMode="auto">
          <a:xfrm>
            <a:off x="3814763" y="6035675"/>
            <a:ext cx="635000" cy="477838"/>
          </a:xfrm>
          <a:prstGeom prst="rect">
            <a:avLst/>
          </a:prstGeom>
          <a:noFill/>
          <a:ln w="9525">
            <a:noFill/>
            <a:miter lim="800000"/>
            <a:headEnd/>
            <a:tailEnd/>
          </a:ln>
        </p:spPr>
      </p:pic>
      <p:pic>
        <p:nvPicPr>
          <p:cNvPr id="33" name="Picture 32" descr="PCN-1001z"/>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020763" y="5553075"/>
            <a:ext cx="935037" cy="612775"/>
          </a:xfrm>
          <a:prstGeom prst="rect">
            <a:avLst/>
          </a:prstGeom>
          <a:noFill/>
          <a:ln w="9525">
            <a:noFill/>
            <a:miter lim="800000"/>
            <a:headEnd/>
            <a:tailEnd/>
          </a:ln>
        </p:spPr>
      </p:pic>
      <p:pic>
        <p:nvPicPr>
          <p:cNvPr id="35" name="Immagine 20" descr="ZypadWL1100z-300.jpg"/>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4221163" y="5172075"/>
            <a:ext cx="863600" cy="846138"/>
          </a:xfrm>
          <a:prstGeom prst="rect">
            <a:avLst/>
          </a:prstGeom>
          <a:noFill/>
          <a:ln w="9525">
            <a:noFill/>
            <a:miter lim="800000"/>
            <a:headEnd/>
            <a:tailEnd/>
          </a:ln>
        </p:spPr>
      </p:pic>
      <p:cxnSp>
        <p:nvCxnSpPr>
          <p:cNvPr id="40" name="Straight Connector 39"/>
          <p:cNvCxnSpPr/>
          <p:nvPr/>
        </p:nvCxnSpPr>
        <p:spPr>
          <a:xfrm flipV="1">
            <a:off x="1871663" y="5299075"/>
            <a:ext cx="647700" cy="431800"/>
          </a:xfrm>
          <a:prstGeom prst="line">
            <a:avLst/>
          </a:prstGeom>
          <a:ln w="28575"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flipH="1" flipV="1">
            <a:off x="2341563" y="5553075"/>
            <a:ext cx="596900" cy="241300"/>
          </a:xfrm>
          <a:prstGeom prst="line">
            <a:avLst/>
          </a:prstGeom>
          <a:ln w="28575"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rot="5400000" flipH="1" flipV="1">
            <a:off x="4056063" y="5815012"/>
            <a:ext cx="401638" cy="258763"/>
          </a:xfrm>
          <a:prstGeom prst="line">
            <a:avLst/>
          </a:prstGeom>
          <a:ln w="28575"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5400000" flipH="1" flipV="1">
            <a:off x="3162301" y="4778375"/>
            <a:ext cx="271462" cy="261937"/>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rot="16200000" flipV="1">
            <a:off x="4171950" y="5008563"/>
            <a:ext cx="393700" cy="15240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16200000" flipV="1">
            <a:off x="4711700" y="5942013"/>
            <a:ext cx="330200" cy="228600"/>
          </a:xfrm>
          <a:prstGeom prst="line">
            <a:avLst/>
          </a:prstGeom>
          <a:ln w="28575"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34831" name="Picture 22" descr="ZTag"/>
          <p:cNvPicPr>
            <a:picLocks noChangeAspect="1" noChangeArrowheads="1"/>
          </p:cNvPicPr>
          <p:nvPr/>
        </p:nvPicPr>
        <p:blipFill>
          <a:blip r:embed="rId8"/>
          <a:srcRect/>
          <a:stretch>
            <a:fillRect/>
          </a:stretch>
        </p:blipFill>
        <p:spPr bwMode="auto">
          <a:xfrm flipH="1">
            <a:off x="4979988" y="6175375"/>
            <a:ext cx="277812" cy="376238"/>
          </a:xfrm>
          <a:prstGeom prst="rect">
            <a:avLst/>
          </a:prstGeom>
          <a:noFill/>
          <a:ln w="9525">
            <a:noFill/>
            <a:miter lim="800000"/>
            <a:headEnd/>
            <a:tailEnd/>
          </a:ln>
        </p:spPr>
      </p:pic>
      <p:sp>
        <p:nvSpPr>
          <p:cNvPr id="54" name="Right Arrow 53"/>
          <p:cNvSpPr/>
          <p:nvPr/>
        </p:nvSpPr>
        <p:spPr>
          <a:xfrm rot="20252153">
            <a:off x="5634038" y="3548063"/>
            <a:ext cx="1781175" cy="165100"/>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56" name="Right Arrow 55"/>
          <p:cNvSpPr/>
          <p:nvPr/>
        </p:nvSpPr>
        <p:spPr>
          <a:xfrm rot="192466">
            <a:off x="5892800" y="4327525"/>
            <a:ext cx="1503363" cy="165100"/>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64" name="Right Arrow 63"/>
          <p:cNvSpPr/>
          <p:nvPr/>
        </p:nvSpPr>
        <p:spPr>
          <a:xfrm rot="1518083">
            <a:off x="5610225" y="5092700"/>
            <a:ext cx="1884363" cy="174625"/>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72" name="Right Arrow 71"/>
          <p:cNvSpPr/>
          <p:nvPr/>
        </p:nvSpPr>
        <p:spPr>
          <a:xfrm rot="1991409">
            <a:off x="5121275" y="5416550"/>
            <a:ext cx="2459038" cy="187325"/>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73" name="Right Arrow 72"/>
          <p:cNvSpPr/>
          <p:nvPr/>
        </p:nvSpPr>
        <p:spPr>
          <a:xfrm rot="20989498">
            <a:off x="5880100" y="3873500"/>
            <a:ext cx="1524000" cy="165100"/>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74" name="Right Arrow 73"/>
          <p:cNvSpPr/>
          <p:nvPr/>
        </p:nvSpPr>
        <p:spPr>
          <a:xfrm rot="19827398">
            <a:off x="5543550" y="3140075"/>
            <a:ext cx="1995488" cy="165100"/>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78" name="Down Arrow 77"/>
          <p:cNvSpPr/>
          <p:nvPr/>
        </p:nvSpPr>
        <p:spPr>
          <a:xfrm>
            <a:off x="1587500" y="2252663"/>
            <a:ext cx="5689600" cy="717550"/>
          </a:xfrm>
          <a:prstGeom prst="downArrow">
            <a:avLst>
              <a:gd name="adj1" fmla="val 50000"/>
              <a:gd name="adj2" fmla="val 60256"/>
            </a:avLst>
          </a:prstGeom>
          <a:gradFill flip="none" rotWithShape="1">
            <a:gsLst>
              <a:gs pos="0">
                <a:schemeClr val="bg1"/>
              </a:gs>
              <a:gs pos="100000">
                <a:schemeClr val="accent3">
                  <a:lumMod val="60000"/>
                  <a:lumOff val="4000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sp>
        <p:nvSpPr>
          <p:cNvPr id="29728" name="Rectangle 78"/>
          <p:cNvSpPr>
            <a:spLocks noChangeArrowheads="1"/>
          </p:cNvSpPr>
          <p:nvPr/>
        </p:nvSpPr>
        <p:spPr bwMode="auto">
          <a:xfrm>
            <a:off x="3124200" y="1463675"/>
            <a:ext cx="2628900" cy="830263"/>
          </a:xfrm>
          <a:prstGeom prst="rect">
            <a:avLst/>
          </a:prstGeom>
          <a:noFill/>
          <a:ln w="9525">
            <a:noFill/>
            <a:miter lim="800000"/>
            <a:headEnd/>
            <a:tailEnd/>
          </a:ln>
        </p:spPr>
        <p:txBody>
          <a:bodyPr>
            <a:prstTxWarp prst="textNoShape">
              <a:avLst/>
            </a:prstTxWarp>
            <a:spAutoFit/>
          </a:bodyPr>
          <a:lstStyle/>
          <a:p>
            <a:pPr algn="ctr">
              <a:defRPr/>
            </a:pPr>
            <a:r>
              <a:rPr lang="en-US" sz="1600" dirty="0" err="1">
                <a:solidFill>
                  <a:srgbClr val="4B90CF"/>
                </a:solidFill>
                <a:latin typeface="+mj-lt"/>
                <a:ea typeface="ＭＳ Ｐゴシック" charset="-128"/>
                <a:cs typeface="ＭＳ Ｐゴシック" charset="-128"/>
              </a:rPr>
              <a:t>Eurotech’s</a:t>
            </a:r>
            <a:endParaRPr lang="en-US" sz="1600" dirty="0">
              <a:solidFill>
                <a:srgbClr val="4B90CF"/>
              </a:solidFill>
              <a:latin typeface="+mj-lt"/>
              <a:ea typeface="ＭＳ Ｐゴシック" charset="-128"/>
              <a:cs typeface="ＭＳ Ｐゴシック" charset="-128"/>
            </a:endParaRPr>
          </a:p>
          <a:p>
            <a:pPr algn="ctr">
              <a:defRPr/>
            </a:pPr>
            <a:r>
              <a:rPr lang="en-US" sz="1600" dirty="0" err="1">
                <a:solidFill>
                  <a:srgbClr val="4B90CF"/>
                </a:solidFill>
                <a:latin typeface="+mj-lt"/>
                <a:ea typeface="ＭＳ Ｐゴシック" charset="-128"/>
                <a:cs typeface="ＭＳ Ｐゴシック" charset="-128"/>
              </a:rPr>
              <a:t>Everyware</a:t>
            </a:r>
            <a:endParaRPr lang="en-US" sz="1600" dirty="0">
              <a:solidFill>
                <a:srgbClr val="4B90CF"/>
              </a:solidFill>
              <a:latin typeface="+mj-lt"/>
              <a:ea typeface="ＭＳ Ｐゴシック" charset="-128"/>
              <a:cs typeface="ＭＳ Ｐゴシック" charset="-128"/>
            </a:endParaRPr>
          </a:p>
          <a:p>
            <a:pPr algn="ctr">
              <a:defRPr/>
            </a:pPr>
            <a:r>
              <a:rPr lang="en-US" sz="1600" dirty="0">
                <a:solidFill>
                  <a:srgbClr val="4B90CF"/>
                </a:solidFill>
                <a:latin typeface="+mj-lt"/>
                <a:ea typeface="ＭＳ Ｐゴシック" charset="-128"/>
                <a:cs typeface="ＭＳ Ｐゴシック" charset="-128"/>
              </a:rPr>
              <a:t>Device Cloud</a:t>
            </a:r>
          </a:p>
        </p:txBody>
      </p:sp>
      <p:sp>
        <p:nvSpPr>
          <p:cNvPr id="29729" name="Rectangle 79"/>
          <p:cNvSpPr>
            <a:spLocks noChangeArrowheads="1"/>
          </p:cNvSpPr>
          <p:nvPr/>
        </p:nvSpPr>
        <p:spPr bwMode="auto">
          <a:xfrm>
            <a:off x="2324100" y="5565775"/>
            <a:ext cx="2286000" cy="585788"/>
          </a:xfrm>
          <a:prstGeom prst="rect">
            <a:avLst/>
          </a:prstGeom>
          <a:noFill/>
          <a:ln w="9525">
            <a:noFill/>
            <a:miter lim="800000"/>
            <a:headEnd/>
            <a:tailEnd/>
          </a:ln>
        </p:spPr>
        <p:txBody>
          <a:bodyPr>
            <a:prstTxWarp prst="textNoShape">
              <a:avLst/>
            </a:prstTxWarp>
            <a:spAutoFit/>
          </a:bodyPr>
          <a:lstStyle/>
          <a:p>
            <a:pPr algn="ctr">
              <a:defRPr/>
            </a:pPr>
            <a:r>
              <a:rPr lang="en-US" sz="1600" dirty="0" err="1">
                <a:solidFill>
                  <a:srgbClr val="4B90CF"/>
                </a:solidFill>
                <a:latin typeface="+mj-lt"/>
                <a:ea typeface="ＭＳ Ｐゴシック" charset="-128"/>
                <a:cs typeface="ＭＳ Ｐゴシック" charset="-128"/>
              </a:rPr>
              <a:t>Eurotech</a:t>
            </a:r>
            <a:endParaRPr lang="en-US" sz="1600" dirty="0">
              <a:solidFill>
                <a:srgbClr val="4B90CF"/>
              </a:solidFill>
              <a:latin typeface="+mj-lt"/>
              <a:ea typeface="ＭＳ Ｐゴシック" charset="-128"/>
              <a:cs typeface="ＭＳ Ｐゴシック" charset="-128"/>
            </a:endParaRPr>
          </a:p>
          <a:p>
            <a:pPr algn="ctr">
              <a:defRPr/>
            </a:pPr>
            <a:r>
              <a:rPr lang="en-US" sz="1600" dirty="0">
                <a:solidFill>
                  <a:srgbClr val="4B90CF"/>
                </a:solidFill>
                <a:latin typeface="+mj-lt"/>
                <a:ea typeface="ＭＳ Ｐゴシック" charset="-128"/>
                <a:cs typeface="ＭＳ Ｐゴシック" charset="-128"/>
              </a:rPr>
              <a:t>Devices</a:t>
            </a:r>
          </a:p>
        </p:txBody>
      </p:sp>
      <p:sp>
        <p:nvSpPr>
          <p:cNvPr id="34841" name="Rectangle 27"/>
          <p:cNvSpPr>
            <a:spLocks noGrp="1" noChangeArrowheads="1"/>
          </p:cNvSpPr>
          <p:nvPr>
            <p:ph type="title"/>
          </p:nvPr>
        </p:nvSpPr>
        <p:spPr/>
        <p:txBody>
          <a:bodyPr/>
          <a:lstStyle/>
          <a:p>
            <a:pPr eaLnBrk="1" hangingPunct="1"/>
            <a:r>
              <a:rPr lang="it-IT" smtClean="0">
                <a:ea typeface="ＭＳ Ｐゴシック" charset="0"/>
                <a:cs typeface="ＭＳ Ｐゴシック" charset="0"/>
              </a:rPr>
              <a:t>Eurotech Product Portfolio: </a:t>
            </a:r>
            <a:r>
              <a:rPr lang="it-IT" sz="2800" smtClean="0">
                <a:ea typeface="ＭＳ Ｐゴシック" charset="0"/>
                <a:cs typeface="ＭＳ Ｐゴシック" charset="0"/>
              </a:rPr>
              <a:t/>
            </a:r>
            <a:br>
              <a:rPr lang="it-IT" sz="2800" smtClean="0">
                <a:ea typeface="ＭＳ Ｐゴシック" charset="0"/>
                <a:cs typeface="ＭＳ Ｐゴシック" charset="0"/>
              </a:rPr>
            </a:br>
            <a:endParaRPr lang="en-US" sz="2400" smtClean="0">
              <a:ea typeface="ＭＳ Ｐゴシック" charset="0"/>
              <a:cs typeface="ＭＳ Ｐゴシック" charset="0"/>
            </a:endParaRPr>
          </a:p>
        </p:txBody>
      </p:sp>
      <p:sp>
        <p:nvSpPr>
          <p:cNvPr id="34842" name="Text Placeholder 36"/>
          <p:cNvSpPr>
            <a:spLocks noGrp="1"/>
          </p:cNvSpPr>
          <p:nvPr>
            <p:ph type="body" sz="quarter" idx="11"/>
          </p:nvPr>
        </p:nvSpPr>
        <p:spPr>
          <a:xfrm>
            <a:off x="304800" y="838200"/>
            <a:ext cx="8534400" cy="431800"/>
          </a:xfrm>
        </p:spPr>
        <p:txBody>
          <a:bodyPr/>
          <a:lstStyle/>
          <a:p>
            <a:r>
              <a:rPr lang="it-IT" smtClean="0">
                <a:ea typeface="ＭＳ Ｐゴシック" charset="0"/>
                <a:cs typeface="ＭＳ Ｐゴシック" charset="0"/>
              </a:rPr>
              <a:t>Revolution: Towards Actionable Data</a:t>
            </a:r>
            <a:endParaRPr lang="en-US" smtClean="0">
              <a:ea typeface="ＭＳ Ｐゴシック" charset="0"/>
              <a:cs typeface="ＭＳ Ｐゴシック" charset="0"/>
            </a:endParaRPr>
          </a:p>
        </p:txBody>
      </p:sp>
      <p:pic>
        <p:nvPicPr>
          <p:cNvPr id="34843" name="Picture 43" descr="Helios_Shade.png"/>
          <p:cNvPicPr>
            <a:picLocks noChangeAspect="1"/>
          </p:cNvPicPr>
          <p:nvPr/>
        </p:nvPicPr>
        <p:blipFill>
          <a:blip r:embed="rId9"/>
          <a:srcRect/>
          <a:stretch>
            <a:fillRect/>
          </a:stretch>
        </p:blipFill>
        <p:spPr bwMode="auto">
          <a:xfrm>
            <a:off x="2160588" y="4800600"/>
            <a:ext cx="1368425" cy="781050"/>
          </a:xfrm>
          <a:prstGeom prst="rect">
            <a:avLst/>
          </a:prstGeom>
          <a:noFill/>
          <a:ln w="9525">
            <a:noFill/>
            <a:miter lim="800000"/>
            <a:headEnd/>
            <a:tailEnd/>
          </a:ln>
        </p:spPr>
      </p:pic>
      <p:pic>
        <p:nvPicPr>
          <p:cNvPr id="34844" name="Picture 36" descr="Cloud_with_logo.png"/>
          <p:cNvPicPr>
            <a:picLocks noChangeAspect="1"/>
          </p:cNvPicPr>
          <p:nvPr/>
        </p:nvPicPr>
        <p:blipFill>
          <a:blip r:embed="rId10"/>
          <a:srcRect/>
          <a:stretch>
            <a:fillRect/>
          </a:stretch>
        </p:blipFill>
        <p:spPr bwMode="auto">
          <a:xfrm>
            <a:off x="3162300" y="3594100"/>
            <a:ext cx="2309813" cy="1366838"/>
          </a:xfrm>
          <a:prstGeom prst="rect">
            <a:avLst/>
          </a:prstGeom>
          <a:noFill/>
          <a:ln w="9525">
            <a:noFill/>
            <a:miter lim="800000"/>
            <a:headEnd/>
            <a:tailEnd/>
          </a:ln>
        </p:spPr>
      </p:pic>
      <p:grpSp>
        <p:nvGrpSpPr>
          <p:cNvPr id="3" name="Group 44"/>
          <p:cNvGrpSpPr>
            <a:grpSpLocks/>
          </p:cNvGrpSpPr>
          <p:nvPr/>
        </p:nvGrpSpPr>
        <p:grpSpPr bwMode="auto">
          <a:xfrm>
            <a:off x="7540625" y="2386013"/>
            <a:ext cx="565150" cy="4073525"/>
            <a:chOff x="8302343" y="2423925"/>
            <a:chExt cx="565847" cy="4073290"/>
          </a:xfrm>
        </p:grpSpPr>
        <p:pic>
          <p:nvPicPr>
            <p:cNvPr id="34849" name="Picture 35" descr="Dashbords.png"/>
            <p:cNvPicPr>
              <a:picLocks noChangeAspect="1"/>
            </p:cNvPicPr>
            <p:nvPr/>
          </p:nvPicPr>
          <p:blipFill>
            <a:blip r:embed="rId11"/>
            <a:srcRect/>
            <a:stretch>
              <a:fillRect/>
            </a:stretch>
          </p:blipFill>
          <p:spPr bwMode="auto">
            <a:xfrm>
              <a:off x="8304611" y="3005611"/>
              <a:ext cx="562862" cy="562862"/>
            </a:xfrm>
            <a:prstGeom prst="rect">
              <a:avLst/>
            </a:prstGeom>
            <a:noFill/>
            <a:ln w="9525">
              <a:noFill/>
              <a:miter lim="800000"/>
              <a:headEnd/>
              <a:tailEnd/>
            </a:ln>
          </p:spPr>
        </p:pic>
        <p:pic>
          <p:nvPicPr>
            <p:cNvPr id="34850" name="Picture 36" descr="Management.png"/>
            <p:cNvPicPr>
              <a:picLocks noChangeAspect="1"/>
            </p:cNvPicPr>
            <p:nvPr/>
          </p:nvPicPr>
          <p:blipFill>
            <a:blip r:embed="rId12"/>
            <a:srcRect/>
            <a:stretch>
              <a:fillRect/>
            </a:stretch>
          </p:blipFill>
          <p:spPr bwMode="auto">
            <a:xfrm>
              <a:off x="8302343" y="5932051"/>
              <a:ext cx="565164" cy="565164"/>
            </a:xfrm>
            <a:prstGeom prst="rect">
              <a:avLst/>
            </a:prstGeom>
            <a:noFill/>
            <a:ln w="9525">
              <a:noFill/>
              <a:miter lim="800000"/>
              <a:headEnd/>
              <a:tailEnd/>
            </a:ln>
          </p:spPr>
        </p:pic>
        <p:pic>
          <p:nvPicPr>
            <p:cNvPr id="34851" name="Picture 37" descr="System.png"/>
            <p:cNvPicPr>
              <a:picLocks noChangeAspect="1"/>
            </p:cNvPicPr>
            <p:nvPr/>
          </p:nvPicPr>
          <p:blipFill>
            <a:blip r:embed="rId13"/>
            <a:srcRect/>
            <a:stretch>
              <a:fillRect/>
            </a:stretch>
          </p:blipFill>
          <p:spPr bwMode="auto">
            <a:xfrm>
              <a:off x="8302965" y="5341603"/>
              <a:ext cx="564748" cy="564748"/>
            </a:xfrm>
            <a:prstGeom prst="rect">
              <a:avLst/>
            </a:prstGeom>
            <a:noFill/>
            <a:ln w="9525">
              <a:noFill/>
              <a:miter lim="800000"/>
              <a:headEnd/>
              <a:tailEnd/>
            </a:ln>
          </p:spPr>
        </p:pic>
        <p:pic>
          <p:nvPicPr>
            <p:cNvPr id="34852" name="Picture 38" descr="Mobile.png"/>
            <p:cNvPicPr>
              <a:picLocks noChangeAspect="1"/>
            </p:cNvPicPr>
            <p:nvPr/>
          </p:nvPicPr>
          <p:blipFill>
            <a:blip r:embed="rId14"/>
            <a:srcRect/>
            <a:stretch>
              <a:fillRect/>
            </a:stretch>
          </p:blipFill>
          <p:spPr bwMode="auto">
            <a:xfrm>
              <a:off x="8302675" y="4752784"/>
              <a:ext cx="565200" cy="565200"/>
            </a:xfrm>
            <a:prstGeom prst="rect">
              <a:avLst/>
            </a:prstGeom>
            <a:noFill/>
            <a:ln w="9525">
              <a:noFill/>
              <a:miter lim="800000"/>
              <a:headEnd/>
              <a:tailEnd/>
            </a:ln>
          </p:spPr>
        </p:pic>
        <p:pic>
          <p:nvPicPr>
            <p:cNvPr id="34853" name="Picture 40" descr="Notific.png"/>
            <p:cNvPicPr>
              <a:picLocks noChangeAspect="1"/>
            </p:cNvPicPr>
            <p:nvPr/>
          </p:nvPicPr>
          <p:blipFill>
            <a:blip r:embed="rId15"/>
            <a:srcRect/>
            <a:stretch>
              <a:fillRect/>
            </a:stretch>
          </p:blipFill>
          <p:spPr bwMode="auto">
            <a:xfrm>
              <a:off x="8305800" y="4171816"/>
              <a:ext cx="561912" cy="561912"/>
            </a:xfrm>
            <a:prstGeom prst="rect">
              <a:avLst/>
            </a:prstGeom>
            <a:noFill/>
            <a:ln w="9525">
              <a:noFill/>
              <a:miter lim="800000"/>
              <a:headEnd/>
              <a:tailEnd/>
            </a:ln>
          </p:spPr>
        </p:pic>
        <p:pic>
          <p:nvPicPr>
            <p:cNvPr id="34854" name="Picture 41" descr="Reports.png"/>
            <p:cNvPicPr>
              <a:picLocks noChangeAspect="1"/>
            </p:cNvPicPr>
            <p:nvPr/>
          </p:nvPicPr>
          <p:blipFill>
            <a:blip r:embed="rId16"/>
            <a:srcRect/>
            <a:stretch>
              <a:fillRect/>
            </a:stretch>
          </p:blipFill>
          <p:spPr bwMode="auto">
            <a:xfrm>
              <a:off x="8302502" y="2423925"/>
              <a:ext cx="565210" cy="565210"/>
            </a:xfrm>
            <a:prstGeom prst="rect">
              <a:avLst/>
            </a:prstGeom>
            <a:noFill/>
            <a:ln w="9525">
              <a:noFill/>
              <a:miter lim="800000"/>
              <a:headEnd/>
              <a:tailEnd/>
            </a:ln>
          </p:spPr>
        </p:pic>
        <p:pic>
          <p:nvPicPr>
            <p:cNvPr id="34855" name="Picture 42" descr="Salesforce.png"/>
            <p:cNvPicPr>
              <a:picLocks noChangeAspect="1"/>
            </p:cNvPicPr>
            <p:nvPr/>
          </p:nvPicPr>
          <p:blipFill>
            <a:blip r:embed="rId17"/>
            <a:srcRect/>
            <a:stretch>
              <a:fillRect/>
            </a:stretch>
          </p:blipFill>
          <p:spPr bwMode="auto">
            <a:xfrm>
              <a:off x="8304611" y="3587630"/>
              <a:ext cx="563579" cy="563579"/>
            </a:xfrm>
            <a:prstGeom prst="rect">
              <a:avLst/>
            </a:prstGeom>
            <a:noFill/>
            <a:ln w="9525">
              <a:noFill/>
              <a:miter lim="800000"/>
              <a:headEnd/>
              <a:tailEnd/>
            </a:ln>
          </p:spPr>
        </p:pic>
      </p:grpSp>
      <p:sp>
        <p:nvSpPr>
          <p:cNvPr id="47" name="Right Arrow 46"/>
          <p:cNvSpPr/>
          <p:nvPr/>
        </p:nvSpPr>
        <p:spPr>
          <a:xfrm rot="978364">
            <a:off x="5829300" y="4749800"/>
            <a:ext cx="1524000" cy="165100"/>
          </a:xfrm>
          <a:prstGeom prst="rightArrow">
            <a:avLst>
              <a:gd name="adj1" fmla="val 47155"/>
              <a:gd name="adj2" fmla="val 203303"/>
            </a:avLst>
          </a:prstGeom>
          <a:gradFill>
            <a:gsLst>
              <a:gs pos="84000">
                <a:srgbClr val="51A0DE"/>
              </a:gs>
              <a:gs pos="17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pic>
        <p:nvPicPr>
          <p:cNvPr id="34847" name="Picture 34" descr="Everyware_cloud_grey_transp.png"/>
          <p:cNvPicPr>
            <a:picLocks noChangeAspect="1"/>
          </p:cNvPicPr>
          <p:nvPr/>
        </p:nvPicPr>
        <p:blipFill>
          <a:blip r:embed="rId18"/>
          <a:srcRect/>
          <a:stretch>
            <a:fillRect/>
          </a:stretch>
        </p:blipFill>
        <p:spPr bwMode="auto">
          <a:xfrm>
            <a:off x="1458913" y="4406900"/>
            <a:ext cx="1676400" cy="206375"/>
          </a:xfrm>
          <a:prstGeom prst="rect">
            <a:avLst/>
          </a:prstGeom>
          <a:noFill/>
          <a:ln w="9525">
            <a:noFill/>
            <a:miter lim="800000"/>
            <a:headEnd/>
            <a:tailEnd/>
          </a:ln>
        </p:spPr>
      </p:pic>
      <p:pic>
        <p:nvPicPr>
          <p:cNvPr id="34848" name="Picture 65" descr="EDC_logo.png"/>
          <p:cNvPicPr>
            <a:picLocks noChangeAspect="1"/>
          </p:cNvPicPr>
          <p:nvPr/>
        </p:nvPicPr>
        <p:blipFill>
          <a:blip r:embed="rId19"/>
          <a:srcRect/>
          <a:stretch>
            <a:fillRect/>
          </a:stretch>
        </p:blipFill>
        <p:spPr bwMode="auto">
          <a:xfrm>
            <a:off x="3760788" y="3067050"/>
            <a:ext cx="1357312" cy="4635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animEffect transition="in" filter="fade">
                                      <p:cBhvr>
                                        <p:cTn id="9" dur="500"/>
                                        <p:tgtEl>
                                          <p:spTgt spid="33"/>
                                        </p:tgtEl>
                                      </p:cBhvr>
                                    </p:animEffect>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Community Resources:</a:t>
            </a:r>
            <a:endParaRPr lang="en-GB" dirty="0"/>
          </a:p>
        </p:txBody>
      </p:sp>
      <p:sp>
        <p:nvSpPr>
          <p:cNvPr id="3" name="Content Placeholder 2"/>
          <p:cNvSpPr>
            <a:spLocks noGrp="1"/>
          </p:cNvSpPr>
          <p:nvPr>
            <p:ph idx="1"/>
          </p:nvPr>
        </p:nvSpPr>
        <p:spPr/>
        <p:txBody>
          <a:bodyPr/>
          <a:lstStyle/>
          <a:p>
            <a:r>
              <a:rPr lang="en-GB" dirty="0" smtClean="0">
                <a:hlinkClick r:id="rId2"/>
              </a:rPr>
              <a:t>www.eclipse.org</a:t>
            </a:r>
            <a:endParaRPr lang="en-GB" dirty="0" smtClean="0"/>
          </a:p>
          <a:p>
            <a:r>
              <a:rPr lang="en-GB" dirty="0">
                <a:hlinkClick r:id="rId3"/>
              </a:rPr>
              <a:t>http://eclipse.org/proposals/technology.paho</a:t>
            </a:r>
            <a:r>
              <a:rPr lang="en-GB" dirty="0" smtClean="0">
                <a:hlinkClick r:id="rId3"/>
              </a:rPr>
              <a:t>/</a:t>
            </a:r>
            <a:endParaRPr lang="en-GB" dirty="0" smtClean="0"/>
          </a:p>
          <a:p>
            <a:r>
              <a:rPr lang="en-GB" dirty="0" smtClean="0">
                <a:hlinkClick r:id="rId4"/>
              </a:rPr>
              <a:t>www.mqtt.org</a:t>
            </a:r>
            <a:endParaRPr lang="en-GB" dirty="0" smtClean="0"/>
          </a:p>
          <a:p>
            <a:r>
              <a:rPr lang="en-GB" dirty="0">
                <a:hlinkClick r:id="rId5"/>
              </a:rPr>
              <a:t>http://mqtt.org/get-</a:t>
            </a:r>
            <a:r>
              <a:rPr lang="en-GB" dirty="0" smtClean="0">
                <a:hlinkClick r:id="rId5"/>
              </a:rPr>
              <a:t>involved</a:t>
            </a:r>
            <a:endParaRPr lang="en-GB" dirty="0"/>
          </a:p>
          <a:p>
            <a:r>
              <a:rPr lang="en-GB" dirty="0" smtClean="0">
                <a:hlinkClick r:id="rId6"/>
              </a:rPr>
              <a:t>www.osgi.org</a:t>
            </a:r>
            <a:endParaRPr lang="en-GB" dirty="0" smtClean="0"/>
          </a:p>
          <a:p>
            <a:pPr marL="0" indent="0">
              <a:buNone/>
            </a:pPr>
            <a:endParaRPr lang="en-GB" dirty="0"/>
          </a:p>
        </p:txBody>
      </p:sp>
    </p:spTree>
    <p:extLst>
      <p:ext uri="{BB962C8B-B14F-4D97-AF65-F5344CB8AC3E}">
        <p14:creationId xmlns:p14="http://schemas.microsoft.com/office/powerpoint/2010/main" val="71653172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Rectangle 250"/>
          <p:cNvSpPr/>
          <p:nvPr/>
        </p:nvSpPr>
        <p:spPr>
          <a:xfrm>
            <a:off x="495300" y="1320800"/>
            <a:ext cx="8382000" cy="4787900"/>
          </a:xfrm>
          <a:prstGeom prst="rect">
            <a:avLst/>
          </a:prstGeom>
          <a:gradFill flip="none" rotWithShape="1">
            <a:gsLst>
              <a:gs pos="75000">
                <a:schemeClr val="accent3">
                  <a:lumMod val="60000"/>
                  <a:lumOff val="40000"/>
                  <a:alpha val="25000"/>
                </a:schemeClr>
              </a:gs>
              <a:gs pos="29000">
                <a:srgbClr val="FFFFFF"/>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7349" name="Title 1"/>
          <p:cNvSpPr>
            <a:spLocks noGrp="1"/>
          </p:cNvSpPr>
          <p:nvPr>
            <p:ph type="title"/>
          </p:nvPr>
        </p:nvSpPr>
        <p:spPr/>
        <p:txBody>
          <a:bodyPr/>
          <a:lstStyle/>
          <a:p>
            <a:r>
              <a:rPr lang="en-US" smtClean="0">
                <a:ea typeface="ＭＳ Ｐゴシック" charset="0"/>
                <a:cs typeface="ＭＳ Ｐゴシック" charset="0"/>
              </a:rPr>
              <a:t>Eurotech Product Portfolio</a:t>
            </a:r>
          </a:p>
        </p:txBody>
      </p:sp>
      <p:sp>
        <p:nvSpPr>
          <p:cNvPr id="57350" name="Text Placeholder 3"/>
          <p:cNvSpPr>
            <a:spLocks noGrp="1"/>
          </p:cNvSpPr>
          <p:nvPr>
            <p:ph type="body" sz="quarter" idx="11"/>
          </p:nvPr>
        </p:nvSpPr>
        <p:spPr>
          <a:xfrm>
            <a:off x="304800" y="838200"/>
            <a:ext cx="8534400" cy="431800"/>
          </a:xfrm>
        </p:spPr>
        <p:txBody>
          <a:bodyPr/>
          <a:lstStyle/>
          <a:p>
            <a:r>
              <a:rPr lang="en-US" smtClean="0">
                <a:ea typeface="ＭＳ Ｐゴシック" charset="0"/>
                <a:cs typeface="ＭＳ Ｐゴシック" charset="0"/>
              </a:rPr>
              <a:t>Integrated Vertical Solutions</a:t>
            </a:r>
          </a:p>
        </p:txBody>
      </p:sp>
      <p:grpSp>
        <p:nvGrpSpPr>
          <p:cNvPr id="2" name="Group 205"/>
          <p:cNvGrpSpPr>
            <a:grpSpLocks/>
          </p:cNvGrpSpPr>
          <p:nvPr/>
        </p:nvGrpSpPr>
        <p:grpSpPr bwMode="auto">
          <a:xfrm>
            <a:off x="5105400" y="1441450"/>
            <a:ext cx="3644900" cy="2165350"/>
            <a:chOff x="4635500" y="1454150"/>
            <a:chExt cx="4165600" cy="2752725"/>
          </a:xfrm>
        </p:grpSpPr>
        <p:sp>
          <p:nvSpPr>
            <p:cNvPr id="92" name="Rectangle 91"/>
            <p:cNvSpPr/>
            <p:nvPr/>
          </p:nvSpPr>
          <p:spPr bwMode="auto">
            <a:xfrm>
              <a:off x="7505700" y="2915274"/>
              <a:ext cx="1282701" cy="1285547"/>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Rectangle 104"/>
            <p:cNvSpPr/>
            <p:nvPr/>
          </p:nvSpPr>
          <p:spPr bwMode="auto">
            <a:xfrm>
              <a:off x="7512957" y="3938465"/>
              <a:ext cx="1264558" cy="250248"/>
            </a:xfrm>
            <a:prstGeom prst="rect">
              <a:avLst/>
            </a:prstGeom>
            <a:solidFill>
              <a:srgbClr val="588EC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57397" name="Picture 116" descr="Train part.png"/>
            <p:cNvPicPr>
              <a:picLocks noChangeAspect="1"/>
            </p:cNvPicPr>
            <p:nvPr/>
          </p:nvPicPr>
          <p:blipFill>
            <a:blip r:embed="rId3"/>
            <a:srcRect/>
            <a:stretch>
              <a:fillRect/>
            </a:stretch>
          </p:blipFill>
          <p:spPr bwMode="auto">
            <a:xfrm>
              <a:off x="7832725" y="3149600"/>
              <a:ext cx="942975" cy="317500"/>
            </a:xfrm>
            <a:prstGeom prst="rect">
              <a:avLst/>
            </a:prstGeom>
            <a:noFill/>
            <a:ln w="9525">
              <a:noFill/>
              <a:miter lim="800000"/>
              <a:headEnd/>
              <a:tailEnd/>
            </a:ln>
          </p:spPr>
        </p:pic>
        <p:pic>
          <p:nvPicPr>
            <p:cNvPr id="57398" name="Picture 125" descr="TruckB-sideview part.png"/>
            <p:cNvPicPr>
              <a:picLocks noChangeAspect="1"/>
            </p:cNvPicPr>
            <p:nvPr/>
          </p:nvPicPr>
          <p:blipFill>
            <a:blip r:embed="rId4"/>
            <a:srcRect/>
            <a:stretch>
              <a:fillRect/>
            </a:stretch>
          </p:blipFill>
          <p:spPr bwMode="auto">
            <a:xfrm flipH="1">
              <a:off x="7518400" y="3579813"/>
              <a:ext cx="889000" cy="357187"/>
            </a:xfrm>
            <a:prstGeom prst="rect">
              <a:avLst/>
            </a:prstGeom>
            <a:noFill/>
            <a:ln w="9525">
              <a:noFill/>
              <a:miter lim="800000"/>
              <a:headEnd/>
              <a:tailEnd/>
            </a:ln>
          </p:spPr>
        </p:pic>
        <p:sp>
          <p:nvSpPr>
            <p:cNvPr id="87" name="Rectangle 86"/>
            <p:cNvSpPr/>
            <p:nvPr/>
          </p:nvSpPr>
          <p:spPr bwMode="auto">
            <a:xfrm>
              <a:off x="6070601" y="2915274"/>
              <a:ext cx="1282699" cy="1285547"/>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4" name="Rectangle 103"/>
            <p:cNvSpPr/>
            <p:nvPr/>
          </p:nvSpPr>
          <p:spPr bwMode="auto">
            <a:xfrm>
              <a:off x="6074229" y="3946537"/>
              <a:ext cx="1271814" cy="244193"/>
            </a:xfrm>
            <a:prstGeom prst="rect">
              <a:avLst/>
            </a:prstGeom>
            <a:solidFill>
              <a:srgbClr val="3D4D1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57401" name="Picture 122" descr="helicopter_w copy.png"/>
            <p:cNvPicPr>
              <a:picLocks noChangeAspect="1"/>
            </p:cNvPicPr>
            <p:nvPr/>
          </p:nvPicPr>
          <p:blipFill>
            <a:blip r:embed="rId5">
              <a:alphaModFix amt="84000"/>
            </a:blip>
            <a:srcRect/>
            <a:stretch>
              <a:fillRect/>
            </a:stretch>
          </p:blipFill>
          <p:spPr bwMode="auto">
            <a:xfrm>
              <a:off x="6070600" y="2992438"/>
              <a:ext cx="1119188" cy="430212"/>
            </a:xfrm>
            <a:prstGeom prst="rect">
              <a:avLst/>
            </a:prstGeom>
            <a:noFill/>
            <a:ln w="9525">
              <a:noFill/>
              <a:miter lim="800000"/>
              <a:headEnd/>
              <a:tailEnd/>
            </a:ln>
          </p:spPr>
        </p:pic>
        <p:grpSp>
          <p:nvGrpSpPr>
            <p:cNvPr id="3" name="Group 129"/>
            <p:cNvGrpSpPr>
              <a:grpSpLocks noChangeAspect="1"/>
            </p:cNvGrpSpPr>
            <p:nvPr/>
          </p:nvGrpSpPr>
          <p:grpSpPr bwMode="auto">
            <a:xfrm>
              <a:off x="6423025" y="3543300"/>
              <a:ext cx="925513" cy="379413"/>
              <a:chOff x="469900" y="1778794"/>
              <a:chExt cx="8403167" cy="3438789"/>
            </a:xfrm>
          </p:grpSpPr>
          <p:sp>
            <p:nvSpPr>
              <p:cNvPr id="131" name="Rounded Rectangle 130"/>
              <p:cNvSpPr/>
              <p:nvPr/>
            </p:nvSpPr>
            <p:spPr>
              <a:xfrm rot="4949430">
                <a:off x="3872973" y="4329625"/>
                <a:ext cx="219494" cy="4941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2" name="Rectangle 131"/>
              <p:cNvSpPr/>
              <p:nvPr/>
            </p:nvSpPr>
            <p:spPr>
              <a:xfrm>
                <a:off x="696409" y="3128828"/>
                <a:ext cx="4562946" cy="182912"/>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Rounded Rectangle 132"/>
              <p:cNvSpPr/>
              <p:nvPr/>
            </p:nvSpPr>
            <p:spPr>
              <a:xfrm>
                <a:off x="2458988" y="3092245"/>
                <a:ext cx="494182" cy="274362"/>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Rectangle 133"/>
              <p:cNvSpPr/>
              <p:nvPr/>
            </p:nvSpPr>
            <p:spPr>
              <a:xfrm>
                <a:off x="465791" y="3165410"/>
                <a:ext cx="230618" cy="128033"/>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Freeform 134"/>
              <p:cNvSpPr/>
              <p:nvPr/>
            </p:nvSpPr>
            <p:spPr>
              <a:xfrm>
                <a:off x="5242888" y="2872751"/>
                <a:ext cx="477705" cy="493856"/>
              </a:xfrm>
              <a:custGeom>
                <a:avLst/>
                <a:gdLst>
                  <a:gd name="connsiteX0" fmla="*/ 6350 w 482600"/>
                  <a:gd name="connsiteY0" fmla="*/ 488950 h 488950"/>
                  <a:gd name="connsiteX1" fmla="*/ 0 w 482600"/>
                  <a:gd name="connsiteY1" fmla="*/ 0 h 488950"/>
                  <a:gd name="connsiteX2" fmla="*/ 393700 w 482600"/>
                  <a:gd name="connsiteY2" fmla="*/ 6350 h 488950"/>
                  <a:gd name="connsiteX3" fmla="*/ 482600 w 482600"/>
                  <a:gd name="connsiteY3" fmla="*/ 101600 h 488950"/>
                  <a:gd name="connsiteX4" fmla="*/ 133350 w 482600"/>
                  <a:gd name="connsiteY4" fmla="*/ 482600 h 488950"/>
                  <a:gd name="connsiteX5" fmla="*/ 6350 w 482600"/>
                  <a:gd name="connsiteY5" fmla="*/ 488950 h 48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600" h="488950">
                    <a:moveTo>
                      <a:pt x="6350" y="488950"/>
                    </a:moveTo>
                    <a:cubicBezTo>
                      <a:pt x="4233" y="325967"/>
                      <a:pt x="0" y="0"/>
                      <a:pt x="0" y="0"/>
                    </a:cubicBezTo>
                    <a:lnTo>
                      <a:pt x="393700" y="6350"/>
                    </a:lnTo>
                    <a:lnTo>
                      <a:pt x="482600" y="101600"/>
                    </a:lnTo>
                    <a:lnTo>
                      <a:pt x="133350" y="482600"/>
                    </a:lnTo>
                    <a:lnTo>
                      <a:pt x="6350" y="488950"/>
                    </a:lnTo>
                    <a:close/>
                  </a:path>
                </a:pathLst>
              </a:cu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6" name="Freeform 135"/>
              <p:cNvSpPr/>
              <p:nvPr/>
            </p:nvSpPr>
            <p:spPr>
              <a:xfrm>
                <a:off x="5374670" y="2616674"/>
                <a:ext cx="2306185" cy="859680"/>
              </a:xfrm>
              <a:custGeom>
                <a:avLst/>
                <a:gdLst>
                  <a:gd name="connsiteX0" fmla="*/ 2311400 w 2311400"/>
                  <a:gd name="connsiteY0" fmla="*/ 0 h 863600"/>
                  <a:gd name="connsiteX1" fmla="*/ 1841500 w 2311400"/>
                  <a:gd name="connsiteY1" fmla="*/ 0 h 863600"/>
                  <a:gd name="connsiteX2" fmla="*/ 368300 w 2311400"/>
                  <a:gd name="connsiteY2" fmla="*/ 355600 h 863600"/>
                  <a:gd name="connsiteX3" fmla="*/ 0 w 2311400"/>
                  <a:gd name="connsiteY3" fmla="*/ 749300 h 863600"/>
                  <a:gd name="connsiteX4" fmla="*/ 101600 w 2311400"/>
                  <a:gd name="connsiteY4" fmla="*/ 863600 h 86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400" h="863600">
                    <a:moveTo>
                      <a:pt x="2311400" y="0"/>
                    </a:moveTo>
                    <a:lnTo>
                      <a:pt x="1841500" y="0"/>
                    </a:lnTo>
                    <a:lnTo>
                      <a:pt x="368300" y="355600"/>
                    </a:lnTo>
                    <a:lnTo>
                      <a:pt x="0" y="749300"/>
                    </a:lnTo>
                    <a:lnTo>
                      <a:pt x="101600" y="8636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37" name="Straight Connector 136"/>
              <p:cNvCxnSpPr>
                <a:stCxn id="136" idx="4"/>
              </p:cNvCxnSpPr>
              <p:nvPr/>
            </p:nvCxnSpPr>
            <p:spPr>
              <a:xfrm flipV="1">
                <a:off x="5473507" y="3458069"/>
                <a:ext cx="3376908" cy="18285"/>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8" name="Freeform 137"/>
              <p:cNvSpPr/>
              <p:nvPr/>
            </p:nvSpPr>
            <p:spPr>
              <a:xfrm>
                <a:off x="5753538" y="2781289"/>
                <a:ext cx="3113355" cy="676780"/>
              </a:xfrm>
              <a:custGeom>
                <a:avLst/>
                <a:gdLst>
                  <a:gd name="connsiteX0" fmla="*/ 0 w 3117850"/>
                  <a:gd name="connsiteY0" fmla="*/ 685800 h 685800"/>
                  <a:gd name="connsiteX1" fmla="*/ 476250 w 3117850"/>
                  <a:gd name="connsiteY1" fmla="*/ 196850 h 685800"/>
                  <a:gd name="connsiteX2" fmla="*/ 1390650 w 3117850"/>
                  <a:gd name="connsiteY2" fmla="*/ 0 h 685800"/>
                  <a:gd name="connsiteX3" fmla="*/ 3117850 w 3117850"/>
                  <a:gd name="connsiteY3" fmla="*/ 6350 h 685800"/>
                  <a:gd name="connsiteX4" fmla="*/ 3117850 w 3117850"/>
                  <a:gd name="connsiteY4" fmla="*/ 635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7850" h="685800">
                    <a:moveTo>
                      <a:pt x="0" y="685800"/>
                    </a:moveTo>
                    <a:lnTo>
                      <a:pt x="476250" y="196850"/>
                    </a:lnTo>
                    <a:lnTo>
                      <a:pt x="1390650" y="0"/>
                    </a:lnTo>
                    <a:lnTo>
                      <a:pt x="3117850" y="6350"/>
                    </a:lnTo>
                    <a:lnTo>
                      <a:pt x="3117850" y="635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39" name="Straight Connector 138"/>
              <p:cNvCxnSpPr>
                <a:stCxn id="138" idx="2"/>
                <a:endCxn id="136" idx="1"/>
              </p:cNvCxnSpPr>
              <p:nvPr/>
            </p:nvCxnSpPr>
            <p:spPr>
              <a:xfrm flipV="1">
                <a:off x="7137249" y="2616674"/>
                <a:ext cx="82369" cy="164615"/>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0" name="Straight Connector 139"/>
              <p:cNvCxnSpPr>
                <a:stCxn id="138" idx="1"/>
                <a:endCxn id="136" idx="2"/>
              </p:cNvCxnSpPr>
              <p:nvPr/>
            </p:nvCxnSpPr>
            <p:spPr>
              <a:xfrm flipH="1" flipV="1">
                <a:off x="5753538" y="2964201"/>
                <a:ext cx="477715"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1" name="Straight Connector 140"/>
              <p:cNvCxnSpPr/>
              <p:nvPr/>
            </p:nvCxnSpPr>
            <p:spPr>
              <a:xfrm>
                <a:off x="7680855" y="2616674"/>
                <a:ext cx="116956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rot="5400000">
                <a:off x="7523660" y="3119679"/>
                <a:ext cx="67678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3" name="Freeform 142"/>
              <p:cNvSpPr/>
              <p:nvPr/>
            </p:nvSpPr>
            <p:spPr>
              <a:xfrm>
                <a:off x="6082993" y="2506927"/>
                <a:ext cx="807170" cy="384109"/>
              </a:xfrm>
              <a:custGeom>
                <a:avLst/>
                <a:gdLst>
                  <a:gd name="connsiteX0" fmla="*/ 0 w 806450"/>
                  <a:gd name="connsiteY0" fmla="*/ 374650 h 374650"/>
                  <a:gd name="connsiteX1" fmla="*/ 0 w 806450"/>
                  <a:gd name="connsiteY1" fmla="*/ 374650 h 374650"/>
                  <a:gd name="connsiteX2" fmla="*/ 419100 w 806450"/>
                  <a:gd name="connsiteY2" fmla="*/ 234950 h 374650"/>
                  <a:gd name="connsiteX3" fmla="*/ 431800 w 806450"/>
                  <a:gd name="connsiteY3" fmla="*/ 190500 h 374650"/>
                  <a:gd name="connsiteX4" fmla="*/ 438150 w 806450"/>
                  <a:gd name="connsiteY4" fmla="*/ 0 h 374650"/>
                  <a:gd name="connsiteX5" fmla="*/ 806450 w 806450"/>
                  <a:gd name="connsiteY5" fmla="*/ 6350 h 374650"/>
                  <a:gd name="connsiteX6" fmla="*/ 800100 w 806450"/>
                  <a:gd name="connsiteY6" fmla="*/ 190500 h 374650"/>
                  <a:gd name="connsiteX7" fmla="*/ 431800 w 806450"/>
                  <a:gd name="connsiteY7" fmla="*/ 190500 h 374650"/>
                  <a:gd name="connsiteX8" fmla="*/ 431800 w 806450"/>
                  <a:gd name="connsiteY8" fmla="*/ 19050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450" h="374650">
                    <a:moveTo>
                      <a:pt x="0" y="374650"/>
                    </a:moveTo>
                    <a:lnTo>
                      <a:pt x="0" y="374650"/>
                    </a:lnTo>
                    <a:lnTo>
                      <a:pt x="419100" y="234950"/>
                    </a:lnTo>
                    <a:lnTo>
                      <a:pt x="431800" y="190500"/>
                    </a:lnTo>
                    <a:lnTo>
                      <a:pt x="438150" y="0"/>
                    </a:lnTo>
                    <a:lnTo>
                      <a:pt x="806450" y="6350"/>
                    </a:lnTo>
                    <a:lnTo>
                      <a:pt x="800100" y="190500"/>
                    </a:lnTo>
                    <a:lnTo>
                      <a:pt x="431800" y="190500"/>
                    </a:lnTo>
                    <a:lnTo>
                      <a:pt x="431800" y="1905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4" name="Freeform 143"/>
              <p:cNvSpPr/>
              <p:nvPr/>
            </p:nvSpPr>
            <p:spPr>
              <a:xfrm>
                <a:off x="7351400" y="2415466"/>
                <a:ext cx="181195" cy="182912"/>
              </a:xfrm>
              <a:custGeom>
                <a:avLst/>
                <a:gdLst>
                  <a:gd name="connsiteX0" fmla="*/ 0 w 177800"/>
                  <a:gd name="connsiteY0" fmla="*/ 171450 h 177800"/>
                  <a:gd name="connsiteX1" fmla="*/ 0 w 177800"/>
                  <a:gd name="connsiteY1" fmla="*/ 0 h 177800"/>
                  <a:gd name="connsiteX2" fmla="*/ 177800 w 177800"/>
                  <a:gd name="connsiteY2" fmla="*/ 0 h 177800"/>
                  <a:gd name="connsiteX3" fmla="*/ 177800 w 177800"/>
                  <a:gd name="connsiteY3" fmla="*/ 177800 h 177800"/>
                  <a:gd name="connsiteX4" fmla="*/ 177800 w 177800"/>
                  <a:gd name="connsiteY4" fmla="*/ 17780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800" h="177800">
                    <a:moveTo>
                      <a:pt x="0" y="171450"/>
                    </a:moveTo>
                    <a:lnTo>
                      <a:pt x="0" y="0"/>
                    </a:lnTo>
                    <a:lnTo>
                      <a:pt x="177800" y="0"/>
                    </a:lnTo>
                    <a:lnTo>
                      <a:pt x="177800" y="177800"/>
                    </a:lnTo>
                    <a:lnTo>
                      <a:pt x="177800" y="1778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5" name="Freeform 144"/>
              <p:cNvSpPr/>
              <p:nvPr/>
            </p:nvSpPr>
            <p:spPr>
              <a:xfrm>
                <a:off x="7664377" y="2470345"/>
                <a:ext cx="807170" cy="146329"/>
              </a:xfrm>
              <a:custGeom>
                <a:avLst/>
                <a:gdLst>
                  <a:gd name="connsiteX0" fmla="*/ 0 w 781050"/>
                  <a:gd name="connsiteY0" fmla="*/ 127000 h 152400"/>
                  <a:gd name="connsiteX1" fmla="*/ 0 w 781050"/>
                  <a:gd name="connsiteY1" fmla="*/ 6350 h 152400"/>
                  <a:gd name="connsiteX2" fmla="*/ 781050 w 781050"/>
                  <a:gd name="connsiteY2" fmla="*/ 0 h 152400"/>
                  <a:gd name="connsiteX3" fmla="*/ 781050 w 781050"/>
                  <a:gd name="connsiteY3" fmla="*/ 152400 h 152400"/>
                  <a:gd name="connsiteX4" fmla="*/ 781050 w 781050"/>
                  <a:gd name="connsiteY4" fmla="*/ 1524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 h="152400">
                    <a:moveTo>
                      <a:pt x="0" y="127000"/>
                    </a:moveTo>
                    <a:lnTo>
                      <a:pt x="0" y="6350"/>
                    </a:lnTo>
                    <a:lnTo>
                      <a:pt x="781050" y="0"/>
                    </a:lnTo>
                    <a:lnTo>
                      <a:pt x="781050" y="152400"/>
                    </a:lnTo>
                    <a:lnTo>
                      <a:pt x="781050" y="1524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46" name="Straight Connector 145"/>
              <p:cNvCxnSpPr/>
              <p:nvPr/>
            </p:nvCxnSpPr>
            <p:spPr>
              <a:xfrm rot="5400000">
                <a:off x="5498269" y="3519301"/>
                <a:ext cx="164615" cy="115314"/>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a:off x="5094628" y="3677563"/>
                <a:ext cx="3755787"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8" name="Straight Connector 147"/>
              <p:cNvCxnSpPr>
                <a:stCxn id="136" idx="4"/>
              </p:cNvCxnSpPr>
              <p:nvPr/>
            </p:nvCxnSpPr>
            <p:spPr>
              <a:xfrm flipH="1">
                <a:off x="4386305" y="3476354"/>
                <a:ext cx="1087201" cy="274374"/>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9" name="Freeform 148"/>
              <p:cNvSpPr/>
              <p:nvPr/>
            </p:nvSpPr>
            <p:spPr>
              <a:xfrm>
                <a:off x="3760341" y="3677563"/>
                <a:ext cx="1680220" cy="621900"/>
              </a:xfrm>
              <a:custGeom>
                <a:avLst/>
                <a:gdLst>
                  <a:gd name="connsiteX0" fmla="*/ 643466 w 1676400"/>
                  <a:gd name="connsiteY0" fmla="*/ 169334 h 643467"/>
                  <a:gd name="connsiteX1" fmla="*/ 524933 w 1676400"/>
                  <a:gd name="connsiteY1" fmla="*/ 50800 h 643467"/>
                  <a:gd name="connsiteX2" fmla="*/ 414866 w 1676400"/>
                  <a:gd name="connsiteY2" fmla="*/ 50800 h 643467"/>
                  <a:gd name="connsiteX3" fmla="*/ 42333 w 1676400"/>
                  <a:gd name="connsiteY3" fmla="*/ 177800 h 643467"/>
                  <a:gd name="connsiteX4" fmla="*/ 0 w 1676400"/>
                  <a:gd name="connsiteY4" fmla="*/ 626534 h 643467"/>
                  <a:gd name="connsiteX5" fmla="*/ 203200 w 1676400"/>
                  <a:gd name="connsiteY5" fmla="*/ 643467 h 643467"/>
                  <a:gd name="connsiteX6" fmla="*/ 177800 w 1676400"/>
                  <a:gd name="connsiteY6" fmla="*/ 304800 h 643467"/>
                  <a:gd name="connsiteX7" fmla="*/ 177800 w 1676400"/>
                  <a:gd name="connsiteY7" fmla="*/ 304800 h 643467"/>
                  <a:gd name="connsiteX8" fmla="*/ 304800 w 1676400"/>
                  <a:gd name="connsiteY8" fmla="*/ 254000 h 643467"/>
                  <a:gd name="connsiteX9" fmla="*/ 296333 w 1676400"/>
                  <a:gd name="connsiteY9" fmla="*/ 186267 h 643467"/>
                  <a:gd name="connsiteX10" fmla="*/ 431800 w 1676400"/>
                  <a:gd name="connsiteY10" fmla="*/ 177800 h 643467"/>
                  <a:gd name="connsiteX11" fmla="*/ 1676400 w 1676400"/>
                  <a:gd name="connsiteY11" fmla="*/ 169334 h 643467"/>
                  <a:gd name="connsiteX12" fmla="*/ 1667933 w 1676400"/>
                  <a:gd name="connsiteY12" fmla="*/ 0 h 64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6400" h="643467">
                    <a:moveTo>
                      <a:pt x="643466" y="169334"/>
                    </a:moveTo>
                    <a:lnTo>
                      <a:pt x="524933" y="50800"/>
                    </a:lnTo>
                    <a:lnTo>
                      <a:pt x="414866" y="50800"/>
                    </a:lnTo>
                    <a:lnTo>
                      <a:pt x="42333" y="177800"/>
                    </a:lnTo>
                    <a:lnTo>
                      <a:pt x="0" y="626534"/>
                    </a:lnTo>
                    <a:lnTo>
                      <a:pt x="203200" y="643467"/>
                    </a:lnTo>
                    <a:lnTo>
                      <a:pt x="177800" y="304800"/>
                    </a:lnTo>
                    <a:lnTo>
                      <a:pt x="177800" y="304800"/>
                    </a:lnTo>
                    <a:lnTo>
                      <a:pt x="304800" y="254000"/>
                    </a:lnTo>
                    <a:lnTo>
                      <a:pt x="296333" y="186267"/>
                    </a:lnTo>
                    <a:lnTo>
                      <a:pt x="431800" y="177800"/>
                    </a:lnTo>
                    <a:lnTo>
                      <a:pt x="1676400" y="169334"/>
                    </a:lnTo>
                    <a:lnTo>
                      <a:pt x="1667933" y="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0" name="Freeform 149"/>
              <p:cNvSpPr/>
              <p:nvPr/>
            </p:nvSpPr>
            <p:spPr>
              <a:xfrm>
                <a:off x="3974481" y="4299463"/>
                <a:ext cx="4875934" cy="658483"/>
              </a:xfrm>
              <a:custGeom>
                <a:avLst/>
                <a:gdLst>
                  <a:gd name="connsiteX0" fmla="*/ 0 w 4868333"/>
                  <a:gd name="connsiteY0" fmla="*/ 0 h 651933"/>
                  <a:gd name="connsiteX1" fmla="*/ 626533 w 4868333"/>
                  <a:gd name="connsiteY1" fmla="*/ 618066 h 651933"/>
                  <a:gd name="connsiteX2" fmla="*/ 4868333 w 4868333"/>
                  <a:gd name="connsiteY2" fmla="*/ 651933 h 651933"/>
                  <a:gd name="connsiteX3" fmla="*/ 4868333 w 4868333"/>
                  <a:gd name="connsiteY3" fmla="*/ 651933 h 651933"/>
                </a:gdLst>
                <a:ahLst/>
                <a:cxnLst>
                  <a:cxn ang="0">
                    <a:pos x="connsiteX0" y="connsiteY0"/>
                  </a:cxn>
                  <a:cxn ang="0">
                    <a:pos x="connsiteX1" y="connsiteY1"/>
                  </a:cxn>
                  <a:cxn ang="0">
                    <a:pos x="connsiteX2" y="connsiteY2"/>
                  </a:cxn>
                  <a:cxn ang="0">
                    <a:pos x="connsiteX3" y="connsiteY3"/>
                  </a:cxn>
                </a:cxnLst>
                <a:rect l="l" t="t" r="r" b="b"/>
                <a:pathLst>
                  <a:path w="4868333" h="651933">
                    <a:moveTo>
                      <a:pt x="0" y="0"/>
                    </a:moveTo>
                    <a:lnTo>
                      <a:pt x="626533" y="618066"/>
                    </a:lnTo>
                    <a:lnTo>
                      <a:pt x="4868333" y="651933"/>
                    </a:lnTo>
                    <a:lnTo>
                      <a:pt x="4868333" y="651933"/>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1" name="Freeform 150"/>
              <p:cNvSpPr/>
              <p:nvPr/>
            </p:nvSpPr>
            <p:spPr>
              <a:xfrm>
                <a:off x="4056850" y="3951925"/>
                <a:ext cx="4810043" cy="548736"/>
              </a:xfrm>
              <a:custGeom>
                <a:avLst/>
                <a:gdLst>
                  <a:gd name="connsiteX0" fmla="*/ 0 w 4809067"/>
                  <a:gd name="connsiteY0" fmla="*/ 0 h 550333"/>
                  <a:gd name="connsiteX1" fmla="*/ 575733 w 4809067"/>
                  <a:gd name="connsiteY1" fmla="*/ 550333 h 550333"/>
                  <a:gd name="connsiteX2" fmla="*/ 4809067 w 4809067"/>
                  <a:gd name="connsiteY2" fmla="*/ 541866 h 550333"/>
                  <a:gd name="connsiteX3" fmla="*/ 4809067 w 4809067"/>
                  <a:gd name="connsiteY3" fmla="*/ 541866 h 550333"/>
                  <a:gd name="connsiteX4" fmla="*/ 4809067 w 4809067"/>
                  <a:gd name="connsiteY4" fmla="*/ 541866 h 55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067" h="550333">
                    <a:moveTo>
                      <a:pt x="0" y="0"/>
                    </a:moveTo>
                    <a:lnTo>
                      <a:pt x="575733" y="550333"/>
                    </a:lnTo>
                    <a:lnTo>
                      <a:pt x="4809067" y="541866"/>
                    </a:lnTo>
                    <a:lnTo>
                      <a:pt x="4809067" y="541866"/>
                    </a:lnTo>
                    <a:lnTo>
                      <a:pt x="4809067" y="541866"/>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2" name="Freeform 151"/>
              <p:cNvSpPr/>
              <p:nvPr/>
            </p:nvSpPr>
            <p:spPr>
              <a:xfrm>
                <a:off x="4666337" y="3659266"/>
                <a:ext cx="428291" cy="164626"/>
              </a:xfrm>
              <a:custGeom>
                <a:avLst/>
                <a:gdLst>
                  <a:gd name="connsiteX0" fmla="*/ 423333 w 423333"/>
                  <a:gd name="connsiteY0" fmla="*/ 7354 h 168221"/>
                  <a:gd name="connsiteX1" fmla="*/ 220133 w 423333"/>
                  <a:gd name="connsiteY1" fmla="*/ 15821 h 168221"/>
                  <a:gd name="connsiteX2" fmla="*/ 211667 w 423333"/>
                  <a:gd name="connsiteY2" fmla="*/ 58154 h 168221"/>
                  <a:gd name="connsiteX3" fmla="*/ 220133 w 423333"/>
                  <a:gd name="connsiteY3" fmla="*/ 32754 h 168221"/>
                  <a:gd name="connsiteX4" fmla="*/ 245533 w 423333"/>
                  <a:gd name="connsiteY4" fmla="*/ 24288 h 168221"/>
                  <a:gd name="connsiteX5" fmla="*/ 270933 w 423333"/>
                  <a:gd name="connsiteY5" fmla="*/ 7354 h 168221"/>
                  <a:gd name="connsiteX6" fmla="*/ 127000 w 423333"/>
                  <a:gd name="connsiteY6" fmla="*/ 75088 h 168221"/>
                  <a:gd name="connsiteX7" fmla="*/ 50800 w 423333"/>
                  <a:gd name="connsiteY7" fmla="*/ 108954 h 168221"/>
                  <a:gd name="connsiteX8" fmla="*/ 0 w 423333"/>
                  <a:gd name="connsiteY8" fmla="*/ 168221 h 168221"/>
                  <a:gd name="connsiteX9" fmla="*/ 0 w 423333"/>
                  <a:gd name="connsiteY9" fmla="*/ 168221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333" h="168221">
                    <a:moveTo>
                      <a:pt x="423333" y="7354"/>
                    </a:moveTo>
                    <a:cubicBezTo>
                      <a:pt x="355600" y="10176"/>
                      <a:pt x="286053" y="0"/>
                      <a:pt x="220133" y="15821"/>
                    </a:cubicBezTo>
                    <a:cubicBezTo>
                      <a:pt x="206140" y="19179"/>
                      <a:pt x="211667" y="43764"/>
                      <a:pt x="211667" y="58154"/>
                    </a:cubicBezTo>
                    <a:cubicBezTo>
                      <a:pt x="211667" y="67079"/>
                      <a:pt x="213822" y="39065"/>
                      <a:pt x="220133" y="32754"/>
                    </a:cubicBezTo>
                    <a:cubicBezTo>
                      <a:pt x="226444" y="26443"/>
                      <a:pt x="237066" y="27110"/>
                      <a:pt x="245533" y="24288"/>
                    </a:cubicBezTo>
                    <a:lnTo>
                      <a:pt x="270933" y="7354"/>
                    </a:lnTo>
                    <a:lnTo>
                      <a:pt x="127000" y="75088"/>
                    </a:lnTo>
                    <a:lnTo>
                      <a:pt x="50800" y="108954"/>
                    </a:lnTo>
                    <a:lnTo>
                      <a:pt x="0" y="168221"/>
                    </a:lnTo>
                    <a:lnTo>
                      <a:pt x="0" y="168221"/>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3" name="Freeform 152"/>
              <p:cNvSpPr/>
              <p:nvPr/>
            </p:nvSpPr>
            <p:spPr>
              <a:xfrm>
                <a:off x="4501609" y="3695849"/>
                <a:ext cx="82369" cy="128044"/>
              </a:xfrm>
              <a:custGeom>
                <a:avLst/>
                <a:gdLst>
                  <a:gd name="connsiteX0" fmla="*/ 84667 w 84667"/>
                  <a:gd name="connsiteY0" fmla="*/ 0 h 143933"/>
                  <a:gd name="connsiteX1" fmla="*/ 25400 w 84667"/>
                  <a:gd name="connsiteY1" fmla="*/ 33866 h 143933"/>
                  <a:gd name="connsiteX2" fmla="*/ 25400 w 84667"/>
                  <a:gd name="connsiteY2" fmla="*/ 33866 h 143933"/>
                  <a:gd name="connsiteX3" fmla="*/ 0 w 84667"/>
                  <a:gd name="connsiteY3" fmla="*/ 93133 h 143933"/>
                  <a:gd name="connsiteX4" fmla="*/ 0 w 84667"/>
                  <a:gd name="connsiteY4" fmla="*/ 93133 h 143933"/>
                  <a:gd name="connsiteX5" fmla="*/ 0 w 84667"/>
                  <a:gd name="connsiteY5" fmla="*/ 143933 h 143933"/>
                  <a:gd name="connsiteX6" fmla="*/ 0 w 84667"/>
                  <a:gd name="connsiteY6" fmla="*/ 143933 h 14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667" h="143933">
                    <a:moveTo>
                      <a:pt x="84667" y="0"/>
                    </a:moveTo>
                    <a:lnTo>
                      <a:pt x="25400" y="33866"/>
                    </a:lnTo>
                    <a:lnTo>
                      <a:pt x="25400" y="33866"/>
                    </a:lnTo>
                    <a:lnTo>
                      <a:pt x="0" y="93133"/>
                    </a:lnTo>
                    <a:lnTo>
                      <a:pt x="0" y="93133"/>
                    </a:lnTo>
                    <a:lnTo>
                      <a:pt x="0" y="143933"/>
                    </a:lnTo>
                    <a:lnTo>
                      <a:pt x="0" y="143933"/>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54" name="Straight Connector 153"/>
              <p:cNvCxnSpPr/>
              <p:nvPr/>
            </p:nvCxnSpPr>
            <p:spPr>
              <a:xfrm rot="5400000">
                <a:off x="8281463" y="2195983"/>
                <a:ext cx="841395"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5" name="Straight Connector 154"/>
              <p:cNvCxnSpPr>
                <a:stCxn id="149" idx="11"/>
              </p:cNvCxnSpPr>
              <p:nvPr/>
            </p:nvCxnSpPr>
            <p:spPr>
              <a:xfrm>
                <a:off x="5440561" y="3842178"/>
                <a:ext cx="16468" cy="658483"/>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rot="5400000">
                <a:off x="6232432" y="4071730"/>
                <a:ext cx="804812" cy="16468"/>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rot="5400000">
                <a:off x="7483442" y="4089118"/>
                <a:ext cx="823098"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8" name="Block Arc 157"/>
              <p:cNvSpPr/>
              <p:nvPr/>
            </p:nvSpPr>
            <p:spPr>
              <a:xfrm rot="10800000">
                <a:off x="4551033" y="4683573"/>
                <a:ext cx="658910" cy="475571"/>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59" name="Block Arc 158"/>
              <p:cNvSpPr/>
              <p:nvPr/>
            </p:nvSpPr>
            <p:spPr>
              <a:xfrm rot="10800000">
                <a:off x="5391138" y="4683573"/>
                <a:ext cx="658910" cy="493868"/>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0" name="Block Arc 159"/>
              <p:cNvSpPr/>
              <p:nvPr/>
            </p:nvSpPr>
            <p:spPr>
              <a:xfrm rot="10800000">
                <a:off x="6231253" y="4701870"/>
                <a:ext cx="658910" cy="475571"/>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1" name="Block Arc 160"/>
              <p:cNvSpPr/>
              <p:nvPr/>
            </p:nvSpPr>
            <p:spPr>
              <a:xfrm rot="10800000">
                <a:off x="7071358" y="4701870"/>
                <a:ext cx="658910" cy="475571"/>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2" name="Block Arc 161"/>
              <p:cNvSpPr/>
              <p:nvPr/>
            </p:nvSpPr>
            <p:spPr>
              <a:xfrm rot="10800000">
                <a:off x="7911474" y="4701870"/>
                <a:ext cx="658910" cy="493856"/>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grpSp>
            <p:nvGrpSpPr>
              <p:cNvPr id="4" name="Group 73"/>
              <p:cNvGrpSpPr>
                <a:grpSpLocks/>
              </p:cNvGrpSpPr>
              <p:nvPr/>
            </p:nvGrpSpPr>
            <p:grpSpPr bwMode="auto">
              <a:xfrm>
                <a:off x="6236757" y="5157258"/>
                <a:ext cx="2625726" cy="60325"/>
                <a:chOff x="4801657" y="5385858"/>
                <a:chExt cx="2625726" cy="60325"/>
              </a:xfrm>
            </p:grpSpPr>
            <p:sp>
              <p:nvSpPr>
                <p:cNvPr id="180" name="Rounded Rectangle 179"/>
                <p:cNvSpPr/>
                <p:nvPr/>
              </p:nvSpPr>
              <p:spPr>
                <a:xfrm>
                  <a:off x="6492843"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1" name="Rounded Rectangle 180"/>
                <p:cNvSpPr/>
                <p:nvPr/>
              </p:nvSpPr>
              <p:spPr>
                <a:xfrm>
                  <a:off x="6344593" y="5387747"/>
                  <a:ext cx="214140"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2" name="Rounded Rectangle 181"/>
                <p:cNvSpPr/>
                <p:nvPr/>
              </p:nvSpPr>
              <p:spPr>
                <a:xfrm>
                  <a:off x="6179866" y="5387747"/>
                  <a:ext cx="214140"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3" name="Rounded Rectangle 182"/>
                <p:cNvSpPr/>
                <p:nvPr/>
              </p:nvSpPr>
              <p:spPr>
                <a:xfrm>
                  <a:off x="6031606"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 name="Rounded Rectangle 183"/>
                <p:cNvSpPr/>
                <p:nvPr/>
              </p:nvSpPr>
              <p:spPr>
                <a:xfrm>
                  <a:off x="7151752"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5" name="Rounded Rectangle 184"/>
                <p:cNvSpPr/>
                <p:nvPr/>
              </p:nvSpPr>
              <p:spPr>
                <a:xfrm>
                  <a:off x="6987024"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6" name="Rounded Rectangle 185"/>
                <p:cNvSpPr/>
                <p:nvPr/>
              </p:nvSpPr>
              <p:spPr>
                <a:xfrm>
                  <a:off x="6822297" y="5387747"/>
                  <a:ext cx="230618"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7" name="Rounded Rectangle 186"/>
                <p:cNvSpPr/>
                <p:nvPr/>
              </p:nvSpPr>
              <p:spPr>
                <a:xfrm>
                  <a:off x="6674048" y="5387747"/>
                  <a:ext cx="214140"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8" name="Rounded Rectangle 187"/>
                <p:cNvSpPr/>
                <p:nvPr/>
              </p:nvSpPr>
              <p:spPr>
                <a:xfrm>
                  <a:off x="5273861"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9" name="Rounded Rectangle 188"/>
                <p:cNvSpPr/>
                <p:nvPr/>
              </p:nvSpPr>
              <p:spPr>
                <a:xfrm>
                  <a:off x="5109134"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0" name="Rounded Rectangle 189"/>
                <p:cNvSpPr/>
                <p:nvPr/>
              </p:nvSpPr>
              <p:spPr>
                <a:xfrm>
                  <a:off x="4960885" y="5387747"/>
                  <a:ext cx="214140"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Rounded Rectangle 190"/>
                <p:cNvSpPr/>
                <p:nvPr/>
              </p:nvSpPr>
              <p:spPr>
                <a:xfrm>
                  <a:off x="4796157" y="5387747"/>
                  <a:ext cx="214140"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 name="Rounded Rectangle 191"/>
                <p:cNvSpPr/>
                <p:nvPr/>
              </p:nvSpPr>
              <p:spPr>
                <a:xfrm>
                  <a:off x="5883357" y="5387747"/>
                  <a:ext cx="197673"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3" name="Rounded Rectangle 192"/>
                <p:cNvSpPr/>
                <p:nvPr/>
              </p:nvSpPr>
              <p:spPr>
                <a:xfrm>
                  <a:off x="5751575" y="5387747"/>
                  <a:ext cx="164727"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4" name="Rounded Rectangle 193"/>
                <p:cNvSpPr/>
                <p:nvPr/>
              </p:nvSpPr>
              <p:spPr>
                <a:xfrm>
                  <a:off x="5603316"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5" name="Rounded Rectangle 194"/>
                <p:cNvSpPr/>
                <p:nvPr/>
              </p:nvSpPr>
              <p:spPr>
                <a:xfrm>
                  <a:off x="5438588" y="5387747"/>
                  <a:ext cx="214151" cy="5487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4" name="Rounded Rectangle 163"/>
              <p:cNvSpPr/>
              <p:nvPr/>
            </p:nvSpPr>
            <p:spPr>
              <a:xfrm>
                <a:off x="5440561" y="5159143"/>
                <a:ext cx="21414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5" name="Rounded Rectangle 164"/>
              <p:cNvSpPr/>
              <p:nvPr/>
            </p:nvSpPr>
            <p:spPr>
              <a:xfrm>
                <a:off x="5259356" y="5159143"/>
                <a:ext cx="21415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Rounded Rectangle 165"/>
              <p:cNvSpPr/>
              <p:nvPr/>
            </p:nvSpPr>
            <p:spPr>
              <a:xfrm>
                <a:off x="5111106" y="5159143"/>
                <a:ext cx="21414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7" name="Rounded Rectangle 166"/>
              <p:cNvSpPr/>
              <p:nvPr/>
            </p:nvSpPr>
            <p:spPr>
              <a:xfrm>
                <a:off x="4946379" y="5159143"/>
                <a:ext cx="21414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Rounded Rectangle 167"/>
              <p:cNvSpPr/>
              <p:nvPr/>
            </p:nvSpPr>
            <p:spPr>
              <a:xfrm>
                <a:off x="6066526" y="5159143"/>
                <a:ext cx="21414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9" name="Rounded Rectangle 168"/>
              <p:cNvSpPr/>
              <p:nvPr/>
            </p:nvSpPr>
            <p:spPr>
              <a:xfrm>
                <a:off x="5918266" y="5159143"/>
                <a:ext cx="21415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Rounded Rectangle 169"/>
              <p:cNvSpPr/>
              <p:nvPr/>
            </p:nvSpPr>
            <p:spPr>
              <a:xfrm>
                <a:off x="5753538" y="5159143"/>
                <a:ext cx="214151"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1" name="Rounded Rectangle 170"/>
              <p:cNvSpPr/>
              <p:nvPr/>
            </p:nvSpPr>
            <p:spPr>
              <a:xfrm>
                <a:off x="5588811" y="5159143"/>
                <a:ext cx="230618"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 name="Rounded Rectangle 171"/>
              <p:cNvSpPr/>
              <p:nvPr/>
            </p:nvSpPr>
            <p:spPr>
              <a:xfrm>
                <a:off x="4781651" y="5159143"/>
                <a:ext cx="230618" cy="5487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 name="Rounded Rectangle 172"/>
              <p:cNvSpPr/>
              <p:nvPr/>
            </p:nvSpPr>
            <p:spPr>
              <a:xfrm rot="1311579">
                <a:off x="4633391" y="5104276"/>
                <a:ext cx="214151" cy="7316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 name="Rounded Rectangle 173"/>
              <p:cNvSpPr/>
              <p:nvPr/>
            </p:nvSpPr>
            <p:spPr>
              <a:xfrm rot="2741832">
                <a:off x="4276558" y="4796957"/>
                <a:ext cx="219494" cy="65891"/>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 name="Rounded Rectangle 174"/>
              <p:cNvSpPr/>
              <p:nvPr/>
            </p:nvSpPr>
            <p:spPr>
              <a:xfrm rot="2741832">
                <a:off x="4161244" y="4687209"/>
                <a:ext cx="219494" cy="65891"/>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6" name="Rounded Rectangle 175"/>
              <p:cNvSpPr/>
              <p:nvPr/>
            </p:nvSpPr>
            <p:spPr>
              <a:xfrm rot="2741832">
                <a:off x="4063316" y="4560086"/>
                <a:ext cx="201209" cy="82359"/>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Rounded Rectangle 176"/>
              <p:cNvSpPr/>
              <p:nvPr/>
            </p:nvSpPr>
            <p:spPr>
              <a:xfrm rot="2741832">
                <a:off x="3947103" y="4449430"/>
                <a:ext cx="219494" cy="65891"/>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Rounded Rectangle 177"/>
              <p:cNvSpPr/>
              <p:nvPr/>
            </p:nvSpPr>
            <p:spPr>
              <a:xfrm rot="2741832">
                <a:off x="4507177" y="5034748"/>
                <a:ext cx="219494" cy="65891"/>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Rounded Rectangle 178"/>
              <p:cNvSpPr/>
              <p:nvPr/>
            </p:nvSpPr>
            <p:spPr>
              <a:xfrm rot="2741832">
                <a:off x="4401011" y="4915852"/>
                <a:ext cx="201197" cy="65891"/>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77" name="Rectangle 76"/>
            <p:cNvSpPr/>
            <p:nvPr/>
          </p:nvSpPr>
          <p:spPr bwMode="auto">
            <a:xfrm>
              <a:off x="7518401" y="1454150"/>
              <a:ext cx="1282699" cy="1285547"/>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3" name="Rectangle 102"/>
            <p:cNvSpPr/>
            <p:nvPr/>
          </p:nvSpPr>
          <p:spPr bwMode="auto">
            <a:xfrm>
              <a:off x="7525658" y="2497522"/>
              <a:ext cx="1270000" cy="236120"/>
            </a:xfrm>
            <a:prstGeom prst="rect">
              <a:avLst/>
            </a:prstGeom>
            <a:solidFill>
              <a:srgbClr val="4BBD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57405" name="Picture 32" descr="doctor"/>
            <p:cNvPicPr>
              <a:picLocks noChangeAspect="1" noChangeArrowheads="1"/>
            </p:cNvPicPr>
            <p:nvPr/>
          </p:nvPicPr>
          <p:blipFill>
            <a:blip r:embed="rId6"/>
            <a:srcRect/>
            <a:stretch>
              <a:fillRect/>
            </a:stretch>
          </p:blipFill>
          <p:spPr bwMode="auto">
            <a:xfrm>
              <a:off x="7594600" y="1536700"/>
              <a:ext cx="280988" cy="901700"/>
            </a:xfrm>
            <a:prstGeom prst="rect">
              <a:avLst/>
            </a:prstGeom>
            <a:noFill/>
            <a:ln w="9525">
              <a:noFill/>
              <a:miter lim="800000"/>
              <a:headEnd/>
              <a:tailEnd/>
            </a:ln>
          </p:spPr>
        </p:pic>
        <p:pic>
          <p:nvPicPr>
            <p:cNvPr id="57406" name="Picture 197" descr="Ambulance-sideview copy.jpg"/>
            <p:cNvPicPr>
              <a:picLocks noChangeAspect="1"/>
            </p:cNvPicPr>
            <p:nvPr/>
          </p:nvPicPr>
          <p:blipFill>
            <a:blip r:embed="rId7"/>
            <a:srcRect/>
            <a:stretch>
              <a:fillRect/>
            </a:stretch>
          </p:blipFill>
          <p:spPr bwMode="auto">
            <a:xfrm>
              <a:off x="8020050" y="2132013"/>
              <a:ext cx="717550" cy="350837"/>
            </a:xfrm>
            <a:prstGeom prst="rect">
              <a:avLst/>
            </a:prstGeom>
            <a:noFill/>
            <a:ln w="9525">
              <a:noFill/>
              <a:miter lim="800000"/>
              <a:headEnd/>
              <a:tailEnd/>
            </a:ln>
          </p:spPr>
        </p:pic>
        <p:pic>
          <p:nvPicPr>
            <p:cNvPr id="57407" name="Picture 196" descr="7220827_m?123rf_cardiogram.png"/>
            <p:cNvPicPr>
              <a:picLocks noChangeAspect="1"/>
            </p:cNvPicPr>
            <p:nvPr/>
          </p:nvPicPr>
          <p:blipFill>
            <a:blip r:embed="rId8">
              <a:alphaModFix amt="32000"/>
            </a:blip>
            <a:srcRect/>
            <a:stretch>
              <a:fillRect/>
            </a:stretch>
          </p:blipFill>
          <p:spPr bwMode="auto">
            <a:xfrm>
              <a:off x="8166100" y="1587500"/>
              <a:ext cx="406400" cy="406400"/>
            </a:xfrm>
            <a:prstGeom prst="rect">
              <a:avLst/>
            </a:prstGeom>
            <a:noFill/>
            <a:ln w="9525">
              <a:noFill/>
              <a:miter lim="800000"/>
              <a:headEnd/>
              <a:tailEnd/>
            </a:ln>
          </p:spPr>
        </p:pic>
        <p:sp>
          <p:nvSpPr>
            <p:cNvPr id="96" name="Rectangle 95"/>
            <p:cNvSpPr/>
            <p:nvPr/>
          </p:nvSpPr>
          <p:spPr bwMode="auto">
            <a:xfrm>
              <a:off x="4635500" y="1480386"/>
              <a:ext cx="1282701" cy="1285546"/>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Rectangle 105"/>
            <p:cNvSpPr/>
            <p:nvPr/>
          </p:nvSpPr>
          <p:spPr bwMode="auto">
            <a:xfrm>
              <a:off x="4642757" y="2523757"/>
              <a:ext cx="1270000" cy="232085"/>
            </a:xfrm>
            <a:prstGeom prst="rect">
              <a:avLst/>
            </a:prstGeom>
            <a:solidFill>
              <a:srgbClr val="00256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grpSp>
          <p:nvGrpSpPr>
            <p:cNvPr id="5" name="Group 275"/>
            <p:cNvGrpSpPr>
              <a:grpSpLocks/>
            </p:cNvGrpSpPr>
            <p:nvPr/>
          </p:nvGrpSpPr>
          <p:grpSpPr bwMode="auto">
            <a:xfrm>
              <a:off x="5303834" y="1568451"/>
              <a:ext cx="558800" cy="952500"/>
              <a:chOff x="497290" y="4454568"/>
              <a:chExt cx="558464" cy="952457"/>
            </a:xfrm>
          </p:grpSpPr>
          <p:sp>
            <p:nvSpPr>
              <p:cNvPr id="273" name="Rounded Rectangle 272"/>
              <p:cNvSpPr/>
              <p:nvPr/>
            </p:nvSpPr>
            <p:spPr>
              <a:xfrm>
                <a:off x="781286" y="4711590"/>
                <a:ext cx="103352" cy="125118"/>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4" name="Trapezoid 273"/>
              <p:cNvSpPr/>
              <p:nvPr/>
            </p:nvSpPr>
            <p:spPr>
              <a:xfrm>
                <a:off x="799418" y="4834691"/>
                <a:ext cx="70714" cy="573122"/>
              </a:xfrm>
              <a:prstGeom prst="trapezoid">
                <a:avLst>
                  <a:gd name="adj" fmla="val 33750"/>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66" name="Straight Connector 265"/>
              <p:cNvCxnSpPr>
                <a:endCxn id="270" idx="2"/>
              </p:cNvCxnSpPr>
              <p:nvPr/>
            </p:nvCxnSpPr>
            <p:spPr>
              <a:xfrm rot="7366363" flipH="1" flipV="1">
                <a:off x="757631" y="4624420"/>
                <a:ext cx="341047" cy="10879"/>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7" name="Straight Connector 266"/>
              <p:cNvCxnSpPr>
                <a:stCxn id="271" idx="4"/>
              </p:cNvCxnSpPr>
              <p:nvPr/>
            </p:nvCxnSpPr>
            <p:spPr>
              <a:xfrm rot="7366363" flipH="1">
                <a:off x="824255" y="4771366"/>
                <a:ext cx="171532" cy="290111"/>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8" name="Straight Connector 267"/>
              <p:cNvCxnSpPr>
                <a:stCxn id="269" idx="2"/>
              </p:cNvCxnSpPr>
              <p:nvPr/>
            </p:nvCxnSpPr>
            <p:spPr>
              <a:xfrm rot="7366363" flipH="1" flipV="1">
                <a:off x="591379" y="4594392"/>
                <a:ext cx="151352" cy="300990"/>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69" name="Freeform 268"/>
              <p:cNvSpPr>
                <a:spLocks/>
              </p:cNvSpPr>
              <p:nvPr/>
            </p:nvSpPr>
            <p:spPr>
              <a:xfrm rot="16314994">
                <a:off x="629546" y="4594802"/>
                <a:ext cx="42379" cy="308243"/>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0" name="Freeform 269"/>
              <p:cNvSpPr>
                <a:spLocks/>
              </p:cNvSpPr>
              <p:nvPr/>
            </p:nvSpPr>
            <p:spPr>
              <a:xfrm rot="1966363">
                <a:off x="906396" y="4455300"/>
                <a:ext cx="41704" cy="308759"/>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chemeClr val="bg1"/>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Freeform 270"/>
              <p:cNvSpPr>
                <a:spLocks/>
              </p:cNvSpPr>
              <p:nvPr/>
            </p:nvSpPr>
            <p:spPr>
              <a:xfrm rot="9143532">
                <a:off x="902769" y="4772131"/>
                <a:ext cx="43517" cy="30674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2" name="Dodecagon 271"/>
              <p:cNvSpPr>
                <a:spLocks noChangeAspect="1"/>
              </p:cNvSpPr>
              <p:nvPr/>
            </p:nvSpPr>
            <p:spPr>
              <a:xfrm rot="1966363">
                <a:off x="806671" y="4741861"/>
                <a:ext cx="50769" cy="50450"/>
              </a:xfrm>
              <a:prstGeom prst="dodecagon">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6" name="Group 280"/>
            <p:cNvGrpSpPr>
              <a:grpSpLocks noChangeAspect="1"/>
            </p:cNvGrpSpPr>
            <p:nvPr/>
          </p:nvGrpSpPr>
          <p:grpSpPr bwMode="auto">
            <a:xfrm flipH="1">
              <a:off x="4637084" y="1625601"/>
              <a:ext cx="811212" cy="901700"/>
              <a:chOff x="2819400" y="1587500"/>
              <a:chExt cx="5448300" cy="4521200"/>
            </a:xfrm>
          </p:grpSpPr>
          <p:grpSp>
            <p:nvGrpSpPr>
              <p:cNvPr id="7" name="Group 60"/>
              <p:cNvGrpSpPr>
                <a:grpSpLocks/>
              </p:cNvGrpSpPr>
              <p:nvPr/>
            </p:nvGrpSpPr>
            <p:grpSpPr bwMode="auto">
              <a:xfrm>
                <a:off x="2819400" y="1587500"/>
                <a:ext cx="5448300" cy="4521198"/>
                <a:chOff x="2120900" y="565149"/>
                <a:chExt cx="6146800" cy="5543551"/>
              </a:xfrm>
            </p:grpSpPr>
            <p:sp>
              <p:nvSpPr>
                <p:cNvPr id="284" name="Freeform 283"/>
                <p:cNvSpPr/>
                <p:nvPr/>
              </p:nvSpPr>
              <p:spPr>
                <a:xfrm>
                  <a:off x="2643275" y="4523601"/>
                  <a:ext cx="3601815" cy="545917"/>
                </a:xfrm>
                <a:custGeom>
                  <a:avLst/>
                  <a:gdLst>
                    <a:gd name="connsiteX0" fmla="*/ 0 w 3594100"/>
                    <a:gd name="connsiteY0" fmla="*/ 368300 h 546100"/>
                    <a:gd name="connsiteX1" fmla="*/ 1803400 w 3594100"/>
                    <a:gd name="connsiteY1" fmla="*/ 0 h 546100"/>
                    <a:gd name="connsiteX2" fmla="*/ 3594100 w 3594100"/>
                    <a:gd name="connsiteY2" fmla="*/ 190500 h 546100"/>
                    <a:gd name="connsiteX3" fmla="*/ 3594100 w 3594100"/>
                    <a:gd name="connsiteY3" fmla="*/ 546100 h 546100"/>
                    <a:gd name="connsiteX4" fmla="*/ 3594100 w 3594100"/>
                    <a:gd name="connsiteY4" fmla="*/ 546100 h 54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4100" h="546100">
                      <a:moveTo>
                        <a:pt x="0" y="368300"/>
                      </a:moveTo>
                      <a:lnTo>
                        <a:pt x="1803400" y="0"/>
                      </a:lnTo>
                      <a:lnTo>
                        <a:pt x="3594100" y="190500"/>
                      </a:lnTo>
                      <a:lnTo>
                        <a:pt x="3594100" y="546100"/>
                      </a:lnTo>
                      <a:lnTo>
                        <a:pt x="3594100" y="5461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85" name="Freeform 284"/>
                <p:cNvSpPr/>
                <p:nvPr/>
              </p:nvSpPr>
              <p:spPr>
                <a:xfrm>
                  <a:off x="4279209" y="3667507"/>
                  <a:ext cx="3986742" cy="880908"/>
                </a:xfrm>
                <a:custGeom>
                  <a:avLst/>
                  <a:gdLst>
                    <a:gd name="connsiteX0" fmla="*/ 0 w 3987800"/>
                    <a:gd name="connsiteY0" fmla="*/ 876300 h 876300"/>
                    <a:gd name="connsiteX1" fmla="*/ 0 w 3987800"/>
                    <a:gd name="connsiteY1" fmla="*/ 774700 h 876300"/>
                    <a:gd name="connsiteX2" fmla="*/ 2590800 w 3987800"/>
                    <a:gd name="connsiteY2" fmla="*/ 152400 h 876300"/>
                    <a:gd name="connsiteX3" fmla="*/ 3454400 w 3987800"/>
                    <a:gd name="connsiteY3" fmla="*/ 317500 h 876300"/>
                    <a:gd name="connsiteX4" fmla="*/ 3479800 w 3987800"/>
                    <a:gd name="connsiteY4" fmla="*/ 0 h 876300"/>
                    <a:gd name="connsiteX5" fmla="*/ 3987800 w 3987800"/>
                    <a:gd name="connsiteY5" fmla="*/ 635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7800" h="876300">
                      <a:moveTo>
                        <a:pt x="0" y="876300"/>
                      </a:moveTo>
                      <a:lnTo>
                        <a:pt x="0" y="774700"/>
                      </a:lnTo>
                      <a:lnTo>
                        <a:pt x="2590800" y="152400"/>
                      </a:lnTo>
                      <a:lnTo>
                        <a:pt x="3454400" y="317500"/>
                      </a:lnTo>
                      <a:lnTo>
                        <a:pt x="3479800" y="0"/>
                      </a:lnTo>
                      <a:lnTo>
                        <a:pt x="3987800" y="635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6" name="Straight Connector 285"/>
                <p:cNvCxnSpPr/>
                <p:nvPr/>
              </p:nvCxnSpPr>
              <p:spPr>
                <a:xfrm rot="5400000">
                  <a:off x="5707171" y="4942774"/>
                  <a:ext cx="2258113" cy="5499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7" name="Straight Connector 286"/>
                <p:cNvCxnSpPr>
                  <a:stCxn id="285" idx="4"/>
                </p:cNvCxnSpPr>
                <p:nvPr/>
              </p:nvCxnSpPr>
              <p:spPr>
                <a:xfrm flipH="1">
                  <a:off x="7042438" y="3667507"/>
                  <a:ext cx="714864" cy="198515"/>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8" name="Freeform 287"/>
                <p:cNvSpPr/>
                <p:nvPr/>
              </p:nvSpPr>
              <p:spPr>
                <a:xfrm>
                  <a:off x="2120874" y="4895818"/>
                  <a:ext cx="4605370" cy="1215907"/>
                </a:xfrm>
                <a:custGeom>
                  <a:avLst/>
                  <a:gdLst>
                    <a:gd name="connsiteX0" fmla="*/ 4584700 w 4610100"/>
                    <a:gd name="connsiteY0" fmla="*/ 1206500 h 1206500"/>
                    <a:gd name="connsiteX1" fmla="*/ 4610100 w 4610100"/>
                    <a:gd name="connsiteY1" fmla="*/ 215900 h 1206500"/>
                    <a:gd name="connsiteX2" fmla="*/ 1866900 w 4610100"/>
                    <a:gd name="connsiteY2" fmla="*/ 0 h 1206500"/>
                    <a:gd name="connsiteX3" fmla="*/ 0 w 4610100"/>
                    <a:gd name="connsiteY3" fmla="*/ 317500 h 1206500"/>
                    <a:gd name="connsiteX4" fmla="*/ 0 w 4610100"/>
                    <a:gd name="connsiteY4" fmla="*/ 1193800 h 120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1206500">
                      <a:moveTo>
                        <a:pt x="4584700" y="1206500"/>
                      </a:moveTo>
                      <a:lnTo>
                        <a:pt x="4610100" y="215900"/>
                      </a:lnTo>
                      <a:lnTo>
                        <a:pt x="1866900" y="0"/>
                      </a:lnTo>
                      <a:lnTo>
                        <a:pt x="0" y="317500"/>
                      </a:lnTo>
                      <a:lnTo>
                        <a:pt x="0" y="11938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9" name="Straight Connector 288"/>
                <p:cNvCxnSpPr/>
                <p:nvPr/>
              </p:nvCxnSpPr>
              <p:spPr>
                <a:xfrm rot="5400000">
                  <a:off x="3361942" y="5496900"/>
                  <a:ext cx="1215907" cy="13743"/>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0" name="Straight Connector 289"/>
                <p:cNvCxnSpPr/>
                <p:nvPr/>
              </p:nvCxnSpPr>
              <p:spPr>
                <a:xfrm rot="5400000">
                  <a:off x="4248343" y="4734528"/>
                  <a:ext cx="44666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8" name="Group 27"/>
                <p:cNvGrpSpPr>
                  <a:grpSpLocks/>
                </p:cNvGrpSpPr>
                <p:nvPr/>
              </p:nvGrpSpPr>
              <p:grpSpPr bwMode="auto">
                <a:xfrm>
                  <a:off x="4572000" y="2203449"/>
                  <a:ext cx="304800" cy="2152651"/>
                  <a:chOff x="4572000" y="2203449"/>
                  <a:chExt cx="304800" cy="2152651"/>
                </a:xfrm>
              </p:grpSpPr>
              <p:cxnSp>
                <p:nvCxnSpPr>
                  <p:cNvPr id="313" name="Straight Connector 312"/>
                  <p:cNvCxnSpPr/>
                  <p:nvPr/>
                </p:nvCxnSpPr>
                <p:spPr>
                  <a:xfrm rot="5400000">
                    <a:off x="3523512" y="3272655"/>
                    <a:ext cx="2171260" cy="8248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4" name="Straight Connector 313"/>
                  <p:cNvCxnSpPr/>
                  <p:nvPr/>
                </p:nvCxnSpPr>
                <p:spPr>
                  <a:xfrm rot="16200000" flipH="1">
                    <a:off x="3820596" y="3250521"/>
                    <a:ext cx="2072002" cy="2749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5" name="Arc 314"/>
                  <p:cNvSpPr/>
                  <p:nvPr/>
                </p:nvSpPr>
                <p:spPr>
                  <a:xfrm>
                    <a:off x="4650389" y="2203457"/>
                    <a:ext cx="192465" cy="74443"/>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9" name="Group 28"/>
                <p:cNvGrpSpPr>
                  <a:grpSpLocks noChangeAspect="1"/>
                </p:cNvGrpSpPr>
                <p:nvPr/>
              </p:nvGrpSpPr>
              <p:grpSpPr bwMode="auto">
                <a:xfrm>
                  <a:off x="5753759" y="1390649"/>
                  <a:ext cx="380325" cy="2686051"/>
                  <a:chOff x="4572000" y="2203449"/>
                  <a:chExt cx="304800" cy="2152651"/>
                </a:xfrm>
              </p:grpSpPr>
              <p:cxnSp>
                <p:nvCxnSpPr>
                  <p:cNvPr id="310" name="Straight Connector 309"/>
                  <p:cNvCxnSpPr/>
                  <p:nvPr/>
                </p:nvCxnSpPr>
                <p:spPr>
                  <a:xfrm rot="5400000">
                    <a:off x="3564187" y="3263196"/>
                    <a:ext cx="2098046" cy="88139"/>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1" name="Straight Connector 310"/>
                  <p:cNvCxnSpPr/>
                  <p:nvPr/>
                </p:nvCxnSpPr>
                <p:spPr>
                  <a:xfrm rot="16200000" flipH="1">
                    <a:off x="3847416" y="3266418"/>
                    <a:ext cx="2038385" cy="2203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2" name="Arc 311"/>
                  <p:cNvSpPr/>
                  <p:nvPr/>
                </p:nvSpPr>
                <p:spPr>
                  <a:xfrm>
                    <a:off x="4657279" y="2238356"/>
                    <a:ext cx="198312" cy="49714"/>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0" name="Group 32"/>
                <p:cNvGrpSpPr>
                  <a:grpSpLocks noChangeAspect="1"/>
                </p:cNvGrpSpPr>
                <p:nvPr/>
              </p:nvGrpSpPr>
              <p:grpSpPr bwMode="auto">
                <a:xfrm>
                  <a:off x="6959585" y="565149"/>
                  <a:ext cx="469899" cy="3282951"/>
                  <a:chOff x="4572000" y="2203449"/>
                  <a:chExt cx="304800" cy="2152651"/>
                </a:xfrm>
              </p:grpSpPr>
              <p:cxnSp>
                <p:nvCxnSpPr>
                  <p:cNvPr id="307" name="Straight Connector 306"/>
                  <p:cNvCxnSpPr/>
                  <p:nvPr/>
                </p:nvCxnSpPr>
                <p:spPr>
                  <a:xfrm rot="5400000">
                    <a:off x="3542545" y="3249769"/>
                    <a:ext cx="2139629" cy="80253"/>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08" name="Straight Connector 307"/>
                  <p:cNvCxnSpPr/>
                  <p:nvPr/>
                </p:nvCxnSpPr>
                <p:spPr>
                  <a:xfrm rot="16200000" flipH="1">
                    <a:off x="3824771" y="3243977"/>
                    <a:ext cx="2074545" cy="2675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09" name="Arc 308"/>
                  <p:cNvSpPr/>
                  <p:nvPr/>
                </p:nvSpPr>
                <p:spPr>
                  <a:xfrm>
                    <a:off x="4652489" y="2203813"/>
                    <a:ext cx="196180" cy="73217"/>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294" name="Freeform 293"/>
                <p:cNvSpPr/>
                <p:nvPr/>
              </p:nvSpPr>
              <p:spPr>
                <a:xfrm>
                  <a:off x="5681442" y="4771746"/>
                  <a:ext cx="398678" cy="29777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5" name="Freeform 294"/>
                <p:cNvSpPr/>
                <p:nvPr/>
              </p:nvSpPr>
              <p:spPr>
                <a:xfrm>
                  <a:off x="5172793" y="4734528"/>
                  <a:ext cx="398670" cy="29777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6" name="Freeform 295"/>
                <p:cNvSpPr/>
                <p:nvPr/>
              </p:nvSpPr>
              <p:spPr>
                <a:xfrm>
                  <a:off x="4664136" y="4697302"/>
                  <a:ext cx="398678" cy="285370"/>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7" name="Freeform 296"/>
                <p:cNvSpPr/>
                <p:nvPr/>
              </p:nvSpPr>
              <p:spPr>
                <a:xfrm>
                  <a:off x="6355069" y="4349900"/>
                  <a:ext cx="357432" cy="459071"/>
                </a:xfrm>
                <a:custGeom>
                  <a:avLst/>
                  <a:gdLst>
                    <a:gd name="connsiteX0" fmla="*/ 0 w 355600"/>
                    <a:gd name="connsiteY0" fmla="*/ 57150 h 450850"/>
                    <a:gd name="connsiteX1" fmla="*/ 0 w 355600"/>
                    <a:gd name="connsiteY1" fmla="*/ 450850 h 450850"/>
                    <a:gd name="connsiteX2" fmla="*/ 355600 w 355600"/>
                    <a:gd name="connsiteY2" fmla="*/ 396875 h 450850"/>
                    <a:gd name="connsiteX3" fmla="*/ 355600 w 355600"/>
                    <a:gd name="connsiteY3" fmla="*/ 0 h 450850"/>
                    <a:gd name="connsiteX4" fmla="*/ 0 w 355600"/>
                    <a:gd name="connsiteY4" fmla="*/ 57150 h 450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 h="450850">
                      <a:moveTo>
                        <a:pt x="0" y="57150"/>
                      </a:moveTo>
                      <a:lnTo>
                        <a:pt x="0" y="450850"/>
                      </a:lnTo>
                      <a:lnTo>
                        <a:pt x="355600" y="396875"/>
                      </a:lnTo>
                      <a:lnTo>
                        <a:pt x="355600" y="0"/>
                      </a:lnTo>
                      <a:lnTo>
                        <a:pt x="0" y="57150"/>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8" name="Freeform 297"/>
                <p:cNvSpPr/>
                <p:nvPr/>
              </p:nvSpPr>
              <p:spPr>
                <a:xfrm>
                  <a:off x="6355069" y="3977684"/>
                  <a:ext cx="384927" cy="372216"/>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9" name="Freeform 298"/>
                <p:cNvSpPr/>
                <p:nvPr/>
              </p:nvSpPr>
              <p:spPr>
                <a:xfrm>
                  <a:off x="6355069" y="4796560"/>
                  <a:ext cx="357432" cy="322588"/>
                </a:xfrm>
                <a:custGeom>
                  <a:avLst/>
                  <a:gdLst>
                    <a:gd name="connsiteX0" fmla="*/ 361950 w 368300"/>
                    <a:gd name="connsiteY0" fmla="*/ 320675 h 320675"/>
                    <a:gd name="connsiteX1" fmla="*/ 368300 w 368300"/>
                    <a:gd name="connsiteY1" fmla="*/ 0 h 320675"/>
                    <a:gd name="connsiteX2" fmla="*/ 0 w 368300"/>
                    <a:gd name="connsiteY2" fmla="*/ 63500 h 320675"/>
                    <a:gd name="connsiteX3" fmla="*/ 0 w 368300"/>
                    <a:gd name="connsiteY3" fmla="*/ 295275 h 320675"/>
                  </a:gdLst>
                  <a:ahLst/>
                  <a:cxnLst>
                    <a:cxn ang="0">
                      <a:pos x="connsiteX0" y="connsiteY0"/>
                    </a:cxn>
                    <a:cxn ang="0">
                      <a:pos x="connsiteX1" y="connsiteY1"/>
                    </a:cxn>
                    <a:cxn ang="0">
                      <a:pos x="connsiteX2" y="connsiteY2"/>
                    </a:cxn>
                    <a:cxn ang="0">
                      <a:pos x="connsiteX3" y="connsiteY3"/>
                    </a:cxn>
                  </a:cxnLst>
                  <a:rect l="l" t="t" r="r" b="b"/>
                  <a:pathLst>
                    <a:path w="368300" h="320675">
                      <a:moveTo>
                        <a:pt x="361950" y="320675"/>
                      </a:moveTo>
                      <a:lnTo>
                        <a:pt x="368300" y="0"/>
                      </a:lnTo>
                      <a:lnTo>
                        <a:pt x="0" y="63500"/>
                      </a:lnTo>
                      <a:lnTo>
                        <a:pt x="0" y="2952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0" name="Freeform 299"/>
                <p:cNvSpPr/>
                <p:nvPr/>
              </p:nvSpPr>
              <p:spPr>
                <a:xfrm>
                  <a:off x="5860163" y="4076942"/>
                  <a:ext cx="371175" cy="359813"/>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1" name="Freeform 300"/>
                <p:cNvSpPr/>
                <p:nvPr/>
              </p:nvSpPr>
              <p:spPr>
                <a:xfrm>
                  <a:off x="5351505" y="4188610"/>
                  <a:ext cx="384927" cy="322588"/>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2" name="Freeform 301"/>
                <p:cNvSpPr/>
                <p:nvPr/>
              </p:nvSpPr>
              <p:spPr>
                <a:xfrm>
                  <a:off x="5860163" y="4436755"/>
                  <a:ext cx="384927" cy="272959"/>
                </a:xfrm>
                <a:custGeom>
                  <a:avLst/>
                  <a:gdLst>
                    <a:gd name="connsiteX0" fmla="*/ 371475 w 384175"/>
                    <a:gd name="connsiteY0" fmla="*/ 273050 h 273050"/>
                    <a:gd name="connsiteX1" fmla="*/ 384175 w 384175"/>
                    <a:gd name="connsiteY1" fmla="*/ 0 h 273050"/>
                    <a:gd name="connsiteX2" fmla="*/ 0 w 384175"/>
                    <a:gd name="connsiteY2" fmla="*/ 60325 h 273050"/>
                    <a:gd name="connsiteX3" fmla="*/ 3175 w 384175"/>
                    <a:gd name="connsiteY3" fmla="*/ 234950 h 273050"/>
                  </a:gdLst>
                  <a:ahLst/>
                  <a:cxnLst>
                    <a:cxn ang="0">
                      <a:pos x="connsiteX0" y="connsiteY0"/>
                    </a:cxn>
                    <a:cxn ang="0">
                      <a:pos x="connsiteX1" y="connsiteY1"/>
                    </a:cxn>
                    <a:cxn ang="0">
                      <a:pos x="connsiteX2" y="connsiteY2"/>
                    </a:cxn>
                    <a:cxn ang="0">
                      <a:pos x="connsiteX3" y="connsiteY3"/>
                    </a:cxn>
                  </a:cxnLst>
                  <a:rect l="l" t="t" r="r" b="b"/>
                  <a:pathLst>
                    <a:path w="384175" h="273050">
                      <a:moveTo>
                        <a:pt x="371475" y="273050"/>
                      </a:moveTo>
                      <a:lnTo>
                        <a:pt x="384175" y="0"/>
                      </a:lnTo>
                      <a:lnTo>
                        <a:pt x="0" y="60325"/>
                      </a:lnTo>
                      <a:cubicBezTo>
                        <a:pt x="1058" y="118533"/>
                        <a:pt x="3175" y="234950"/>
                        <a:pt x="3175" y="234950"/>
                      </a:cubicBez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3" name="Freeform 302"/>
                <p:cNvSpPr/>
                <p:nvPr/>
              </p:nvSpPr>
              <p:spPr>
                <a:xfrm>
                  <a:off x="5365257" y="4511198"/>
                  <a:ext cx="371175" cy="148887"/>
                </a:xfrm>
                <a:custGeom>
                  <a:avLst/>
                  <a:gdLst>
                    <a:gd name="connsiteX0" fmla="*/ 0 w 368300"/>
                    <a:gd name="connsiteY0" fmla="*/ 104775 h 139700"/>
                    <a:gd name="connsiteX1" fmla="*/ 0 w 368300"/>
                    <a:gd name="connsiteY1" fmla="*/ 47625 h 139700"/>
                    <a:gd name="connsiteX2" fmla="*/ 368300 w 368300"/>
                    <a:gd name="connsiteY2" fmla="*/ 0 h 139700"/>
                    <a:gd name="connsiteX3" fmla="*/ 368300 w 368300"/>
                    <a:gd name="connsiteY3" fmla="*/ 139700 h 139700"/>
                    <a:gd name="connsiteX4" fmla="*/ 368300 w 368300"/>
                    <a:gd name="connsiteY4" fmla="*/ 139700 h 139700"/>
                    <a:gd name="connsiteX5" fmla="*/ 368300 w 368300"/>
                    <a:gd name="connsiteY5" fmla="*/ 13970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300" h="139700">
                      <a:moveTo>
                        <a:pt x="0" y="104775"/>
                      </a:moveTo>
                      <a:lnTo>
                        <a:pt x="0" y="47625"/>
                      </a:lnTo>
                      <a:lnTo>
                        <a:pt x="368300" y="0"/>
                      </a:lnTo>
                      <a:lnTo>
                        <a:pt x="368300" y="139700"/>
                      </a:lnTo>
                      <a:lnTo>
                        <a:pt x="368300" y="139700"/>
                      </a:lnTo>
                      <a:lnTo>
                        <a:pt x="368300" y="1397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4" name="Freeform 303"/>
                <p:cNvSpPr/>
                <p:nvPr/>
              </p:nvSpPr>
              <p:spPr>
                <a:xfrm>
                  <a:off x="4829105" y="4300271"/>
                  <a:ext cx="398678" cy="272959"/>
                </a:xfrm>
                <a:custGeom>
                  <a:avLst/>
                  <a:gdLst>
                    <a:gd name="connsiteX0" fmla="*/ 0 w 393700"/>
                    <a:gd name="connsiteY0" fmla="*/ 241300 h 269875"/>
                    <a:gd name="connsiteX1" fmla="*/ 0 w 393700"/>
                    <a:gd name="connsiteY1" fmla="*/ 104775 h 269875"/>
                    <a:gd name="connsiteX2" fmla="*/ 393700 w 393700"/>
                    <a:gd name="connsiteY2" fmla="*/ 0 h 269875"/>
                    <a:gd name="connsiteX3" fmla="*/ 393700 w 393700"/>
                    <a:gd name="connsiteY3" fmla="*/ 241300 h 269875"/>
                    <a:gd name="connsiteX4" fmla="*/ 120650 w 393700"/>
                    <a:gd name="connsiteY4" fmla="*/ 2698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700" h="269875">
                      <a:moveTo>
                        <a:pt x="0" y="241300"/>
                      </a:moveTo>
                      <a:lnTo>
                        <a:pt x="0" y="104775"/>
                      </a:lnTo>
                      <a:lnTo>
                        <a:pt x="393700" y="0"/>
                      </a:lnTo>
                      <a:lnTo>
                        <a:pt x="393700" y="241300"/>
                      </a:lnTo>
                      <a:lnTo>
                        <a:pt x="120650" y="2698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5" name="Freeform 304"/>
                <p:cNvSpPr/>
                <p:nvPr/>
              </p:nvSpPr>
              <p:spPr>
                <a:xfrm>
                  <a:off x="4375445" y="4436755"/>
                  <a:ext cx="343680" cy="111661"/>
                </a:xfrm>
                <a:custGeom>
                  <a:avLst/>
                  <a:gdLst>
                    <a:gd name="connsiteX0" fmla="*/ 339725 w 339725"/>
                    <a:gd name="connsiteY0" fmla="*/ 111125 h 111125"/>
                    <a:gd name="connsiteX1" fmla="*/ 333375 w 339725"/>
                    <a:gd name="connsiteY1" fmla="*/ 0 h 111125"/>
                    <a:gd name="connsiteX2" fmla="*/ 9525 w 339725"/>
                    <a:gd name="connsiteY2" fmla="*/ 66675 h 111125"/>
                    <a:gd name="connsiteX3" fmla="*/ 0 w 339725"/>
                    <a:gd name="connsiteY3" fmla="*/ 101600 h 111125"/>
                  </a:gdLst>
                  <a:ahLst/>
                  <a:cxnLst>
                    <a:cxn ang="0">
                      <a:pos x="connsiteX0" y="connsiteY0"/>
                    </a:cxn>
                    <a:cxn ang="0">
                      <a:pos x="connsiteX1" y="connsiteY1"/>
                    </a:cxn>
                    <a:cxn ang="0">
                      <a:pos x="connsiteX2" y="connsiteY2"/>
                    </a:cxn>
                    <a:cxn ang="0">
                      <a:pos x="connsiteX3" y="connsiteY3"/>
                    </a:cxn>
                  </a:cxnLst>
                  <a:rect l="l" t="t" r="r" b="b"/>
                  <a:pathLst>
                    <a:path w="339725" h="111125">
                      <a:moveTo>
                        <a:pt x="339725" y="111125"/>
                      </a:moveTo>
                      <a:lnTo>
                        <a:pt x="333375" y="0"/>
                      </a:lnTo>
                      <a:lnTo>
                        <a:pt x="9525" y="66675"/>
                      </a:lnTo>
                      <a:lnTo>
                        <a:pt x="0" y="1016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306" name="Straight Connector 305"/>
                <p:cNvCxnSpPr/>
                <p:nvPr/>
              </p:nvCxnSpPr>
              <p:spPr>
                <a:xfrm rot="5400000">
                  <a:off x="2526740" y="5001281"/>
                  <a:ext cx="260555"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283" name="Freeform 282"/>
              <p:cNvSpPr/>
              <p:nvPr/>
            </p:nvSpPr>
            <p:spPr>
              <a:xfrm>
                <a:off x="3331155" y="5514146"/>
                <a:ext cx="560518" cy="597021"/>
              </a:xfrm>
              <a:custGeom>
                <a:avLst/>
                <a:gdLst>
                  <a:gd name="connsiteX0" fmla="*/ 0 w 571500"/>
                  <a:gd name="connsiteY0" fmla="*/ 571500 h 596900"/>
                  <a:gd name="connsiteX1" fmla="*/ 0 w 571500"/>
                  <a:gd name="connsiteY1" fmla="*/ 88900 h 596900"/>
                  <a:gd name="connsiteX2" fmla="*/ 571500 w 571500"/>
                  <a:gd name="connsiteY2" fmla="*/ 0 h 596900"/>
                  <a:gd name="connsiteX3" fmla="*/ 571500 w 571500"/>
                  <a:gd name="connsiteY3" fmla="*/ 596900 h 596900"/>
                  <a:gd name="connsiteX4" fmla="*/ 571500 w 571500"/>
                  <a:gd name="connsiteY4" fmla="*/ 596900 h 59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596900">
                    <a:moveTo>
                      <a:pt x="0" y="571500"/>
                    </a:moveTo>
                    <a:lnTo>
                      <a:pt x="0" y="88900"/>
                    </a:lnTo>
                    <a:lnTo>
                      <a:pt x="571500" y="0"/>
                    </a:lnTo>
                    <a:lnTo>
                      <a:pt x="571500" y="596900"/>
                    </a:lnTo>
                    <a:lnTo>
                      <a:pt x="571500" y="5969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74" name="Rectangle 73"/>
            <p:cNvSpPr/>
            <p:nvPr/>
          </p:nvSpPr>
          <p:spPr bwMode="auto">
            <a:xfrm>
              <a:off x="6070601" y="1466259"/>
              <a:ext cx="1282699" cy="1285547"/>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Rectangle 101"/>
            <p:cNvSpPr/>
            <p:nvPr/>
          </p:nvSpPr>
          <p:spPr bwMode="auto">
            <a:xfrm>
              <a:off x="6077858" y="2513667"/>
              <a:ext cx="1270000" cy="230066"/>
            </a:xfrm>
            <a:prstGeom prst="rect">
              <a:avLst/>
            </a:prstGeom>
            <a:solidFill>
              <a:srgbClr val="4D242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57414" name="Picture 127" descr="Bar_code.jpg"/>
            <p:cNvPicPr>
              <a:picLocks noChangeAspect="1"/>
            </p:cNvPicPr>
            <p:nvPr/>
          </p:nvPicPr>
          <p:blipFill>
            <a:blip r:embed="rId9"/>
            <a:srcRect/>
            <a:stretch>
              <a:fillRect/>
            </a:stretch>
          </p:blipFill>
          <p:spPr bwMode="auto">
            <a:xfrm>
              <a:off x="6461125" y="1555750"/>
              <a:ext cx="787400" cy="425450"/>
            </a:xfrm>
            <a:prstGeom prst="rect">
              <a:avLst/>
            </a:prstGeom>
            <a:noFill/>
            <a:ln w="9525">
              <a:noFill/>
              <a:miter lim="800000"/>
              <a:headEnd/>
              <a:tailEnd/>
            </a:ln>
          </p:spPr>
        </p:pic>
        <p:grpSp>
          <p:nvGrpSpPr>
            <p:cNvPr id="11" name="Group 212"/>
            <p:cNvGrpSpPr>
              <a:grpSpLocks/>
            </p:cNvGrpSpPr>
            <p:nvPr/>
          </p:nvGrpSpPr>
          <p:grpSpPr bwMode="auto">
            <a:xfrm>
              <a:off x="6119813" y="1968500"/>
              <a:ext cx="693737" cy="520700"/>
              <a:chOff x="1953683" y="4914900"/>
              <a:chExt cx="694266" cy="520700"/>
            </a:xfrm>
          </p:grpSpPr>
          <p:sp>
            <p:nvSpPr>
              <p:cNvPr id="196" name="Donut 195"/>
              <p:cNvSpPr>
                <a:spLocks noChangeAspect="1"/>
              </p:cNvSpPr>
              <p:nvPr/>
            </p:nvSpPr>
            <p:spPr>
              <a:xfrm flipH="1">
                <a:off x="2258488" y="5302654"/>
                <a:ext cx="125282" cy="125124"/>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7" name="Donut 196"/>
              <p:cNvSpPr>
                <a:spLocks noChangeAspect="1"/>
              </p:cNvSpPr>
              <p:nvPr/>
            </p:nvSpPr>
            <p:spPr>
              <a:xfrm flipH="1">
                <a:off x="1964349" y="5322835"/>
                <a:ext cx="110756" cy="110996"/>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8" name="Freeform 197"/>
              <p:cNvSpPr/>
              <p:nvPr/>
            </p:nvSpPr>
            <p:spPr>
              <a:xfrm flipH="1">
                <a:off x="2075106" y="5383379"/>
                <a:ext cx="187013" cy="2017"/>
              </a:xfrm>
              <a:custGeom>
                <a:avLst/>
                <a:gdLst>
                  <a:gd name="connsiteX0" fmla="*/ 0 w 1244600"/>
                  <a:gd name="connsiteY0" fmla="*/ 0 h 12700"/>
                  <a:gd name="connsiteX1" fmla="*/ 1244600 w 1244600"/>
                  <a:gd name="connsiteY1" fmla="*/ 12700 h 12700"/>
                  <a:gd name="connsiteX2" fmla="*/ 1244600 w 1244600"/>
                  <a:gd name="connsiteY2" fmla="*/ 12700 h 12700"/>
                </a:gdLst>
                <a:ahLst/>
                <a:cxnLst>
                  <a:cxn ang="0">
                    <a:pos x="connsiteX0" y="connsiteY0"/>
                  </a:cxn>
                  <a:cxn ang="0">
                    <a:pos x="connsiteX1" y="connsiteY1"/>
                  </a:cxn>
                  <a:cxn ang="0">
                    <a:pos x="connsiteX2" y="connsiteY2"/>
                  </a:cxn>
                </a:cxnLst>
                <a:rect l="l" t="t" r="r" b="b"/>
                <a:pathLst>
                  <a:path w="1244600" h="12700">
                    <a:moveTo>
                      <a:pt x="0" y="0"/>
                    </a:moveTo>
                    <a:lnTo>
                      <a:pt x="1244600" y="12700"/>
                    </a:lnTo>
                    <a:lnTo>
                      <a:pt x="1244600" y="12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99" name="Freeform 198"/>
              <p:cNvSpPr/>
              <p:nvPr/>
            </p:nvSpPr>
            <p:spPr>
              <a:xfrm flipH="1">
                <a:off x="1953455" y="5193675"/>
                <a:ext cx="290507" cy="183649"/>
              </a:xfrm>
              <a:custGeom>
                <a:avLst/>
                <a:gdLst>
                  <a:gd name="connsiteX0" fmla="*/ 1790700 w 1866900"/>
                  <a:gd name="connsiteY0" fmla="*/ 1206500 h 1206500"/>
                  <a:gd name="connsiteX1" fmla="*/ 1866900 w 1866900"/>
                  <a:gd name="connsiteY1" fmla="*/ 1193800 h 1206500"/>
                  <a:gd name="connsiteX2" fmla="*/ 1866900 w 1866900"/>
                  <a:gd name="connsiteY2" fmla="*/ 584200 h 1206500"/>
                  <a:gd name="connsiteX3" fmla="*/ 1828800 w 1866900"/>
                  <a:gd name="connsiteY3" fmla="*/ 457200 h 1206500"/>
                  <a:gd name="connsiteX4" fmla="*/ 1714500 w 1866900"/>
                  <a:gd name="connsiteY4" fmla="*/ 381000 h 1206500"/>
                  <a:gd name="connsiteX5" fmla="*/ 1701800 w 1866900"/>
                  <a:gd name="connsiteY5" fmla="*/ 292100 h 1206500"/>
                  <a:gd name="connsiteX6" fmla="*/ 1739900 w 1866900"/>
                  <a:gd name="connsiteY6" fmla="*/ 215900 h 1206500"/>
                  <a:gd name="connsiteX7" fmla="*/ 1778000 w 1866900"/>
                  <a:gd name="connsiteY7" fmla="*/ 139700 h 1206500"/>
                  <a:gd name="connsiteX8" fmla="*/ 1600200 w 1866900"/>
                  <a:gd name="connsiteY8" fmla="*/ 88900 h 1206500"/>
                  <a:gd name="connsiteX9" fmla="*/ 1206500 w 1866900"/>
                  <a:gd name="connsiteY9" fmla="*/ 25400 h 1206500"/>
                  <a:gd name="connsiteX10" fmla="*/ 1079500 w 1866900"/>
                  <a:gd name="connsiteY10" fmla="*/ 76200 h 1206500"/>
                  <a:gd name="connsiteX11" fmla="*/ 1041400 w 1866900"/>
                  <a:gd name="connsiteY11" fmla="*/ 0 h 1206500"/>
                  <a:gd name="connsiteX12" fmla="*/ 901700 w 1866900"/>
                  <a:gd name="connsiteY12" fmla="*/ 12700 h 1206500"/>
                  <a:gd name="connsiteX13" fmla="*/ 863600 w 1866900"/>
                  <a:gd name="connsiteY13" fmla="*/ 190500 h 1206500"/>
                  <a:gd name="connsiteX14" fmla="*/ 939800 w 1866900"/>
                  <a:gd name="connsiteY14" fmla="*/ 254000 h 1206500"/>
                  <a:gd name="connsiteX15" fmla="*/ 939800 w 1866900"/>
                  <a:gd name="connsiteY15" fmla="*/ 330200 h 1206500"/>
                  <a:gd name="connsiteX16" fmla="*/ 939800 w 1866900"/>
                  <a:gd name="connsiteY16" fmla="*/ 330200 h 1206500"/>
                  <a:gd name="connsiteX17" fmla="*/ 685800 w 1866900"/>
                  <a:gd name="connsiteY17" fmla="*/ 406400 h 1206500"/>
                  <a:gd name="connsiteX18" fmla="*/ 444500 w 1866900"/>
                  <a:gd name="connsiteY18" fmla="*/ 571500 h 1206500"/>
                  <a:gd name="connsiteX19" fmla="*/ 292100 w 1866900"/>
                  <a:gd name="connsiteY19" fmla="*/ 901700 h 1206500"/>
                  <a:gd name="connsiteX20" fmla="*/ 0 w 1866900"/>
                  <a:gd name="connsiteY20" fmla="*/ 889000 h 1206500"/>
                  <a:gd name="connsiteX21" fmla="*/ 0 w 1866900"/>
                  <a:gd name="connsiteY21" fmla="*/ 88900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206500">
                    <a:moveTo>
                      <a:pt x="1790700" y="1206500"/>
                    </a:moveTo>
                    <a:lnTo>
                      <a:pt x="1866900" y="1193800"/>
                    </a:lnTo>
                    <a:lnTo>
                      <a:pt x="1866900" y="584200"/>
                    </a:lnTo>
                    <a:lnTo>
                      <a:pt x="1828800" y="457200"/>
                    </a:lnTo>
                    <a:lnTo>
                      <a:pt x="1714500" y="381000"/>
                    </a:lnTo>
                    <a:lnTo>
                      <a:pt x="1701800" y="292100"/>
                    </a:lnTo>
                    <a:lnTo>
                      <a:pt x="1739900" y="215900"/>
                    </a:lnTo>
                    <a:lnTo>
                      <a:pt x="1778000" y="139700"/>
                    </a:lnTo>
                    <a:lnTo>
                      <a:pt x="1600200" y="88900"/>
                    </a:lnTo>
                    <a:lnTo>
                      <a:pt x="1206500" y="25400"/>
                    </a:lnTo>
                    <a:lnTo>
                      <a:pt x="1079500" y="76200"/>
                    </a:lnTo>
                    <a:lnTo>
                      <a:pt x="1041400" y="0"/>
                    </a:lnTo>
                    <a:lnTo>
                      <a:pt x="901700" y="12700"/>
                    </a:lnTo>
                    <a:lnTo>
                      <a:pt x="863600" y="190500"/>
                    </a:lnTo>
                    <a:lnTo>
                      <a:pt x="939800" y="254000"/>
                    </a:lnTo>
                    <a:lnTo>
                      <a:pt x="939800" y="330200"/>
                    </a:lnTo>
                    <a:lnTo>
                      <a:pt x="939800" y="330200"/>
                    </a:lnTo>
                    <a:lnTo>
                      <a:pt x="685800" y="406400"/>
                    </a:lnTo>
                    <a:lnTo>
                      <a:pt x="444500" y="571500"/>
                    </a:lnTo>
                    <a:lnTo>
                      <a:pt x="292100" y="901700"/>
                    </a:lnTo>
                    <a:lnTo>
                      <a:pt x="0" y="889000"/>
                    </a:lnTo>
                    <a:lnTo>
                      <a:pt x="0" y="889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0" name="Freeform 199"/>
              <p:cNvSpPr/>
              <p:nvPr/>
            </p:nvSpPr>
            <p:spPr>
              <a:xfrm flipH="1">
                <a:off x="2051502" y="5024152"/>
                <a:ext cx="272350" cy="256302"/>
              </a:xfrm>
              <a:custGeom>
                <a:avLst/>
                <a:gdLst>
                  <a:gd name="connsiteX0" fmla="*/ 1778000 w 1790700"/>
                  <a:gd name="connsiteY0" fmla="*/ 1155700 h 1676400"/>
                  <a:gd name="connsiteX1" fmla="*/ 1676400 w 1790700"/>
                  <a:gd name="connsiteY1" fmla="*/ 203200 h 1676400"/>
                  <a:gd name="connsiteX2" fmla="*/ 1790700 w 1790700"/>
                  <a:gd name="connsiteY2" fmla="*/ 0 h 1676400"/>
                  <a:gd name="connsiteX3" fmla="*/ 673100 w 1790700"/>
                  <a:gd name="connsiteY3" fmla="*/ 38100 h 1676400"/>
                  <a:gd name="connsiteX4" fmla="*/ 558800 w 1790700"/>
                  <a:gd name="connsiteY4" fmla="*/ 63500 h 1676400"/>
                  <a:gd name="connsiteX5" fmla="*/ 457200 w 1790700"/>
                  <a:gd name="connsiteY5" fmla="*/ 203200 h 1676400"/>
                  <a:gd name="connsiteX6" fmla="*/ 0 w 1790700"/>
                  <a:gd name="connsiteY6"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00" h="1676400">
                    <a:moveTo>
                      <a:pt x="1778000" y="1155700"/>
                    </a:moveTo>
                    <a:lnTo>
                      <a:pt x="1676400" y="203200"/>
                    </a:lnTo>
                    <a:lnTo>
                      <a:pt x="1790700" y="0"/>
                    </a:lnTo>
                    <a:lnTo>
                      <a:pt x="673100" y="38100"/>
                    </a:lnTo>
                    <a:lnTo>
                      <a:pt x="558800" y="63500"/>
                    </a:lnTo>
                    <a:lnTo>
                      <a:pt x="457200" y="203200"/>
                    </a:lnTo>
                    <a:lnTo>
                      <a:pt x="0" y="16764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1" name="Freeform 200"/>
              <p:cNvSpPr/>
              <p:nvPr/>
            </p:nvSpPr>
            <p:spPr>
              <a:xfrm flipH="1">
                <a:off x="2080552" y="5040297"/>
                <a:ext cx="203355" cy="246212"/>
              </a:xfrm>
              <a:custGeom>
                <a:avLst/>
                <a:gdLst>
                  <a:gd name="connsiteX0" fmla="*/ 1384300 w 1384300"/>
                  <a:gd name="connsiteY0" fmla="*/ 1016000 h 1587500"/>
                  <a:gd name="connsiteX1" fmla="*/ 1295400 w 1384300"/>
                  <a:gd name="connsiteY1" fmla="*/ 0 h 1587500"/>
                  <a:gd name="connsiteX2" fmla="*/ 406400 w 1384300"/>
                  <a:gd name="connsiteY2" fmla="*/ 12700 h 1587500"/>
                  <a:gd name="connsiteX3" fmla="*/ 406400 w 1384300"/>
                  <a:gd name="connsiteY3" fmla="*/ 12700 h 1587500"/>
                  <a:gd name="connsiteX4" fmla="*/ 304800 w 1384300"/>
                  <a:gd name="connsiteY4" fmla="*/ 63500 h 1587500"/>
                  <a:gd name="connsiteX5" fmla="*/ 254000 w 1384300"/>
                  <a:gd name="connsiteY5" fmla="*/ 139700 h 1587500"/>
                  <a:gd name="connsiteX6" fmla="*/ 0 w 1384300"/>
                  <a:gd name="connsiteY6" fmla="*/ 1003300 h 1587500"/>
                  <a:gd name="connsiteX7" fmla="*/ 203200 w 1384300"/>
                  <a:gd name="connsiteY7" fmla="*/ 1130300 h 1587500"/>
                  <a:gd name="connsiteX8" fmla="*/ 38100 w 1384300"/>
                  <a:gd name="connsiteY8" fmla="*/ 1435100 h 1587500"/>
                  <a:gd name="connsiteX9" fmla="*/ 127000 w 1384300"/>
                  <a:gd name="connsiteY9" fmla="*/ 1587500 h 1587500"/>
                  <a:gd name="connsiteX10" fmla="*/ 469900 w 1384300"/>
                  <a:gd name="connsiteY10" fmla="*/ 1562100 h 1587500"/>
                  <a:gd name="connsiteX11" fmla="*/ 469900 w 1384300"/>
                  <a:gd name="connsiteY11" fmla="*/ 1257300 h 1587500"/>
                  <a:gd name="connsiteX12" fmla="*/ 1231900 w 1384300"/>
                  <a:gd name="connsiteY12" fmla="*/ 1270000 h 1587500"/>
                  <a:gd name="connsiteX13" fmla="*/ 1231900 w 1384300"/>
                  <a:gd name="connsiteY13" fmla="*/ 127000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4300" h="1587500">
                    <a:moveTo>
                      <a:pt x="1384300" y="1016000"/>
                    </a:moveTo>
                    <a:lnTo>
                      <a:pt x="1295400" y="0"/>
                    </a:lnTo>
                    <a:lnTo>
                      <a:pt x="406400" y="12700"/>
                    </a:lnTo>
                    <a:lnTo>
                      <a:pt x="406400" y="12700"/>
                    </a:lnTo>
                    <a:lnTo>
                      <a:pt x="304800" y="63500"/>
                    </a:lnTo>
                    <a:lnTo>
                      <a:pt x="254000" y="139700"/>
                    </a:lnTo>
                    <a:lnTo>
                      <a:pt x="0" y="1003300"/>
                    </a:lnTo>
                    <a:lnTo>
                      <a:pt x="203200" y="1130300"/>
                    </a:lnTo>
                    <a:lnTo>
                      <a:pt x="38100" y="1435100"/>
                    </a:lnTo>
                    <a:lnTo>
                      <a:pt x="127000" y="1587500"/>
                    </a:lnTo>
                    <a:lnTo>
                      <a:pt x="469900" y="1562100"/>
                    </a:lnTo>
                    <a:lnTo>
                      <a:pt x="469900" y="1257300"/>
                    </a:lnTo>
                    <a:lnTo>
                      <a:pt x="1231900" y="1270000"/>
                    </a:lnTo>
                    <a:lnTo>
                      <a:pt x="1231900" y="1270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2" name="Freeform 201"/>
              <p:cNvSpPr/>
              <p:nvPr/>
            </p:nvSpPr>
            <p:spPr>
              <a:xfrm flipH="1">
                <a:off x="2216728" y="5141204"/>
                <a:ext cx="67179" cy="74670"/>
              </a:xfrm>
              <a:custGeom>
                <a:avLst/>
                <a:gdLst>
                  <a:gd name="connsiteX0" fmla="*/ 0 w 508000"/>
                  <a:gd name="connsiteY0" fmla="*/ 330200 h 469900"/>
                  <a:gd name="connsiteX1" fmla="*/ 127000 w 508000"/>
                  <a:gd name="connsiteY1" fmla="*/ 127000 h 469900"/>
                  <a:gd name="connsiteX2" fmla="*/ 127000 w 508000"/>
                  <a:gd name="connsiteY2" fmla="*/ 127000 h 469900"/>
                  <a:gd name="connsiteX3" fmla="*/ 241300 w 508000"/>
                  <a:gd name="connsiteY3" fmla="*/ 139700 h 469900"/>
                  <a:gd name="connsiteX4" fmla="*/ 304800 w 508000"/>
                  <a:gd name="connsiteY4" fmla="*/ 88900 h 469900"/>
                  <a:gd name="connsiteX5" fmla="*/ 228600 w 508000"/>
                  <a:gd name="connsiteY5" fmla="*/ 0 h 469900"/>
                  <a:gd name="connsiteX6" fmla="*/ 508000 w 508000"/>
                  <a:gd name="connsiteY6" fmla="*/ 215900 h 469900"/>
                  <a:gd name="connsiteX7" fmla="*/ 419100 w 508000"/>
                  <a:gd name="connsiteY7" fmla="*/ 203200 h 469900"/>
                  <a:gd name="connsiteX8" fmla="*/ 215900 w 508000"/>
                  <a:gd name="connsiteY8" fmla="*/ 469900 h 4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0" h="469900">
                    <a:moveTo>
                      <a:pt x="0" y="330200"/>
                    </a:moveTo>
                    <a:lnTo>
                      <a:pt x="127000" y="127000"/>
                    </a:lnTo>
                    <a:lnTo>
                      <a:pt x="127000" y="127000"/>
                    </a:lnTo>
                    <a:lnTo>
                      <a:pt x="241300" y="139700"/>
                    </a:lnTo>
                    <a:lnTo>
                      <a:pt x="304800" y="88900"/>
                    </a:lnTo>
                    <a:lnTo>
                      <a:pt x="228600" y="0"/>
                    </a:lnTo>
                    <a:lnTo>
                      <a:pt x="508000" y="215900"/>
                    </a:lnTo>
                    <a:lnTo>
                      <a:pt x="419100" y="203200"/>
                    </a:lnTo>
                    <a:lnTo>
                      <a:pt x="215900" y="4699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3" name="Freeform 202"/>
              <p:cNvSpPr/>
              <p:nvPr/>
            </p:nvSpPr>
            <p:spPr>
              <a:xfrm flipH="1">
                <a:off x="2093262" y="5127076"/>
                <a:ext cx="101677" cy="104943"/>
              </a:xfrm>
              <a:custGeom>
                <a:avLst/>
                <a:gdLst>
                  <a:gd name="connsiteX0" fmla="*/ 152400 w 673100"/>
                  <a:gd name="connsiteY0" fmla="*/ 698500 h 698500"/>
                  <a:gd name="connsiteX1" fmla="*/ 139700 w 673100"/>
                  <a:gd name="connsiteY1" fmla="*/ 622300 h 698500"/>
                  <a:gd name="connsiteX2" fmla="*/ 25400 w 673100"/>
                  <a:gd name="connsiteY2" fmla="*/ 622300 h 698500"/>
                  <a:gd name="connsiteX3" fmla="*/ 25400 w 673100"/>
                  <a:gd name="connsiteY3" fmla="*/ 622300 h 698500"/>
                  <a:gd name="connsiteX4" fmla="*/ 0 w 673100"/>
                  <a:gd name="connsiteY4" fmla="*/ 508000 h 698500"/>
                  <a:gd name="connsiteX5" fmla="*/ 0 w 673100"/>
                  <a:gd name="connsiteY5" fmla="*/ 508000 h 698500"/>
                  <a:gd name="connsiteX6" fmla="*/ 419100 w 673100"/>
                  <a:gd name="connsiteY6" fmla="*/ 444500 h 698500"/>
                  <a:gd name="connsiteX7" fmla="*/ 546100 w 673100"/>
                  <a:gd name="connsiteY7" fmla="*/ 50800 h 698500"/>
                  <a:gd name="connsiteX8" fmla="*/ 546100 w 673100"/>
                  <a:gd name="connsiteY8" fmla="*/ 50800 h 698500"/>
                  <a:gd name="connsiteX9" fmla="*/ 635000 w 673100"/>
                  <a:gd name="connsiteY9" fmla="*/ 0 h 698500"/>
                  <a:gd name="connsiteX10" fmla="*/ 635000 w 673100"/>
                  <a:gd name="connsiteY10" fmla="*/ 0 h 698500"/>
                  <a:gd name="connsiteX11" fmla="*/ 635000 w 673100"/>
                  <a:gd name="connsiteY11" fmla="*/ 0 h 698500"/>
                  <a:gd name="connsiteX12" fmla="*/ 673100 w 673100"/>
                  <a:gd name="connsiteY12" fmla="*/ 88900 h 698500"/>
                  <a:gd name="connsiteX13" fmla="*/ 622300 w 673100"/>
                  <a:gd name="connsiteY13" fmla="*/ 4826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698500">
                    <a:moveTo>
                      <a:pt x="152400" y="698500"/>
                    </a:moveTo>
                    <a:lnTo>
                      <a:pt x="139700" y="622300"/>
                    </a:lnTo>
                    <a:lnTo>
                      <a:pt x="25400" y="622300"/>
                    </a:lnTo>
                    <a:lnTo>
                      <a:pt x="25400" y="622300"/>
                    </a:lnTo>
                    <a:lnTo>
                      <a:pt x="0" y="508000"/>
                    </a:lnTo>
                    <a:lnTo>
                      <a:pt x="0" y="508000"/>
                    </a:lnTo>
                    <a:lnTo>
                      <a:pt x="419100" y="444500"/>
                    </a:lnTo>
                    <a:lnTo>
                      <a:pt x="546100" y="50800"/>
                    </a:lnTo>
                    <a:lnTo>
                      <a:pt x="546100" y="50800"/>
                    </a:lnTo>
                    <a:lnTo>
                      <a:pt x="635000" y="0"/>
                    </a:lnTo>
                    <a:lnTo>
                      <a:pt x="635000" y="0"/>
                    </a:lnTo>
                    <a:lnTo>
                      <a:pt x="635000" y="0"/>
                    </a:lnTo>
                    <a:lnTo>
                      <a:pt x="673100" y="88900"/>
                    </a:lnTo>
                    <a:lnTo>
                      <a:pt x="622300" y="4826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4" name="Freeform 203"/>
              <p:cNvSpPr/>
              <p:nvPr/>
            </p:nvSpPr>
            <p:spPr>
              <a:xfrm flipH="1">
                <a:off x="2302064" y="5209820"/>
                <a:ext cx="56286" cy="72653"/>
              </a:xfrm>
              <a:custGeom>
                <a:avLst/>
                <a:gdLst>
                  <a:gd name="connsiteX0" fmla="*/ 330200 w 330200"/>
                  <a:gd name="connsiteY0" fmla="*/ 0 h 533400"/>
                  <a:gd name="connsiteX1" fmla="*/ 0 w 330200"/>
                  <a:gd name="connsiteY1" fmla="*/ 533400 h 533400"/>
                  <a:gd name="connsiteX2" fmla="*/ 215900 w 330200"/>
                  <a:gd name="connsiteY2" fmla="*/ 520700 h 533400"/>
                </a:gdLst>
                <a:ahLst/>
                <a:cxnLst>
                  <a:cxn ang="0">
                    <a:pos x="connsiteX0" y="connsiteY0"/>
                  </a:cxn>
                  <a:cxn ang="0">
                    <a:pos x="connsiteX1" y="connsiteY1"/>
                  </a:cxn>
                  <a:cxn ang="0">
                    <a:pos x="connsiteX2" y="connsiteY2"/>
                  </a:cxn>
                </a:cxnLst>
                <a:rect l="l" t="t" r="r" b="b"/>
                <a:pathLst>
                  <a:path w="330200" h="533400">
                    <a:moveTo>
                      <a:pt x="330200" y="0"/>
                    </a:moveTo>
                    <a:lnTo>
                      <a:pt x="0" y="533400"/>
                    </a:lnTo>
                    <a:lnTo>
                      <a:pt x="215900" y="520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5" name="Freeform 204"/>
              <p:cNvSpPr/>
              <p:nvPr/>
            </p:nvSpPr>
            <p:spPr>
              <a:xfrm flipH="1">
                <a:off x="2358350" y="4915173"/>
                <a:ext cx="32682" cy="367299"/>
              </a:xfrm>
              <a:custGeom>
                <a:avLst/>
                <a:gdLst>
                  <a:gd name="connsiteX0" fmla="*/ 222250 w 222250"/>
                  <a:gd name="connsiteY0" fmla="*/ 2438400 h 2438400"/>
                  <a:gd name="connsiteX1" fmla="*/ 222250 w 222250"/>
                  <a:gd name="connsiteY1" fmla="*/ 0 h 2438400"/>
                  <a:gd name="connsiteX2" fmla="*/ 0 w 222250"/>
                  <a:gd name="connsiteY2" fmla="*/ 0 h 2438400"/>
                  <a:gd name="connsiteX3" fmla="*/ 6350 w 222250"/>
                  <a:gd name="connsiteY3" fmla="*/ 1130300 h 2438400"/>
                </a:gdLst>
                <a:ahLst/>
                <a:cxnLst>
                  <a:cxn ang="0">
                    <a:pos x="connsiteX0" y="connsiteY0"/>
                  </a:cxn>
                  <a:cxn ang="0">
                    <a:pos x="connsiteX1" y="connsiteY1"/>
                  </a:cxn>
                  <a:cxn ang="0">
                    <a:pos x="connsiteX2" y="connsiteY2"/>
                  </a:cxn>
                  <a:cxn ang="0">
                    <a:pos x="connsiteX3" y="connsiteY3"/>
                  </a:cxn>
                </a:cxnLst>
                <a:rect l="l" t="t" r="r" b="b"/>
                <a:pathLst>
                  <a:path w="222250" h="2438400">
                    <a:moveTo>
                      <a:pt x="222250" y="2438400"/>
                    </a:moveTo>
                    <a:lnTo>
                      <a:pt x="222250" y="0"/>
                    </a:lnTo>
                    <a:lnTo>
                      <a:pt x="0" y="0"/>
                    </a:lnTo>
                    <a:cubicBezTo>
                      <a:pt x="2117" y="376767"/>
                      <a:pt x="4233" y="753533"/>
                      <a:pt x="6350" y="1130300"/>
                    </a:cubicBez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9" name="Freeform 208"/>
              <p:cNvSpPr/>
              <p:nvPr/>
            </p:nvSpPr>
            <p:spPr>
              <a:xfrm flipH="1">
                <a:off x="2391032" y="5008007"/>
                <a:ext cx="34497" cy="84761"/>
              </a:xfrm>
              <a:custGeom>
                <a:avLst/>
                <a:gdLst>
                  <a:gd name="connsiteX0" fmla="*/ 228600 w 228600"/>
                  <a:gd name="connsiteY0" fmla="*/ 514350 h 565200"/>
                  <a:gd name="connsiteX1" fmla="*/ 95250 w 228600"/>
                  <a:gd name="connsiteY1" fmla="*/ 514350 h 565200"/>
                  <a:gd name="connsiteX2" fmla="*/ 6350 w 228600"/>
                  <a:gd name="connsiteY2" fmla="*/ 222250 h 565200"/>
                  <a:gd name="connsiteX3" fmla="*/ 0 w 228600"/>
                  <a:gd name="connsiteY3" fmla="*/ 0 h 565200"/>
                </a:gdLst>
                <a:ahLst/>
                <a:cxnLst>
                  <a:cxn ang="0">
                    <a:pos x="connsiteX0" y="connsiteY0"/>
                  </a:cxn>
                  <a:cxn ang="0">
                    <a:pos x="connsiteX1" y="connsiteY1"/>
                  </a:cxn>
                  <a:cxn ang="0">
                    <a:pos x="connsiteX2" y="connsiteY2"/>
                  </a:cxn>
                  <a:cxn ang="0">
                    <a:pos x="connsiteX3" y="connsiteY3"/>
                  </a:cxn>
                </a:cxnLst>
                <a:rect l="l" t="t" r="r" b="b"/>
                <a:pathLst>
                  <a:path w="228600" h="565200">
                    <a:moveTo>
                      <a:pt x="228600" y="514350"/>
                    </a:moveTo>
                    <a:cubicBezTo>
                      <a:pt x="93136" y="520801"/>
                      <a:pt x="95250" y="565200"/>
                      <a:pt x="95250" y="514350"/>
                    </a:cubicBezTo>
                    <a:lnTo>
                      <a:pt x="6350" y="222250"/>
                    </a:lnTo>
                    <a:lnTo>
                      <a:pt x="0" y="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0" name="Freeform 209"/>
              <p:cNvSpPr/>
              <p:nvPr/>
            </p:nvSpPr>
            <p:spPr>
              <a:xfrm flipH="1">
                <a:off x="2372875" y="5008007"/>
                <a:ext cx="281428" cy="389498"/>
              </a:xfrm>
              <a:custGeom>
                <a:avLst/>
                <a:gdLst>
                  <a:gd name="connsiteX0" fmla="*/ 1473200 w 1816100"/>
                  <a:gd name="connsiteY0" fmla="*/ 0 h 2578100"/>
                  <a:gd name="connsiteX1" fmla="*/ 1390650 w 1816100"/>
                  <a:gd name="connsiteY1" fmla="*/ 6350 h 2578100"/>
                  <a:gd name="connsiteX2" fmla="*/ 1409700 w 1816100"/>
                  <a:gd name="connsiteY2" fmla="*/ 1136650 h 2578100"/>
                  <a:gd name="connsiteX3" fmla="*/ 1454150 w 1816100"/>
                  <a:gd name="connsiteY3" fmla="*/ 1181100 h 2578100"/>
                  <a:gd name="connsiteX4" fmla="*/ 1454150 w 1816100"/>
                  <a:gd name="connsiteY4" fmla="*/ 1276350 h 2578100"/>
                  <a:gd name="connsiteX5" fmla="*/ 0 w 1816100"/>
                  <a:gd name="connsiteY5" fmla="*/ 1339850 h 2578100"/>
                  <a:gd name="connsiteX6" fmla="*/ 0 w 1816100"/>
                  <a:gd name="connsiteY6" fmla="*/ 1384300 h 2578100"/>
                  <a:gd name="connsiteX7" fmla="*/ 1473200 w 1816100"/>
                  <a:gd name="connsiteY7" fmla="*/ 1365250 h 2578100"/>
                  <a:gd name="connsiteX8" fmla="*/ 1549400 w 1816100"/>
                  <a:gd name="connsiteY8" fmla="*/ 1263650 h 2578100"/>
                  <a:gd name="connsiteX9" fmla="*/ 1625600 w 1816100"/>
                  <a:gd name="connsiteY9" fmla="*/ 1257300 h 2578100"/>
                  <a:gd name="connsiteX10" fmla="*/ 1625600 w 1816100"/>
                  <a:gd name="connsiteY10" fmla="*/ 1498600 h 2578100"/>
                  <a:gd name="connsiteX11" fmla="*/ 1708150 w 1816100"/>
                  <a:gd name="connsiteY11" fmla="*/ 1498600 h 2578100"/>
                  <a:gd name="connsiteX12" fmla="*/ 1708150 w 1816100"/>
                  <a:gd name="connsiteY12" fmla="*/ 2578100 h 2578100"/>
                  <a:gd name="connsiteX13" fmla="*/ 1816100 w 1816100"/>
                  <a:gd name="connsiteY13" fmla="*/ 2578100 h 257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6100" h="2578100">
                    <a:moveTo>
                      <a:pt x="1473200" y="0"/>
                    </a:moveTo>
                    <a:lnTo>
                      <a:pt x="1390650" y="6350"/>
                    </a:lnTo>
                    <a:lnTo>
                      <a:pt x="1409700" y="1136650"/>
                    </a:lnTo>
                    <a:lnTo>
                      <a:pt x="1454150" y="1181100"/>
                    </a:lnTo>
                    <a:lnTo>
                      <a:pt x="1454150" y="1276350"/>
                    </a:lnTo>
                    <a:lnTo>
                      <a:pt x="0" y="1339850"/>
                    </a:lnTo>
                    <a:lnTo>
                      <a:pt x="0" y="1384300"/>
                    </a:lnTo>
                    <a:lnTo>
                      <a:pt x="1473200" y="1365250"/>
                    </a:lnTo>
                    <a:lnTo>
                      <a:pt x="1549400" y="1263650"/>
                    </a:lnTo>
                    <a:lnTo>
                      <a:pt x="1625600" y="1257300"/>
                    </a:lnTo>
                    <a:lnTo>
                      <a:pt x="1625600" y="1498600"/>
                    </a:lnTo>
                    <a:lnTo>
                      <a:pt x="1708150" y="1498600"/>
                    </a:lnTo>
                    <a:lnTo>
                      <a:pt x="1708150" y="2578100"/>
                    </a:lnTo>
                    <a:lnTo>
                      <a:pt x="1816100" y="25781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1" name="Arc 210"/>
              <p:cNvSpPr/>
              <p:nvPr/>
            </p:nvSpPr>
            <p:spPr>
              <a:xfrm flipH="1">
                <a:off x="2236700" y="5282473"/>
                <a:ext cx="174304" cy="151359"/>
              </a:xfrm>
              <a:prstGeom prst="arc">
                <a:avLst>
                  <a:gd name="adj1" fmla="val 16200000"/>
                  <a:gd name="adj2" fmla="val 96194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2" name="Arc 211"/>
              <p:cNvSpPr/>
              <p:nvPr/>
            </p:nvSpPr>
            <p:spPr>
              <a:xfrm flipH="1">
                <a:off x="1955272" y="5310726"/>
                <a:ext cx="132543" cy="125124"/>
              </a:xfrm>
              <a:prstGeom prst="arc">
                <a:avLst>
                  <a:gd name="adj1" fmla="val 10235935"/>
                  <a:gd name="adj2" fmla="val 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12" name="Group 235"/>
            <p:cNvGrpSpPr>
              <a:grpSpLocks noChangeAspect="1"/>
            </p:cNvGrpSpPr>
            <p:nvPr/>
          </p:nvGrpSpPr>
          <p:grpSpPr bwMode="auto">
            <a:xfrm flipH="1">
              <a:off x="6994650" y="2146300"/>
              <a:ext cx="231650" cy="327189"/>
              <a:chOff x="508000" y="2654300"/>
              <a:chExt cx="2247900" cy="3175000"/>
            </a:xfrm>
          </p:grpSpPr>
          <p:sp>
            <p:nvSpPr>
              <p:cNvPr id="237" name="Rectangle 236"/>
              <p:cNvSpPr/>
              <p:nvPr/>
            </p:nvSpPr>
            <p:spPr>
              <a:xfrm>
                <a:off x="508000" y="3986652"/>
                <a:ext cx="2253512" cy="1840860"/>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8" name="Rectangle 237"/>
              <p:cNvSpPr/>
              <p:nvPr/>
            </p:nvSpPr>
            <p:spPr>
              <a:xfrm>
                <a:off x="912922" y="3262052"/>
                <a:ext cx="1778167" cy="724600"/>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9" name="Rectangle 238"/>
              <p:cNvSpPr/>
              <p:nvPr/>
            </p:nvSpPr>
            <p:spPr>
              <a:xfrm>
                <a:off x="1546722" y="2654966"/>
                <a:ext cx="1038734" cy="607086"/>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83" name="Rectangle 82"/>
            <p:cNvSpPr/>
            <p:nvPr/>
          </p:nvSpPr>
          <p:spPr bwMode="auto">
            <a:xfrm>
              <a:off x="4635500" y="2921329"/>
              <a:ext cx="1282701" cy="1285546"/>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1" name="Rectangle 100"/>
            <p:cNvSpPr/>
            <p:nvPr/>
          </p:nvSpPr>
          <p:spPr bwMode="auto">
            <a:xfrm>
              <a:off x="4642757" y="3962682"/>
              <a:ext cx="1270000" cy="232084"/>
            </a:xfrm>
            <a:prstGeom prst="rect">
              <a:avLst/>
            </a:prstGeom>
            <a:solidFill>
              <a:srgbClr val="D6522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57419" name="Picture 117" descr="Police_car copy.png"/>
            <p:cNvPicPr>
              <a:picLocks noChangeAspect="1"/>
            </p:cNvPicPr>
            <p:nvPr/>
          </p:nvPicPr>
          <p:blipFill>
            <a:blip r:embed="rId10"/>
            <a:srcRect/>
            <a:stretch>
              <a:fillRect/>
            </a:stretch>
          </p:blipFill>
          <p:spPr bwMode="auto">
            <a:xfrm>
              <a:off x="4649788" y="3176588"/>
              <a:ext cx="633412" cy="288925"/>
            </a:xfrm>
            <a:prstGeom prst="rect">
              <a:avLst/>
            </a:prstGeom>
            <a:noFill/>
            <a:ln w="9525">
              <a:noFill/>
              <a:miter lim="800000"/>
              <a:headEnd/>
              <a:tailEnd/>
            </a:ln>
          </p:spPr>
        </p:pic>
        <p:grpSp>
          <p:nvGrpSpPr>
            <p:cNvPr id="13" name="Group 212"/>
            <p:cNvGrpSpPr>
              <a:grpSpLocks noChangeAspect="1"/>
            </p:cNvGrpSpPr>
            <p:nvPr/>
          </p:nvGrpSpPr>
          <p:grpSpPr bwMode="auto">
            <a:xfrm>
              <a:off x="4876800" y="3531376"/>
              <a:ext cx="901700" cy="405624"/>
              <a:chOff x="393700" y="2159000"/>
              <a:chExt cx="8102600" cy="3644900"/>
            </a:xfrm>
          </p:grpSpPr>
          <p:sp>
            <p:nvSpPr>
              <p:cNvPr id="214" name="Freeform 213"/>
              <p:cNvSpPr/>
              <p:nvPr/>
            </p:nvSpPr>
            <p:spPr>
              <a:xfrm>
                <a:off x="7990902" y="2679749"/>
                <a:ext cx="342358" cy="2593269"/>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5" name="Straight Connector 214"/>
              <p:cNvCxnSpPr/>
              <p:nvPr/>
            </p:nvCxnSpPr>
            <p:spPr>
              <a:xfrm rot="10800000">
                <a:off x="5023754" y="4366283"/>
                <a:ext cx="32606" cy="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6" name="Straight Connector 215"/>
              <p:cNvCxnSpPr>
                <a:stCxn id="217" idx="1"/>
                <a:endCxn id="217" idx="3"/>
              </p:cNvCxnSpPr>
              <p:nvPr/>
            </p:nvCxnSpPr>
            <p:spPr>
              <a:xfrm rot="10800000" flipH="1">
                <a:off x="899088" y="2752288"/>
                <a:ext cx="7091814" cy="1814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7" name="Rectangle 216"/>
              <p:cNvSpPr/>
              <p:nvPr/>
            </p:nvSpPr>
            <p:spPr>
              <a:xfrm>
                <a:off x="899088" y="2552812"/>
                <a:ext cx="7091814" cy="417093"/>
              </a:xfrm>
              <a:prstGeom prst="rect">
                <a:avLst/>
              </a:pr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8" name="Straight Connector 217"/>
              <p:cNvCxnSpPr/>
              <p:nvPr/>
            </p:nvCxnSpPr>
            <p:spPr>
              <a:xfrm>
                <a:off x="899088" y="2552812"/>
                <a:ext cx="586908"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9" name="Straight Connector 218"/>
              <p:cNvCxnSpPr/>
              <p:nvPr/>
            </p:nvCxnSpPr>
            <p:spPr>
              <a:xfrm>
                <a:off x="2072905"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0" name="Straight Connector 219"/>
              <p:cNvCxnSpPr/>
              <p:nvPr/>
            </p:nvCxnSpPr>
            <p:spPr>
              <a:xfrm>
                <a:off x="3246721"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4436846" y="2552812"/>
                <a:ext cx="586908"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5594354"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3" name="Straight Connector 222"/>
              <p:cNvCxnSpPr/>
              <p:nvPr/>
            </p:nvCxnSpPr>
            <p:spPr>
              <a:xfrm>
                <a:off x="6784479" y="2552812"/>
                <a:ext cx="60320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flipH="1">
                <a:off x="7371387" y="2552812"/>
                <a:ext cx="60320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flipH="1">
                <a:off x="6181263"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6" name="Straight Connector 225"/>
              <p:cNvCxnSpPr/>
              <p:nvPr/>
            </p:nvCxnSpPr>
            <p:spPr>
              <a:xfrm flipH="1">
                <a:off x="5023754" y="2552812"/>
                <a:ext cx="586908"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7" name="Straight Connector 226"/>
              <p:cNvCxnSpPr/>
              <p:nvPr/>
            </p:nvCxnSpPr>
            <p:spPr>
              <a:xfrm flipH="1">
                <a:off x="3833630"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8" name="Straight Connector 227"/>
              <p:cNvCxnSpPr/>
              <p:nvPr/>
            </p:nvCxnSpPr>
            <p:spPr>
              <a:xfrm flipH="1">
                <a:off x="2659813" y="2552812"/>
                <a:ext cx="603216"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p:nvPr/>
            </p:nvCxnSpPr>
            <p:spPr>
              <a:xfrm flipH="1">
                <a:off x="1485996" y="2552812"/>
                <a:ext cx="586908" cy="4170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30" name="Freeform 229"/>
              <p:cNvSpPr/>
              <p:nvPr/>
            </p:nvSpPr>
            <p:spPr>
              <a:xfrm flipH="1">
                <a:off x="573028" y="2697889"/>
                <a:ext cx="326060" cy="2593258"/>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Rounded Rectangle 230"/>
              <p:cNvSpPr/>
              <p:nvPr/>
            </p:nvSpPr>
            <p:spPr>
              <a:xfrm>
                <a:off x="1975087" y="2190117"/>
                <a:ext cx="2119391" cy="1196891"/>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2" name="Rounded Rectangle 231"/>
              <p:cNvSpPr/>
              <p:nvPr/>
            </p:nvSpPr>
            <p:spPr>
              <a:xfrm>
                <a:off x="4974840" y="2153848"/>
                <a:ext cx="2103093" cy="1196891"/>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Rectangle 232"/>
              <p:cNvSpPr/>
              <p:nvPr/>
            </p:nvSpPr>
            <p:spPr>
              <a:xfrm>
                <a:off x="7909381" y="5254878"/>
                <a:ext cx="586908" cy="507772"/>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4" name="Rectangle 233"/>
              <p:cNvSpPr/>
              <p:nvPr/>
            </p:nvSpPr>
            <p:spPr>
              <a:xfrm>
                <a:off x="393700" y="5273018"/>
                <a:ext cx="586908" cy="525901"/>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4" name="Group 239"/>
            <p:cNvGrpSpPr>
              <a:grpSpLocks noChangeAspect="1"/>
            </p:cNvGrpSpPr>
            <p:nvPr/>
          </p:nvGrpSpPr>
          <p:grpSpPr bwMode="auto">
            <a:xfrm>
              <a:off x="5449252" y="3009900"/>
              <a:ext cx="468948" cy="355600"/>
              <a:chOff x="1536700" y="2133600"/>
              <a:chExt cx="2679700" cy="2032000"/>
            </a:xfrm>
          </p:grpSpPr>
          <p:sp>
            <p:nvSpPr>
              <p:cNvPr id="241" name="Freeform 240"/>
              <p:cNvSpPr/>
              <p:nvPr/>
            </p:nvSpPr>
            <p:spPr>
              <a:xfrm>
                <a:off x="2619832" y="2538515"/>
                <a:ext cx="798281" cy="242179"/>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42" name="Freeform 241"/>
              <p:cNvSpPr/>
              <p:nvPr/>
            </p:nvSpPr>
            <p:spPr>
              <a:xfrm>
                <a:off x="1541631" y="2134893"/>
                <a:ext cx="2446688" cy="507415"/>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3" name="Rectangle 242"/>
              <p:cNvSpPr/>
              <p:nvPr/>
            </p:nvSpPr>
            <p:spPr>
              <a:xfrm>
                <a:off x="2785709" y="2780694"/>
                <a:ext cx="518366" cy="138386"/>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44" name="Straight Connector 243"/>
              <p:cNvCxnSpPr/>
              <p:nvPr/>
            </p:nvCxnSpPr>
            <p:spPr>
              <a:xfrm rot="5400000">
                <a:off x="2335193" y="3525103"/>
                <a:ext cx="1222409" cy="1037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p:cNvCxnSpPr/>
              <p:nvPr/>
            </p:nvCxnSpPr>
            <p:spPr>
              <a:xfrm rot="5400000">
                <a:off x="2619830" y="3415542"/>
                <a:ext cx="1026366" cy="1037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p:nvPr/>
            </p:nvCxnSpPr>
            <p:spPr>
              <a:xfrm>
                <a:off x="2930852" y="4141490"/>
                <a:ext cx="1285548" cy="2306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7" name="Straight Connector 246"/>
              <p:cNvCxnSpPr/>
              <p:nvPr/>
            </p:nvCxnSpPr>
            <p:spPr>
              <a:xfrm>
                <a:off x="3107093" y="3933911"/>
                <a:ext cx="1098936" cy="2306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8" name="Straight Connector 247"/>
              <p:cNvCxnSpPr/>
              <p:nvPr/>
            </p:nvCxnSpPr>
            <p:spPr>
              <a:xfrm flipV="1">
                <a:off x="1914854" y="2423194"/>
                <a:ext cx="2083829" cy="10379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sp>
        <p:nvSpPr>
          <p:cNvPr id="57352" name="TextBox 249"/>
          <p:cNvSpPr txBox="1">
            <a:spLocks noChangeArrowheads="1"/>
          </p:cNvSpPr>
          <p:nvPr/>
        </p:nvSpPr>
        <p:spPr bwMode="auto">
          <a:xfrm>
            <a:off x="9779000" y="5181600"/>
            <a:ext cx="184150" cy="369888"/>
          </a:xfrm>
          <a:prstGeom prst="rect">
            <a:avLst/>
          </a:prstGeom>
          <a:noFill/>
          <a:ln w="9525">
            <a:noFill/>
            <a:miter lim="800000"/>
            <a:headEnd/>
            <a:tailEnd/>
          </a:ln>
        </p:spPr>
        <p:txBody>
          <a:bodyPr wrap="none">
            <a:prstTxWarp prst="textNoShape">
              <a:avLst/>
            </a:prstTxWarp>
            <a:spAutoFit/>
          </a:bodyPr>
          <a:lstStyle/>
          <a:p>
            <a:endParaRPr lang="en-US"/>
          </a:p>
        </p:txBody>
      </p:sp>
      <p:sp>
        <p:nvSpPr>
          <p:cNvPr id="57353" name="TextBox 11"/>
          <p:cNvSpPr txBox="1">
            <a:spLocks noChangeArrowheads="1"/>
          </p:cNvSpPr>
          <p:nvPr/>
        </p:nvSpPr>
        <p:spPr bwMode="auto">
          <a:xfrm rot="2235331">
            <a:off x="6572250" y="847725"/>
            <a:ext cx="2917825" cy="339725"/>
          </a:xfrm>
          <a:prstGeom prst="rect">
            <a:avLst/>
          </a:prstGeom>
          <a:noFill/>
          <a:ln w="9525">
            <a:noFill/>
            <a:miter lim="800000"/>
            <a:headEnd/>
            <a:tailEnd/>
          </a:ln>
        </p:spPr>
        <p:txBody>
          <a:bodyPr wrap="none">
            <a:prstTxWarp prst="textNoShape">
              <a:avLst/>
            </a:prstTxWarp>
            <a:spAutoFit/>
          </a:bodyPr>
          <a:lstStyle/>
          <a:p>
            <a:r>
              <a:rPr lang="en-US" sz="1600" b="1">
                <a:solidFill>
                  <a:srgbClr val="FF0000"/>
                </a:solidFill>
              </a:rPr>
              <a:t>FOR INTERNAL USE ONLY !</a:t>
            </a:r>
          </a:p>
        </p:txBody>
      </p:sp>
      <p:pic>
        <p:nvPicPr>
          <p:cNvPr id="57354" name="Picture 21" descr="ISIS PC104 Shade.png"/>
          <p:cNvPicPr>
            <a:picLocks noChangeAspect="1"/>
          </p:cNvPicPr>
          <p:nvPr/>
        </p:nvPicPr>
        <p:blipFill>
          <a:blip r:embed="rId11"/>
          <a:srcRect/>
          <a:stretch>
            <a:fillRect/>
          </a:stretch>
        </p:blipFill>
        <p:spPr bwMode="auto">
          <a:xfrm>
            <a:off x="1438275" y="4883150"/>
            <a:ext cx="708025" cy="569913"/>
          </a:xfrm>
          <a:prstGeom prst="rect">
            <a:avLst/>
          </a:prstGeom>
          <a:noFill/>
          <a:ln w="9525">
            <a:noFill/>
            <a:miter lim="800000"/>
            <a:headEnd/>
            <a:tailEnd/>
          </a:ln>
        </p:spPr>
      </p:pic>
      <p:pic>
        <p:nvPicPr>
          <p:cNvPr id="57355" name="Picture 61" descr="HH4200.png"/>
          <p:cNvPicPr>
            <a:picLocks noChangeAspect="1"/>
          </p:cNvPicPr>
          <p:nvPr/>
        </p:nvPicPr>
        <p:blipFill>
          <a:blip r:embed="rId12"/>
          <a:srcRect/>
          <a:stretch>
            <a:fillRect/>
          </a:stretch>
        </p:blipFill>
        <p:spPr bwMode="auto">
          <a:xfrm>
            <a:off x="7921625" y="4576763"/>
            <a:ext cx="769938" cy="668337"/>
          </a:xfrm>
          <a:prstGeom prst="rect">
            <a:avLst/>
          </a:prstGeom>
          <a:noFill/>
          <a:ln w="9525">
            <a:noFill/>
            <a:miter lim="800000"/>
            <a:headEnd/>
            <a:tailEnd/>
          </a:ln>
        </p:spPr>
      </p:pic>
      <p:pic>
        <p:nvPicPr>
          <p:cNvPr id="57356" name="Picture 16" descr="Catalyst EC FX Shade.png"/>
          <p:cNvPicPr>
            <a:picLocks noChangeAspect="1"/>
          </p:cNvPicPr>
          <p:nvPr/>
        </p:nvPicPr>
        <p:blipFill>
          <a:blip r:embed="rId13"/>
          <a:srcRect/>
          <a:stretch>
            <a:fillRect/>
          </a:stretch>
        </p:blipFill>
        <p:spPr bwMode="auto">
          <a:xfrm>
            <a:off x="2012950" y="5170488"/>
            <a:ext cx="1028700" cy="684212"/>
          </a:xfrm>
          <a:prstGeom prst="rect">
            <a:avLst/>
          </a:prstGeom>
          <a:noFill/>
          <a:ln w="9525">
            <a:noFill/>
            <a:miter lim="800000"/>
            <a:headEnd/>
            <a:tailEnd/>
          </a:ln>
        </p:spPr>
      </p:pic>
      <p:pic>
        <p:nvPicPr>
          <p:cNvPr id="57357" name="Picture 17" descr="Catalyst TC LP Module XL Shade.png"/>
          <p:cNvPicPr>
            <a:picLocks noChangeAspect="1"/>
          </p:cNvPicPr>
          <p:nvPr/>
        </p:nvPicPr>
        <p:blipFill>
          <a:blip r:embed="rId14"/>
          <a:srcRect/>
          <a:stretch>
            <a:fillRect/>
          </a:stretch>
        </p:blipFill>
        <p:spPr bwMode="auto">
          <a:xfrm>
            <a:off x="901700" y="5386388"/>
            <a:ext cx="768350" cy="495300"/>
          </a:xfrm>
          <a:prstGeom prst="rect">
            <a:avLst/>
          </a:prstGeom>
          <a:noFill/>
          <a:ln w="9525">
            <a:noFill/>
            <a:miter lim="800000"/>
            <a:headEnd/>
            <a:tailEnd/>
          </a:ln>
        </p:spPr>
      </p:pic>
      <p:pic>
        <p:nvPicPr>
          <p:cNvPr id="57358" name="Picture 18" descr="DuraCOR Shade.png"/>
          <p:cNvPicPr>
            <a:picLocks noChangeAspect="1"/>
          </p:cNvPicPr>
          <p:nvPr/>
        </p:nvPicPr>
        <p:blipFill>
          <a:blip r:embed="rId15"/>
          <a:srcRect/>
          <a:stretch>
            <a:fillRect/>
          </a:stretch>
        </p:blipFill>
        <p:spPr bwMode="auto">
          <a:xfrm>
            <a:off x="6083300" y="4268788"/>
            <a:ext cx="890588" cy="931862"/>
          </a:xfrm>
          <a:prstGeom prst="rect">
            <a:avLst/>
          </a:prstGeom>
          <a:noFill/>
          <a:ln w="9525">
            <a:noFill/>
            <a:miter lim="800000"/>
            <a:headEnd/>
            <a:tailEnd/>
          </a:ln>
        </p:spPr>
      </p:pic>
      <p:pic>
        <p:nvPicPr>
          <p:cNvPr id="57359" name="Picture 22" descr="PROTEUS_Shade.png"/>
          <p:cNvPicPr>
            <a:picLocks noChangeAspect="1"/>
          </p:cNvPicPr>
          <p:nvPr/>
        </p:nvPicPr>
        <p:blipFill>
          <a:blip r:embed="rId16"/>
          <a:srcRect/>
          <a:stretch>
            <a:fillRect/>
          </a:stretch>
        </p:blipFill>
        <p:spPr bwMode="auto">
          <a:xfrm>
            <a:off x="669925" y="4713288"/>
            <a:ext cx="849313" cy="579437"/>
          </a:xfrm>
          <a:prstGeom prst="rect">
            <a:avLst/>
          </a:prstGeom>
          <a:noFill/>
          <a:ln w="9525">
            <a:noFill/>
            <a:miter lim="800000"/>
            <a:headEnd/>
            <a:tailEnd/>
          </a:ln>
        </p:spPr>
      </p:pic>
      <p:pic>
        <p:nvPicPr>
          <p:cNvPr id="57360" name="Immagine 20" descr="ZypadWL1100z-300.jpg"/>
          <p:cNvPicPr>
            <a:picLocks noChangeAspect="1"/>
          </p:cNvPicPr>
          <p:nvPr/>
        </p:nvPicPr>
        <p:blipFill>
          <a:blip r:embed="rId17">
            <a:clrChange>
              <a:clrFrom>
                <a:srgbClr val="FFFFFF"/>
              </a:clrFrom>
              <a:clrTo>
                <a:srgbClr val="FFFFFF">
                  <a:alpha val="0"/>
                </a:srgbClr>
              </a:clrTo>
            </a:clrChange>
          </a:blip>
          <a:srcRect/>
          <a:stretch>
            <a:fillRect/>
          </a:stretch>
        </p:blipFill>
        <p:spPr bwMode="auto">
          <a:xfrm>
            <a:off x="5359400" y="4503738"/>
            <a:ext cx="646113" cy="633412"/>
          </a:xfrm>
          <a:prstGeom prst="rect">
            <a:avLst/>
          </a:prstGeom>
          <a:noFill/>
          <a:ln w="9525">
            <a:noFill/>
            <a:miter lim="800000"/>
            <a:headEnd/>
            <a:tailEnd/>
          </a:ln>
        </p:spPr>
      </p:pic>
      <p:pic>
        <p:nvPicPr>
          <p:cNvPr id="57361" name="Picture 13" descr="WR 11xx.png.png"/>
          <p:cNvPicPr>
            <a:picLocks noChangeAspect="1"/>
          </p:cNvPicPr>
          <p:nvPr/>
        </p:nvPicPr>
        <p:blipFill>
          <a:blip r:embed="rId18"/>
          <a:srcRect/>
          <a:stretch>
            <a:fillRect/>
          </a:stretch>
        </p:blipFill>
        <p:spPr bwMode="auto">
          <a:xfrm>
            <a:off x="6396038" y="5151438"/>
            <a:ext cx="615950" cy="668337"/>
          </a:xfrm>
          <a:prstGeom prst="rect">
            <a:avLst/>
          </a:prstGeom>
          <a:noFill/>
          <a:ln w="9525">
            <a:noFill/>
            <a:miter lim="800000"/>
            <a:headEnd/>
            <a:tailEnd/>
          </a:ln>
        </p:spPr>
      </p:pic>
      <p:pic>
        <p:nvPicPr>
          <p:cNvPr id="57362" name="Picture 48" descr="esf-logo.png"/>
          <p:cNvPicPr>
            <a:picLocks noChangeAspect="1"/>
          </p:cNvPicPr>
          <p:nvPr/>
        </p:nvPicPr>
        <p:blipFill>
          <a:blip r:embed="rId19"/>
          <a:srcRect/>
          <a:stretch>
            <a:fillRect/>
          </a:stretch>
        </p:blipFill>
        <p:spPr bwMode="auto">
          <a:xfrm>
            <a:off x="3141663" y="3714750"/>
            <a:ext cx="985837" cy="344488"/>
          </a:xfrm>
          <a:prstGeom prst="rect">
            <a:avLst/>
          </a:prstGeom>
          <a:noFill/>
          <a:ln w="9525">
            <a:noFill/>
            <a:miter lim="800000"/>
            <a:headEnd/>
            <a:tailEnd/>
          </a:ln>
        </p:spPr>
      </p:pic>
      <p:grpSp>
        <p:nvGrpSpPr>
          <p:cNvPr id="15" name="Group 256"/>
          <p:cNvGrpSpPr>
            <a:grpSpLocks/>
          </p:cNvGrpSpPr>
          <p:nvPr/>
        </p:nvGrpSpPr>
        <p:grpSpPr bwMode="auto">
          <a:xfrm>
            <a:off x="1016000" y="3924300"/>
            <a:ext cx="1157288" cy="847725"/>
            <a:chOff x="1587500" y="2806701"/>
            <a:chExt cx="1157796" cy="848497"/>
          </a:xfrm>
        </p:grpSpPr>
        <p:sp>
          <p:nvSpPr>
            <p:cNvPr id="278" name="TextBox 277"/>
            <p:cNvSpPr txBox="1"/>
            <p:nvPr/>
          </p:nvSpPr>
          <p:spPr>
            <a:xfrm>
              <a:off x="2184662" y="3378721"/>
              <a:ext cx="560634" cy="276477"/>
            </a:xfrm>
            <a:prstGeom prst="rect">
              <a:avLst/>
            </a:prstGeom>
            <a:noFill/>
          </p:spPr>
          <p:txBody>
            <a:bodyPr wrap="none">
              <a:spAutoFit/>
            </a:bodyPr>
            <a:lstStyle/>
            <a:p>
              <a:pPr>
                <a:defRPr/>
              </a:pPr>
              <a:r>
                <a:rPr lang="en-US" sz="1200" b="1" dirty="0">
                  <a:solidFill>
                    <a:schemeClr val="accent3">
                      <a:lumMod val="60000"/>
                      <a:lumOff val="40000"/>
                    </a:schemeClr>
                  </a:solidFill>
                  <a:latin typeface="Arial" pitchFamily="-84" charset="0"/>
                </a:rPr>
                <a:t>BIOS</a:t>
              </a:r>
            </a:p>
          </p:txBody>
        </p:sp>
        <p:sp>
          <p:nvSpPr>
            <p:cNvPr id="279" name="TextBox 278"/>
            <p:cNvSpPr txBox="1"/>
            <p:nvPr/>
          </p:nvSpPr>
          <p:spPr>
            <a:xfrm>
              <a:off x="1587500" y="2806701"/>
              <a:ext cx="983094" cy="708670"/>
            </a:xfrm>
            <a:prstGeom prst="rect">
              <a:avLst/>
            </a:prstGeom>
            <a:noFill/>
          </p:spPr>
          <p:txBody>
            <a:bodyPr wrap="none">
              <a:spAutoFit/>
            </a:bodyPr>
            <a:lstStyle/>
            <a:p>
              <a:pPr>
                <a:defRPr/>
              </a:pPr>
              <a:r>
                <a:rPr lang="en-US" sz="4000" dirty="0">
                  <a:solidFill>
                    <a:schemeClr val="accent5"/>
                  </a:solidFill>
                  <a:latin typeface="Arial Black"/>
                  <a:cs typeface="Arial Black"/>
                </a:rPr>
                <a:t>OS</a:t>
              </a:r>
            </a:p>
          </p:txBody>
        </p:sp>
      </p:grpSp>
      <p:grpSp>
        <p:nvGrpSpPr>
          <p:cNvPr id="16" name="Group 286"/>
          <p:cNvGrpSpPr>
            <a:grpSpLocks/>
          </p:cNvGrpSpPr>
          <p:nvPr/>
        </p:nvGrpSpPr>
        <p:grpSpPr bwMode="auto">
          <a:xfrm>
            <a:off x="647700" y="5930900"/>
            <a:ext cx="8229600" cy="342900"/>
            <a:chOff x="825500" y="5715000"/>
            <a:chExt cx="8128000" cy="342900"/>
          </a:xfrm>
        </p:grpSpPr>
        <p:sp>
          <p:nvSpPr>
            <p:cNvPr id="321" name="Pentagon 320"/>
            <p:cNvSpPr/>
            <p:nvPr/>
          </p:nvSpPr>
          <p:spPr>
            <a:xfrm>
              <a:off x="5041587" y="5715000"/>
              <a:ext cx="3911913" cy="342900"/>
            </a:xfrm>
            <a:prstGeom prst="homePlate">
              <a:avLst/>
            </a:prstGeom>
            <a:solidFill>
              <a:schemeClr val="accent3">
                <a:lumMod val="60000"/>
                <a:lumOff val="40000"/>
              </a:schemeClr>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Vertical Design</a:t>
              </a:r>
            </a:p>
          </p:txBody>
        </p:sp>
        <p:sp>
          <p:nvSpPr>
            <p:cNvPr id="322" name="Pentagon 321"/>
            <p:cNvSpPr/>
            <p:nvPr/>
          </p:nvSpPr>
          <p:spPr>
            <a:xfrm>
              <a:off x="3225957" y="5715000"/>
              <a:ext cx="1994370" cy="342900"/>
            </a:xfrm>
            <a:prstGeom prst="homePlate">
              <a:avLst/>
            </a:prstGeom>
            <a:solidFill>
              <a:schemeClr val="accent5"/>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Certification</a:t>
              </a:r>
            </a:p>
          </p:txBody>
        </p:sp>
        <p:sp>
          <p:nvSpPr>
            <p:cNvPr id="323" name="Pentagon 322"/>
            <p:cNvSpPr/>
            <p:nvPr/>
          </p:nvSpPr>
          <p:spPr>
            <a:xfrm>
              <a:off x="825500" y="5715000"/>
              <a:ext cx="2565086" cy="342900"/>
            </a:xfrm>
            <a:prstGeom prst="homePlate">
              <a:avLst/>
            </a:prstGeom>
            <a:solidFill>
              <a:schemeClr val="accent5"/>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General</a:t>
              </a:r>
            </a:p>
          </p:txBody>
        </p:sp>
      </p:grpSp>
      <p:grpSp>
        <p:nvGrpSpPr>
          <p:cNvPr id="17" name="Group 285"/>
          <p:cNvGrpSpPr>
            <a:grpSpLocks/>
          </p:cNvGrpSpPr>
          <p:nvPr/>
        </p:nvGrpSpPr>
        <p:grpSpPr bwMode="auto">
          <a:xfrm>
            <a:off x="311150" y="1333500"/>
            <a:ext cx="342900" cy="4603750"/>
            <a:chOff x="501650" y="1079500"/>
            <a:chExt cx="342901" cy="4679950"/>
          </a:xfrm>
        </p:grpSpPr>
        <p:sp>
          <p:nvSpPr>
            <p:cNvPr id="325" name="Pentagon 324"/>
            <p:cNvSpPr/>
            <p:nvPr/>
          </p:nvSpPr>
          <p:spPr>
            <a:xfrm rot="16200000">
              <a:off x="-387958" y="1969108"/>
              <a:ext cx="2122116" cy="342901"/>
            </a:xfrm>
            <a:prstGeom prst="homePlate">
              <a:avLst/>
            </a:prstGeom>
            <a:solidFill>
              <a:schemeClr val="accent3">
                <a:lumMod val="60000"/>
                <a:lumOff val="40000"/>
              </a:schemeClr>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Solution</a:t>
              </a:r>
            </a:p>
          </p:txBody>
        </p:sp>
        <p:sp>
          <p:nvSpPr>
            <p:cNvPr id="326" name="Pentagon 325"/>
            <p:cNvSpPr/>
            <p:nvPr/>
          </p:nvSpPr>
          <p:spPr>
            <a:xfrm rot="16200000">
              <a:off x="-51485" y="3512685"/>
              <a:ext cx="1449171" cy="342901"/>
            </a:xfrm>
            <a:prstGeom prst="homePlate">
              <a:avLst/>
            </a:prstGeom>
            <a:solidFill>
              <a:schemeClr val="accent5"/>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Software</a:t>
              </a:r>
            </a:p>
          </p:txBody>
        </p:sp>
        <p:sp>
          <p:nvSpPr>
            <p:cNvPr id="327" name="Pentagon 326"/>
            <p:cNvSpPr/>
            <p:nvPr/>
          </p:nvSpPr>
          <p:spPr>
            <a:xfrm rot="16200000">
              <a:off x="-74078" y="4840822"/>
              <a:ext cx="1494356" cy="342901"/>
            </a:xfrm>
            <a:prstGeom prst="homePlate">
              <a:avLst/>
            </a:prstGeom>
            <a:solidFill>
              <a:schemeClr val="accent5"/>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t>Hardware</a:t>
              </a:r>
            </a:p>
          </p:txBody>
        </p:sp>
      </p:grpSp>
      <p:sp>
        <p:nvSpPr>
          <p:cNvPr id="328" name="Rectangle 327"/>
          <p:cNvSpPr/>
          <p:nvPr/>
        </p:nvSpPr>
        <p:spPr>
          <a:xfrm flipV="1">
            <a:off x="314325" y="5930900"/>
            <a:ext cx="336550" cy="346075"/>
          </a:xfrm>
          <a:prstGeom prst="rect">
            <a:avLst/>
          </a:prstGeom>
          <a:solidFill>
            <a:schemeClr val="accent5"/>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sp>
      <p:grpSp>
        <p:nvGrpSpPr>
          <p:cNvPr id="18" name="Group 332"/>
          <p:cNvGrpSpPr>
            <a:grpSpLocks/>
          </p:cNvGrpSpPr>
          <p:nvPr/>
        </p:nvGrpSpPr>
        <p:grpSpPr bwMode="auto">
          <a:xfrm>
            <a:off x="825500" y="2070100"/>
            <a:ext cx="2984500" cy="1778000"/>
            <a:chOff x="1028700" y="1714181"/>
            <a:chExt cx="2984881" cy="1778319"/>
          </a:xfrm>
        </p:grpSpPr>
        <p:cxnSp>
          <p:nvCxnSpPr>
            <p:cNvPr id="259" name="Straight Connector 258"/>
            <p:cNvCxnSpPr/>
            <p:nvPr/>
          </p:nvCxnSpPr>
          <p:spPr>
            <a:xfrm>
              <a:off x="1612975" y="2260379"/>
              <a:ext cx="914517" cy="83835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2" name="Straight Connector 261"/>
            <p:cNvCxnSpPr/>
            <p:nvPr/>
          </p:nvCxnSpPr>
          <p:spPr>
            <a:xfrm rot="5400000">
              <a:off x="2356007" y="2520776"/>
              <a:ext cx="482687" cy="1270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2" name="Straight Connector 291"/>
            <p:cNvCxnSpPr/>
            <p:nvPr/>
          </p:nvCxnSpPr>
          <p:spPr>
            <a:xfrm rot="10800000" flipV="1">
              <a:off x="2552895" y="2266730"/>
              <a:ext cx="971674" cy="85740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57" name="Rectangle 4"/>
            <p:cNvSpPr/>
            <p:nvPr/>
          </p:nvSpPr>
          <p:spPr>
            <a:xfrm>
              <a:off x="1079506" y="1715769"/>
              <a:ext cx="939920" cy="611297"/>
            </a:xfrm>
            <a:prstGeom prst="rect">
              <a:avLst/>
            </a:prstGeom>
            <a:solidFill>
              <a:schemeClr val="bg1"/>
            </a:solidFill>
            <a:ln>
              <a:solidFill>
                <a:srgbClr val="6E7178"/>
              </a:solidFill>
            </a:ln>
            <a:effectLst/>
          </p:spPr>
          <p:style>
            <a:lnRef idx="1">
              <a:schemeClr val="accent1"/>
            </a:lnRef>
            <a:fillRef idx="3">
              <a:schemeClr val="accent1"/>
            </a:fillRef>
            <a:effectRef idx="2">
              <a:schemeClr val="accent1"/>
            </a:effectRef>
            <a:fontRef idx="minor">
              <a:schemeClr val="lt1"/>
            </a:fontRef>
          </p:style>
        </p:sp>
        <p:pic>
          <p:nvPicPr>
            <p:cNvPr id="57381" name="Picture 60" descr="Cloud_with_logo.png"/>
            <p:cNvPicPr>
              <a:picLocks noChangeAspect="1"/>
            </p:cNvPicPr>
            <p:nvPr/>
          </p:nvPicPr>
          <p:blipFill>
            <a:blip r:embed="rId20"/>
            <a:srcRect/>
            <a:stretch>
              <a:fillRect/>
            </a:stretch>
          </p:blipFill>
          <p:spPr bwMode="auto">
            <a:xfrm>
              <a:off x="1642761" y="2599557"/>
              <a:ext cx="1506839" cy="892943"/>
            </a:xfrm>
            <a:prstGeom prst="rect">
              <a:avLst/>
            </a:prstGeom>
            <a:noFill/>
            <a:ln w="9525">
              <a:noFill/>
              <a:miter lim="800000"/>
              <a:headEnd/>
              <a:tailEnd/>
            </a:ln>
          </p:spPr>
        </p:pic>
        <p:sp>
          <p:nvSpPr>
            <p:cNvPr id="281" name="Rectangle 35"/>
            <p:cNvSpPr/>
            <p:nvPr/>
          </p:nvSpPr>
          <p:spPr>
            <a:xfrm>
              <a:off x="3141933" y="1723708"/>
              <a:ext cx="871648" cy="600183"/>
            </a:xfrm>
            <a:prstGeom prst="rect">
              <a:avLst/>
            </a:prstGeom>
            <a:solidFill>
              <a:schemeClr val="bg1"/>
            </a:solidFill>
            <a:ln>
              <a:solidFill>
                <a:srgbClr val="6E7178"/>
              </a:solidFill>
            </a:ln>
            <a:effectLst/>
          </p:spPr>
          <p:style>
            <a:lnRef idx="1">
              <a:schemeClr val="accent1"/>
            </a:lnRef>
            <a:fillRef idx="3">
              <a:schemeClr val="accent1"/>
            </a:fillRef>
            <a:effectRef idx="2">
              <a:schemeClr val="accent1"/>
            </a:effectRef>
            <a:fontRef idx="minor">
              <a:schemeClr val="lt1"/>
            </a:fontRef>
          </p:style>
        </p:sp>
        <p:sp>
          <p:nvSpPr>
            <p:cNvPr id="282" name="TextBox 63"/>
            <p:cNvSpPr txBox="1">
              <a:spLocks noChangeArrowheads="1"/>
            </p:cNvSpPr>
            <p:nvPr/>
          </p:nvSpPr>
          <p:spPr bwMode="auto">
            <a:xfrm>
              <a:off x="3141933" y="1714181"/>
              <a:ext cx="871648" cy="554137"/>
            </a:xfrm>
            <a:prstGeom prst="rect">
              <a:avLst/>
            </a:prstGeom>
            <a:noFill/>
            <a:ln>
              <a:noFill/>
            </a:ln>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defRPr/>
              </a:pPr>
              <a:r>
                <a:rPr lang="en-US" sz="1000" dirty="0" smtClean="0">
                  <a:solidFill>
                    <a:srgbClr val="6E7178"/>
                  </a:solidFill>
                  <a:latin typeface="Neo Sans Std Medium" charset="0"/>
                  <a:cs typeface="+mn-cs"/>
                </a:rPr>
                <a:t>Standard &amp;</a:t>
              </a:r>
            </a:p>
            <a:p>
              <a:pPr algn="ctr">
                <a:defRPr/>
              </a:pPr>
              <a:r>
                <a:rPr lang="en-US" sz="1000" dirty="0" smtClean="0">
                  <a:solidFill>
                    <a:srgbClr val="6E7178"/>
                  </a:solidFill>
                  <a:latin typeface="Neo Sans Std Medium" charset="0"/>
                  <a:cs typeface="+mn-cs"/>
                </a:rPr>
                <a:t>Custom</a:t>
              </a:r>
            </a:p>
            <a:p>
              <a:pPr algn="ctr">
                <a:defRPr/>
              </a:pPr>
              <a:r>
                <a:rPr lang="en-US" sz="1000" dirty="0" smtClean="0">
                  <a:solidFill>
                    <a:srgbClr val="6E7178"/>
                  </a:solidFill>
                  <a:latin typeface="Neo Sans Std Medium" charset="0"/>
                  <a:cs typeface="+mn-cs"/>
                </a:rPr>
                <a:t>Dashboards</a:t>
              </a:r>
            </a:p>
          </p:txBody>
        </p:sp>
        <p:sp>
          <p:nvSpPr>
            <p:cNvPr id="291" name="TextBox 63"/>
            <p:cNvSpPr txBox="1">
              <a:spLocks noChangeArrowheads="1"/>
            </p:cNvSpPr>
            <p:nvPr/>
          </p:nvSpPr>
          <p:spPr bwMode="auto">
            <a:xfrm>
              <a:off x="1028700" y="1739586"/>
              <a:ext cx="995490" cy="554137"/>
            </a:xfrm>
            <a:prstGeom prst="rect">
              <a:avLst/>
            </a:prstGeom>
            <a:noFill/>
            <a:ln w="19050">
              <a:noFill/>
              <a:miter lim="800000"/>
              <a:headEnd/>
              <a:tailEnd/>
            </a:ln>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defRPr/>
              </a:pPr>
              <a:r>
                <a:rPr lang="en-US" sz="1000" dirty="0" smtClean="0">
                  <a:solidFill>
                    <a:srgbClr val="6E7178"/>
                  </a:solidFill>
                  <a:latin typeface="Neo Sans Std Medium" charset="0"/>
                  <a:cs typeface="+mn-cs"/>
                </a:rPr>
                <a:t>Management</a:t>
              </a:r>
            </a:p>
            <a:p>
              <a:pPr algn="ctr">
                <a:defRPr/>
              </a:pPr>
              <a:r>
                <a:rPr lang="en-US" sz="1000" dirty="0" smtClean="0">
                  <a:solidFill>
                    <a:srgbClr val="6E7178"/>
                  </a:solidFill>
                  <a:latin typeface="Neo Sans Std Medium" charset="0"/>
                  <a:cs typeface="+mn-cs"/>
                </a:rPr>
                <a:t>&amp;</a:t>
              </a:r>
            </a:p>
            <a:p>
              <a:pPr algn="ctr">
                <a:defRPr/>
              </a:pPr>
              <a:r>
                <a:rPr lang="en-US" sz="1000" dirty="0" smtClean="0">
                  <a:solidFill>
                    <a:srgbClr val="6E7178"/>
                  </a:solidFill>
                  <a:latin typeface="Neo Sans Std Medium" charset="0"/>
                  <a:cs typeface="+mn-cs"/>
                </a:rPr>
                <a:t>Operation</a:t>
              </a:r>
            </a:p>
          </p:txBody>
        </p:sp>
        <p:sp>
          <p:nvSpPr>
            <p:cNvPr id="329" name="Rectangle 4"/>
            <p:cNvSpPr/>
            <p:nvPr/>
          </p:nvSpPr>
          <p:spPr>
            <a:xfrm>
              <a:off x="2121039" y="1715769"/>
              <a:ext cx="939920" cy="611297"/>
            </a:xfrm>
            <a:prstGeom prst="rect">
              <a:avLst/>
            </a:prstGeom>
            <a:solidFill>
              <a:schemeClr val="bg1"/>
            </a:solidFill>
            <a:ln>
              <a:solidFill>
                <a:srgbClr val="6E7178"/>
              </a:solidFill>
            </a:ln>
            <a:effectLst/>
          </p:spPr>
          <p:style>
            <a:lnRef idx="1">
              <a:schemeClr val="accent1"/>
            </a:lnRef>
            <a:fillRef idx="3">
              <a:schemeClr val="accent1"/>
            </a:fillRef>
            <a:effectRef idx="2">
              <a:schemeClr val="accent1"/>
            </a:effectRef>
            <a:fontRef idx="minor">
              <a:schemeClr val="lt1"/>
            </a:fontRef>
          </p:style>
        </p:sp>
        <p:sp>
          <p:nvSpPr>
            <p:cNvPr id="330" name="TextBox 62"/>
            <p:cNvSpPr txBox="1">
              <a:spLocks noChangeArrowheads="1"/>
            </p:cNvSpPr>
            <p:nvPr/>
          </p:nvSpPr>
          <p:spPr bwMode="auto">
            <a:xfrm>
              <a:off x="2133741" y="1741174"/>
              <a:ext cx="931982" cy="554136"/>
            </a:xfrm>
            <a:prstGeom prst="rect">
              <a:avLst/>
            </a:prstGeom>
            <a:noFill/>
            <a:ln>
              <a:noFill/>
            </a:ln>
            <a:extLst/>
          </p:spPr>
          <p:txBody>
            <a:bodyPr anchor="ctr">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defRPr/>
              </a:pPr>
              <a:r>
                <a:rPr lang="en-US" sz="1000" dirty="0" smtClean="0">
                  <a:solidFill>
                    <a:srgbClr val="6E7178"/>
                  </a:solidFill>
                  <a:latin typeface="Neo Sans Std Medium" charset="0"/>
                  <a:cs typeface="+mn-cs"/>
                </a:rPr>
                <a:t>Standard </a:t>
              </a:r>
            </a:p>
            <a:p>
              <a:pPr algn="ctr">
                <a:defRPr/>
              </a:pPr>
              <a:r>
                <a:rPr lang="en-US" sz="1000" dirty="0" smtClean="0">
                  <a:solidFill>
                    <a:srgbClr val="6E7178"/>
                  </a:solidFill>
                  <a:latin typeface="Neo Sans Std Medium" charset="0"/>
                  <a:cs typeface="+mn-cs"/>
                </a:rPr>
                <a:t>API’s &amp; </a:t>
              </a:r>
            </a:p>
            <a:p>
              <a:pPr algn="ctr">
                <a:defRPr/>
              </a:pPr>
              <a:r>
                <a:rPr lang="en-US" sz="1000" dirty="0" smtClean="0">
                  <a:solidFill>
                    <a:srgbClr val="6E7178"/>
                  </a:solidFill>
                  <a:latin typeface="Neo Sans Std Medium" charset="0"/>
                  <a:cs typeface="+mn-cs"/>
                </a:rPr>
                <a:t>Integrations</a:t>
              </a:r>
            </a:p>
          </p:txBody>
        </p:sp>
      </p:grpSp>
      <p:pic>
        <p:nvPicPr>
          <p:cNvPr id="57368" name="Picture 90" descr="seku-cam.png"/>
          <p:cNvPicPr>
            <a:picLocks noChangeAspect="1"/>
          </p:cNvPicPr>
          <p:nvPr/>
        </p:nvPicPr>
        <p:blipFill>
          <a:blip r:embed="rId21"/>
          <a:srcRect/>
          <a:stretch>
            <a:fillRect/>
          </a:stretch>
        </p:blipFill>
        <p:spPr bwMode="auto">
          <a:xfrm>
            <a:off x="6962775" y="4556125"/>
            <a:ext cx="866775" cy="523875"/>
          </a:xfrm>
          <a:prstGeom prst="rect">
            <a:avLst/>
          </a:prstGeom>
          <a:noFill/>
          <a:ln w="9525">
            <a:noFill/>
            <a:miter lim="800000"/>
            <a:headEnd/>
            <a:tailEnd/>
          </a:ln>
        </p:spPr>
      </p:pic>
      <p:pic>
        <p:nvPicPr>
          <p:cNvPr id="57369" name="Picture 94" descr="dyna-viz.png"/>
          <p:cNvPicPr>
            <a:picLocks noChangeAspect="1"/>
          </p:cNvPicPr>
          <p:nvPr/>
        </p:nvPicPr>
        <p:blipFill>
          <a:blip r:embed="rId22"/>
          <a:srcRect/>
          <a:stretch>
            <a:fillRect/>
          </a:stretch>
        </p:blipFill>
        <p:spPr bwMode="auto">
          <a:xfrm>
            <a:off x="7732713" y="5327650"/>
            <a:ext cx="735012" cy="546100"/>
          </a:xfrm>
          <a:prstGeom prst="rect">
            <a:avLst/>
          </a:prstGeom>
          <a:noFill/>
          <a:ln w="9525">
            <a:noFill/>
            <a:miter lim="800000"/>
            <a:headEnd/>
            <a:tailEnd/>
          </a:ln>
        </p:spPr>
      </p:pic>
      <p:pic>
        <p:nvPicPr>
          <p:cNvPr id="57370" name="Picture 19" descr="Helios_Shade.png"/>
          <p:cNvPicPr>
            <a:picLocks noChangeAspect="1"/>
          </p:cNvPicPr>
          <p:nvPr/>
        </p:nvPicPr>
        <p:blipFill>
          <a:blip r:embed="rId23"/>
          <a:srcRect/>
          <a:stretch>
            <a:fillRect/>
          </a:stretch>
        </p:blipFill>
        <p:spPr bwMode="auto">
          <a:xfrm>
            <a:off x="2425700" y="4699000"/>
            <a:ext cx="1057275" cy="603250"/>
          </a:xfrm>
          <a:prstGeom prst="rect">
            <a:avLst/>
          </a:prstGeom>
          <a:noFill/>
          <a:ln w="9525">
            <a:noFill/>
            <a:miter lim="800000"/>
            <a:headEnd/>
            <a:tailEnd/>
          </a:ln>
        </p:spPr>
      </p:pic>
      <p:pic>
        <p:nvPicPr>
          <p:cNvPr id="57371" name="Picture 23" descr="PROTEUS ICEz.jpg"/>
          <p:cNvPicPr>
            <a:picLocks noChangeAspect="1"/>
          </p:cNvPicPr>
          <p:nvPr/>
        </p:nvPicPr>
        <p:blipFill>
          <a:blip r:embed="rId24"/>
          <a:srcRect/>
          <a:stretch>
            <a:fillRect/>
          </a:stretch>
        </p:blipFill>
        <p:spPr bwMode="auto">
          <a:xfrm rot="274085">
            <a:off x="3414713" y="5313363"/>
            <a:ext cx="695325" cy="428625"/>
          </a:xfrm>
          <a:prstGeom prst="rect">
            <a:avLst/>
          </a:prstGeom>
          <a:noFill/>
          <a:ln w="9525">
            <a:noFill/>
            <a:miter lim="800000"/>
            <a:headEnd/>
            <a:tailEnd/>
          </a:ln>
        </p:spPr>
      </p:pic>
      <p:pic>
        <p:nvPicPr>
          <p:cNvPr id="57372" name="Picture 18" descr="BR2000_angle.png"/>
          <p:cNvPicPr>
            <a:picLocks noChangeAspect="1"/>
          </p:cNvPicPr>
          <p:nvPr/>
        </p:nvPicPr>
        <p:blipFill>
          <a:blip r:embed="rId25"/>
          <a:srcRect/>
          <a:stretch>
            <a:fillRect/>
          </a:stretch>
        </p:blipFill>
        <p:spPr bwMode="auto">
          <a:xfrm>
            <a:off x="5534025" y="5143500"/>
            <a:ext cx="762000" cy="714375"/>
          </a:xfrm>
          <a:prstGeom prst="rect">
            <a:avLst/>
          </a:prstGeom>
          <a:noFill/>
          <a:ln w="9525">
            <a:noFill/>
            <a:miter lim="800000"/>
            <a:headEnd/>
            <a:tailEnd/>
          </a:ln>
        </p:spPr>
      </p:pic>
      <p:pic>
        <p:nvPicPr>
          <p:cNvPr id="57373" name="Picture 252" descr="Stack 104 transp.png"/>
          <p:cNvPicPr>
            <a:picLocks noChangeAspect="1"/>
          </p:cNvPicPr>
          <p:nvPr/>
        </p:nvPicPr>
        <p:blipFill>
          <a:blip r:embed="rId26"/>
          <a:srcRect/>
          <a:stretch>
            <a:fillRect/>
          </a:stretch>
        </p:blipFill>
        <p:spPr bwMode="auto">
          <a:xfrm>
            <a:off x="4959350" y="3949700"/>
            <a:ext cx="1762125" cy="806450"/>
          </a:xfrm>
          <a:prstGeom prst="rect">
            <a:avLst/>
          </a:prstGeom>
          <a:noFill/>
          <a:ln w="9525">
            <a:noFill/>
            <a:miter lim="800000"/>
            <a:headEnd/>
            <a:tailEnd/>
          </a:ln>
        </p:spPr>
      </p:pic>
      <p:pic>
        <p:nvPicPr>
          <p:cNvPr id="57374" name="Picture 26" descr="ZyWAN_tif-300"/>
          <p:cNvPicPr>
            <a:picLocks noChangeAspect="1" noChangeArrowheads="1"/>
          </p:cNvPicPr>
          <p:nvPr/>
        </p:nvPicPr>
        <p:blipFill>
          <a:blip r:embed="rId27">
            <a:clrChange>
              <a:clrFrom>
                <a:srgbClr val="FFFFFF"/>
              </a:clrFrom>
              <a:clrTo>
                <a:srgbClr val="FFFFFF">
                  <a:alpha val="0"/>
                </a:srgbClr>
              </a:clrTo>
            </a:clrChange>
          </a:blip>
          <a:srcRect/>
          <a:stretch>
            <a:fillRect/>
          </a:stretch>
        </p:blipFill>
        <p:spPr bwMode="auto">
          <a:xfrm>
            <a:off x="5240338" y="5303838"/>
            <a:ext cx="969962" cy="457200"/>
          </a:xfrm>
          <a:prstGeom prst="rect">
            <a:avLst/>
          </a:prstGeom>
          <a:noFill/>
          <a:ln w="9525">
            <a:noFill/>
            <a:miter lim="800000"/>
            <a:headEnd/>
            <a:tailEnd/>
          </a:ln>
        </p:spPr>
      </p:pic>
      <p:pic>
        <p:nvPicPr>
          <p:cNvPr id="57375" name="Picture 255" descr="HRC3100 transp.png"/>
          <p:cNvPicPr>
            <a:picLocks noChangeAspect="1"/>
          </p:cNvPicPr>
          <p:nvPr/>
        </p:nvPicPr>
        <p:blipFill>
          <a:blip r:embed="rId28"/>
          <a:srcRect/>
          <a:stretch>
            <a:fillRect/>
          </a:stretch>
        </p:blipFill>
        <p:spPr bwMode="auto">
          <a:xfrm>
            <a:off x="7116763" y="5156200"/>
            <a:ext cx="477837" cy="755650"/>
          </a:xfrm>
          <a:prstGeom prst="rect">
            <a:avLst/>
          </a:prstGeom>
          <a:noFill/>
          <a:ln w="9525">
            <a:noFill/>
            <a:miter lim="800000"/>
            <a:headEnd/>
            <a:tailEnd/>
          </a:ln>
        </p:spPr>
      </p:pic>
      <p:sp>
        <p:nvSpPr>
          <p:cNvPr id="57376" name="TextBox 235"/>
          <p:cNvSpPr txBox="1">
            <a:spLocks noChangeArrowheads="1"/>
          </p:cNvSpPr>
          <p:nvPr/>
        </p:nvSpPr>
        <p:spPr bwMode="auto">
          <a:xfrm>
            <a:off x="4178300" y="4660900"/>
            <a:ext cx="560388" cy="646113"/>
          </a:xfrm>
          <a:prstGeom prst="rect">
            <a:avLst/>
          </a:prstGeom>
          <a:noFill/>
          <a:ln w="9525">
            <a:noFill/>
            <a:miter lim="800000"/>
            <a:headEnd/>
            <a:tailEnd/>
          </a:ln>
        </p:spPr>
        <p:txBody>
          <a:bodyPr wrap="none">
            <a:prstTxWarp prst="textNoShape">
              <a:avLst/>
            </a:prstTxWarp>
            <a:spAutoFit/>
          </a:bodyPr>
          <a:lstStyle/>
          <a:p>
            <a:r>
              <a:rPr lang="en-US">
                <a:solidFill>
                  <a:srgbClr val="FF0000"/>
                </a:solidFill>
              </a:rPr>
              <a:t>MIL</a:t>
            </a:r>
          </a:p>
          <a:p>
            <a:r>
              <a:rPr lang="en-US">
                <a:solidFill>
                  <a:srgbClr val="FF0000"/>
                </a:solidFill>
              </a:rPr>
              <a:t>EN</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8" name="Straight Connector 207"/>
          <p:cNvCxnSpPr/>
          <p:nvPr/>
        </p:nvCxnSpPr>
        <p:spPr>
          <a:xfrm rot="5400000" flipH="1" flipV="1">
            <a:off x="8010525" y="4079875"/>
            <a:ext cx="400050" cy="0"/>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43011" name="Title 1"/>
          <p:cNvSpPr>
            <a:spLocks noGrp="1"/>
          </p:cNvSpPr>
          <p:nvPr>
            <p:ph type="title"/>
          </p:nvPr>
        </p:nvSpPr>
        <p:spPr/>
        <p:txBody>
          <a:bodyPr/>
          <a:lstStyle/>
          <a:p>
            <a:r>
              <a:rPr lang="en-US" smtClean="0">
                <a:ea typeface="ＭＳ Ｐゴシック" charset="0"/>
                <a:cs typeface="ＭＳ Ｐゴシック" charset="0"/>
              </a:rPr>
              <a:t>Eurotech Product Portfolio</a:t>
            </a:r>
          </a:p>
        </p:txBody>
      </p:sp>
      <p:sp>
        <p:nvSpPr>
          <p:cNvPr id="43012" name="Text Placeholder 3"/>
          <p:cNvSpPr>
            <a:spLocks noGrp="1"/>
          </p:cNvSpPr>
          <p:nvPr>
            <p:ph type="body" sz="quarter" idx="11"/>
          </p:nvPr>
        </p:nvSpPr>
        <p:spPr>
          <a:xfrm>
            <a:off x="304800" y="838200"/>
            <a:ext cx="8534400" cy="431800"/>
          </a:xfrm>
        </p:spPr>
        <p:txBody>
          <a:bodyPr/>
          <a:lstStyle/>
          <a:p>
            <a:r>
              <a:rPr lang="en-US" smtClean="0">
                <a:ea typeface="ＭＳ Ｐゴシック" charset="0"/>
                <a:cs typeface="ＭＳ Ｐゴシック" charset="0"/>
              </a:rPr>
              <a:t>Integrated Vertical Solutions</a:t>
            </a:r>
          </a:p>
        </p:txBody>
      </p:sp>
      <p:grpSp>
        <p:nvGrpSpPr>
          <p:cNvPr id="2" name="Group 103"/>
          <p:cNvGrpSpPr>
            <a:grpSpLocks/>
          </p:cNvGrpSpPr>
          <p:nvPr/>
        </p:nvGrpSpPr>
        <p:grpSpPr bwMode="auto">
          <a:xfrm>
            <a:off x="876300" y="1511300"/>
            <a:ext cx="1282700" cy="1943100"/>
            <a:chOff x="292100" y="1473199"/>
            <a:chExt cx="1282700" cy="1943101"/>
          </a:xfrm>
        </p:grpSpPr>
        <p:grpSp>
          <p:nvGrpSpPr>
            <p:cNvPr id="3" name="Group 44"/>
            <p:cNvGrpSpPr>
              <a:grpSpLocks/>
            </p:cNvGrpSpPr>
            <p:nvPr/>
          </p:nvGrpSpPr>
          <p:grpSpPr bwMode="auto">
            <a:xfrm>
              <a:off x="292100" y="1473199"/>
              <a:ext cx="1282700" cy="1943101"/>
              <a:chOff x="292100" y="1473199"/>
              <a:chExt cx="1282700" cy="1943101"/>
            </a:xfrm>
          </p:grpSpPr>
          <p:sp>
            <p:nvSpPr>
              <p:cNvPr id="36" name="Rectangle 35"/>
              <p:cNvSpPr/>
              <p:nvPr/>
            </p:nvSpPr>
            <p:spPr>
              <a:xfrm>
                <a:off x="292100" y="1473199"/>
                <a:ext cx="1282700" cy="1285876"/>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Rectangle 36"/>
              <p:cNvSpPr/>
              <p:nvPr/>
            </p:nvSpPr>
            <p:spPr>
              <a:xfrm>
                <a:off x="292100" y="2755900"/>
                <a:ext cx="1282700" cy="660400"/>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High Performance</a:t>
                </a:r>
              </a:p>
              <a:p>
                <a:pPr algn="ctr">
                  <a:defRPr/>
                </a:pPr>
                <a:r>
                  <a:rPr lang="en-US" sz="1200" dirty="0">
                    <a:solidFill>
                      <a:schemeClr val="tx2"/>
                    </a:solidFill>
                  </a:rPr>
                  <a:t>Computing</a:t>
                </a:r>
              </a:p>
            </p:txBody>
          </p:sp>
        </p:grpSp>
        <p:pic>
          <p:nvPicPr>
            <p:cNvPr id="43251" name="Picture 34" descr="Aurora Systems.png"/>
            <p:cNvPicPr>
              <a:picLocks noChangeAspect="1"/>
            </p:cNvPicPr>
            <p:nvPr/>
          </p:nvPicPr>
          <p:blipFill>
            <a:blip r:embed="rId3"/>
            <a:srcRect/>
            <a:stretch>
              <a:fillRect/>
            </a:stretch>
          </p:blipFill>
          <p:spPr bwMode="auto">
            <a:xfrm>
              <a:off x="520700" y="1660524"/>
              <a:ext cx="792480" cy="1031875"/>
            </a:xfrm>
            <a:prstGeom prst="rect">
              <a:avLst/>
            </a:prstGeom>
            <a:noFill/>
            <a:ln w="9525">
              <a:noFill/>
              <a:miter lim="800000"/>
              <a:headEnd/>
              <a:tailEnd/>
            </a:ln>
          </p:spPr>
        </p:pic>
      </p:grpSp>
      <p:grpSp>
        <p:nvGrpSpPr>
          <p:cNvPr id="4" name="Group 115"/>
          <p:cNvGrpSpPr>
            <a:grpSpLocks/>
          </p:cNvGrpSpPr>
          <p:nvPr/>
        </p:nvGrpSpPr>
        <p:grpSpPr bwMode="auto">
          <a:xfrm>
            <a:off x="2324100" y="1498600"/>
            <a:ext cx="1282700" cy="1943100"/>
            <a:chOff x="304800" y="3619499"/>
            <a:chExt cx="1282700" cy="1943101"/>
          </a:xfrm>
        </p:grpSpPr>
        <p:grpSp>
          <p:nvGrpSpPr>
            <p:cNvPr id="5" name="Group 71"/>
            <p:cNvGrpSpPr/>
            <p:nvPr/>
          </p:nvGrpSpPr>
          <p:grpSpPr>
            <a:xfrm>
              <a:off x="304800" y="3619499"/>
              <a:ext cx="1282700" cy="1943101"/>
              <a:chOff x="292100" y="1473199"/>
              <a:chExt cx="1282700" cy="1943101"/>
            </a:xfrm>
            <a:solidFill>
              <a:schemeClr val="accent1"/>
            </a:solidFill>
          </p:grpSpPr>
          <p:sp>
            <p:nvSpPr>
              <p:cNvPr id="42" name="Rectangle 41"/>
              <p:cNvSpPr/>
              <p:nvPr/>
            </p:nvSpPr>
            <p:spPr>
              <a:xfrm>
                <a:off x="292100" y="1473199"/>
                <a:ext cx="1282700" cy="1285875"/>
              </a:xfrm>
              <a:prstGeom prst="rect">
                <a:avLst/>
              </a:prstGeom>
              <a:grpFill/>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p:cNvSpPr/>
              <p:nvPr/>
            </p:nvSpPr>
            <p:spPr>
              <a:xfrm>
                <a:off x="292100" y="2755900"/>
                <a:ext cx="1282700" cy="660400"/>
              </a:xfrm>
              <a:prstGeom prst="rect">
                <a:avLst/>
              </a:prstGeom>
              <a:grpFill/>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Boards &amp;</a:t>
                </a:r>
              </a:p>
              <a:p>
                <a:pPr algn="ctr">
                  <a:defRPr/>
                </a:pPr>
                <a:r>
                  <a:rPr lang="en-US" sz="1200" dirty="0">
                    <a:solidFill>
                      <a:schemeClr val="tx2"/>
                    </a:solidFill>
                  </a:rPr>
                  <a:t>Modules</a:t>
                </a:r>
              </a:p>
            </p:txBody>
          </p:sp>
        </p:grpSp>
        <p:pic>
          <p:nvPicPr>
            <p:cNvPr id="43248" name="Picture 39" descr="Advme8028_2part.png"/>
            <p:cNvPicPr>
              <a:picLocks noChangeAspect="1"/>
            </p:cNvPicPr>
            <p:nvPr/>
          </p:nvPicPr>
          <p:blipFill>
            <a:blip r:embed="rId4"/>
            <a:srcRect/>
            <a:stretch>
              <a:fillRect/>
            </a:stretch>
          </p:blipFill>
          <p:spPr bwMode="auto">
            <a:xfrm>
              <a:off x="309563" y="3987800"/>
              <a:ext cx="869857" cy="857250"/>
            </a:xfrm>
            <a:prstGeom prst="rect">
              <a:avLst/>
            </a:prstGeom>
            <a:noFill/>
            <a:ln w="9525">
              <a:noFill/>
              <a:miter lim="800000"/>
              <a:headEnd/>
              <a:tailEnd/>
            </a:ln>
          </p:spPr>
        </p:pic>
        <p:pic>
          <p:nvPicPr>
            <p:cNvPr id="43249" name="Picture 40" descr="Catalyst Module XL_1.png"/>
            <p:cNvPicPr>
              <a:picLocks noChangeAspect="1"/>
            </p:cNvPicPr>
            <p:nvPr/>
          </p:nvPicPr>
          <p:blipFill>
            <a:blip r:embed="rId5"/>
            <a:srcRect/>
            <a:stretch>
              <a:fillRect/>
            </a:stretch>
          </p:blipFill>
          <p:spPr bwMode="auto">
            <a:xfrm>
              <a:off x="979417" y="3822700"/>
              <a:ext cx="484565" cy="254000"/>
            </a:xfrm>
            <a:prstGeom prst="rect">
              <a:avLst/>
            </a:prstGeom>
            <a:noFill/>
            <a:ln w="9525">
              <a:noFill/>
              <a:miter lim="800000"/>
              <a:headEnd/>
              <a:tailEnd/>
            </a:ln>
          </p:spPr>
        </p:pic>
      </p:grpSp>
      <p:grpSp>
        <p:nvGrpSpPr>
          <p:cNvPr id="6" name="Group 106"/>
          <p:cNvGrpSpPr>
            <a:grpSpLocks/>
          </p:cNvGrpSpPr>
          <p:nvPr/>
        </p:nvGrpSpPr>
        <p:grpSpPr bwMode="auto">
          <a:xfrm>
            <a:off x="5216525" y="1498600"/>
            <a:ext cx="1282700" cy="1943100"/>
            <a:chOff x="4632325" y="1460499"/>
            <a:chExt cx="1282700" cy="1943101"/>
          </a:xfrm>
        </p:grpSpPr>
        <p:grpSp>
          <p:nvGrpSpPr>
            <p:cNvPr id="7" name="Group 84"/>
            <p:cNvGrpSpPr>
              <a:grpSpLocks/>
            </p:cNvGrpSpPr>
            <p:nvPr/>
          </p:nvGrpSpPr>
          <p:grpSpPr bwMode="auto">
            <a:xfrm>
              <a:off x="4632325" y="1460499"/>
              <a:ext cx="1282700" cy="1943101"/>
              <a:chOff x="7502525" y="1460499"/>
              <a:chExt cx="1282700" cy="1943101"/>
            </a:xfrm>
          </p:grpSpPr>
          <p:grpSp>
            <p:nvGrpSpPr>
              <p:cNvPr id="8" name="Group 74"/>
              <p:cNvGrpSpPr>
                <a:grpSpLocks/>
              </p:cNvGrpSpPr>
              <p:nvPr/>
            </p:nvGrpSpPr>
            <p:grpSpPr bwMode="auto">
              <a:xfrm>
                <a:off x="7502525" y="1460499"/>
                <a:ext cx="1282700" cy="1943101"/>
                <a:chOff x="292100" y="1473199"/>
                <a:chExt cx="1282700" cy="1943101"/>
              </a:xfrm>
            </p:grpSpPr>
            <p:sp>
              <p:nvSpPr>
                <p:cNvPr id="54" name="Rectangle 53"/>
                <p:cNvSpPr/>
                <p:nvPr/>
              </p:nvSpPr>
              <p:spPr>
                <a:xfrm>
                  <a:off x="292100" y="1473199"/>
                  <a:ext cx="1282700" cy="1285876"/>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Rectangle 54"/>
                <p:cNvSpPr/>
                <p:nvPr/>
              </p:nvSpPr>
              <p:spPr>
                <a:xfrm>
                  <a:off x="292100" y="2755900"/>
                  <a:ext cx="1282700" cy="660400"/>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Value Add</a:t>
                  </a:r>
                </a:p>
                <a:p>
                  <a:pPr algn="ctr">
                    <a:defRPr/>
                  </a:pPr>
                  <a:r>
                    <a:rPr lang="en-US" sz="1200" dirty="0">
                      <a:solidFill>
                        <a:schemeClr val="tx2"/>
                      </a:solidFill>
                    </a:rPr>
                    <a:t>Software &amp; Services</a:t>
                  </a:r>
                </a:p>
              </p:txBody>
            </p:sp>
          </p:grpSp>
          <p:sp>
            <p:nvSpPr>
              <p:cNvPr id="52" name="Rectangle 51"/>
              <p:cNvSpPr>
                <a:spLocks noChangeAspect="1"/>
              </p:cNvSpPr>
              <p:nvPr/>
            </p:nvSpPr>
            <p:spPr>
              <a:xfrm flipV="1">
                <a:off x="7502525" y="2101849"/>
                <a:ext cx="639763" cy="638175"/>
              </a:xfrm>
              <a:prstGeom prst="rect">
                <a:avLst/>
              </a:prstGeom>
              <a:noFill/>
              <a:ln>
                <a:solidFill>
                  <a:srgbClr val="74A0CA"/>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Rectangle 52"/>
              <p:cNvSpPr>
                <a:spLocks noChangeAspect="1"/>
              </p:cNvSpPr>
              <p:nvPr/>
            </p:nvSpPr>
            <p:spPr>
              <a:xfrm flipV="1">
                <a:off x="8142288" y="2101849"/>
                <a:ext cx="639762" cy="638175"/>
              </a:xfrm>
              <a:prstGeom prst="rect">
                <a:avLst/>
              </a:prstGeom>
              <a:noFill/>
              <a:ln>
                <a:solidFill>
                  <a:schemeClr val="accent3">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43239" name="Picture 45" descr="sw.png"/>
            <p:cNvPicPr>
              <a:picLocks noChangeAspect="1"/>
            </p:cNvPicPr>
            <p:nvPr/>
          </p:nvPicPr>
          <p:blipFill>
            <a:blip r:embed="rId6"/>
            <a:srcRect/>
            <a:stretch>
              <a:fillRect/>
            </a:stretch>
          </p:blipFill>
          <p:spPr bwMode="auto">
            <a:xfrm>
              <a:off x="5274290" y="2107207"/>
              <a:ext cx="631210" cy="629644"/>
            </a:xfrm>
            <a:prstGeom prst="rect">
              <a:avLst/>
            </a:prstGeom>
            <a:noFill/>
            <a:ln w="9525">
              <a:solidFill>
                <a:srgbClr val="74A0CA"/>
              </a:solidFill>
              <a:miter lim="800000"/>
              <a:headEnd/>
              <a:tailEnd/>
            </a:ln>
          </p:spPr>
        </p:pic>
        <p:pic>
          <p:nvPicPr>
            <p:cNvPr id="43240" name="Picture 36" descr="Cloud_with_logo.png"/>
            <p:cNvPicPr>
              <a:picLocks noChangeAspect="1"/>
            </p:cNvPicPr>
            <p:nvPr/>
          </p:nvPicPr>
          <p:blipFill>
            <a:blip r:embed="rId7"/>
            <a:srcRect/>
            <a:stretch>
              <a:fillRect/>
            </a:stretch>
          </p:blipFill>
          <p:spPr bwMode="auto">
            <a:xfrm>
              <a:off x="4761897" y="1492250"/>
              <a:ext cx="991202" cy="586546"/>
            </a:xfrm>
            <a:prstGeom prst="rect">
              <a:avLst/>
            </a:prstGeom>
            <a:noFill/>
            <a:ln w="9525">
              <a:noFill/>
              <a:miter lim="800000"/>
              <a:headEnd/>
              <a:tailEnd/>
            </a:ln>
          </p:spPr>
        </p:pic>
        <p:pic>
          <p:nvPicPr>
            <p:cNvPr id="43241" name="Picture 49" descr="dial.png"/>
            <p:cNvPicPr>
              <a:picLocks noChangeAspect="1"/>
            </p:cNvPicPr>
            <p:nvPr/>
          </p:nvPicPr>
          <p:blipFill>
            <a:blip r:embed="rId8"/>
            <a:srcRect/>
            <a:stretch>
              <a:fillRect/>
            </a:stretch>
          </p:blipFill>
          <p:spPr bwMode="auto">
            <a:xfrm>
              <a:off x="4714763" y="2178050"/>
              <a:ext cx="495412" cy="488950"/>
            </a:xfrm>
            <a:prstGeom prst="rect">
              <a:avLst/>
            </a:prstGeom>
            <a:noFill/>
            <a:ln w="9525">
              <a:noFill/>
              <a:miter lim="800000"/>
              <a:headEnd/>
              <a:tailEnd/>
            </a:ln>
          </p:spPr>
        </p:pic>
      </p:grpSp>
      <p:cxnSp>
        <p:nvCxnSpPr>
          <p:cNvPr id="60" name="Straight Connector 59"/>
          <p:cNvCxnSpPr/>
          <p:nvPr/>
        </p:nvCxnSpPr>
        <p:spPr>
          <a:xfrm rot="5400000" flipH="1" flipV="1">
            <a:off x="6626225" y="4067175"/>
            <a:ext cx="400050" cy="0"/>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1041400" y="3873500"/>
            <a:ext cx="7162800" cy="12700"/>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5400000" flipH="1" flipV="1">
            <a:off x="2271713" y="4078287"/>
            <a:ext cx="400050" cy="3175"/>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rot="5400000" flipH="1" flipV="1">
            <a:off x="3717925" y="4060825"/>
            <a:ext cx="400050" cy="0"/>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rot="5400000" flipH="1" flipV="1">
            <a:off x="5178425" y="4060825"/>
            <a:ext cx="400050" cy="0"/>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rot="5400000" flipH="1" flipV="1">
            <a:off x="7045326" y="3654425"/>
            <a:ext cx="425450" cy="3175"/>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rot="5400000" flipH="1" flipV="1">
            <a:off x="836613" y="4065587"/>
            <a:ext cx="400050" cy="3175"/>
          </a:xfrm>
          <a:prstGeom prst="line">
            <a:avLst/>
          </a:prstGeom>
          <a:ln w="19050" cap="flat" cmpd="sng" algn="ctr">
            <a:solidFill>
              <a:schemeClr val="accent3">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9" name="Group 254"/>
          <p:cNvGrpSpPr>
            <a:grpSpLocks/>
          </p:cNvGrpSpPr>
          <p:nvPr/>
        </p:nvGrpSpPr>
        <p:grpSpPr bwMode="auto">
          <a:xfrm>
            <a:off x="7569200" y="4235450"/>
            <a:ext cx="1282700" cy="1943100"/>
            <a:chOff x="7683500" y="4387850"/>
            <a:chExt cx="1282700" cy="1943100"/>
          </a:xfrm>
        </p:grpSpPr>
        <p:sp>
          <p:nvSpPr>
            <p:cNvPr id="92" name="Rectangle 91"/>
            <p:cNvSpPr/>
            <p:nvPr/>
          </p:nvSpPr>
          <p:spPr>
            <a:xfrm>
              <a:off x="7683500" y="43878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Rectangle 92"/>
            <p:cNvSpPr/>
            <p:nvPr/>
          </p:nvSpPr>
          <p:spPr>
            <a:xfrm>
              <a:off x="7683500" y="56705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Transportation &amp; Mobility</a:t>
              </a:r>
            </a:p>
          </p:txBody>
        </p:sp>
        <p:sp>
          <p:nvSpPr>
            <p:cNvPr id="105" name="Rectangle 104"/>
            <p:cNvSpPr/>
            <p:nvPr/>
          </p:nvSpPr>
          <p:spPr>
            <a:xfrm>
              <a:off x="7689850" y="5411788"/>
              <a:ext cx="1265238" cy="249237"/>
            </a:xfrm>
            <a:prstGeom prst="rect">
              <a:avLst/>
            </a:prstGeom>
            <a:solidFill>
              <a:srgbClr val="588EC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43236" name="Picture 116" descr="Train part.png"/>
            <p:cNvPicPr>
              <a:picLocks noChangeAspect="1"/>
            </p:cNvPicPr>
            <p:nvPr/>
          </p:nvPicPr>
          <p:blipFill>
            <a:blip r:embed="rId9"/>
            <a:srcRect/>
            <a:stretch>
              <a:fillRect/>
            </a:stretch>
          </p:blipFill>
          <p:spPr bwMode="auto">
            <a:xfrm>
              <a:off x="8010525" y="4622800"/>
              <a:ext cx="942975" cy="317500"/>
            </a:xfrm>
            <a:prstGeom prst="rect">
              <a:avLst/>
            </a:prstGeom>
            <a:noFill/>
            <a:ln w="9525">
              <a:noFill/>
              <a:miter lim="800000"/>
              <a:headEnd/>
              <a:tailEnd/>
            </a:ln>
          </p:spPr>
        </p:pic>
        <p:pic>
          <p:nvPicPr>
            <p:cNvPr id="43237" name="Picture 125" descr="TruckB-sideview part.png"/>
            <p:cNvPicPr>
              <a:picLocks noChangeAspect="1"/>
            </p:cNvPicPr>
            <p:nvPr/>
          </p:nvPicPr>
          <p:blipFill>
            <a:blip r:embed="rId10"/>
            <a:srcRect/>
            <a:stretch>
              <a:fillRect/>
            </a:stretch>
          </p:blipFill>
          <p:spPr bwMode="auto">
            <a:xfrm flipH="1">
              <a:off x="7696200" y="5053013"/>
              <a:ext cx="889000" cy="357187"/>
            </a:xfrm>
            <a:prstGeom prst="rect">
              <a:avLst/>
            </a:prstGeom>
            <a:noFill/>
            <a:ln w="9525">
              <a:noFill/>
              <a:miter lim="800000"/>
              <a:headEnd/>
              <a:tailEnd/>
            </a:ln>
          </p:spPr>
        </p:pic>
      </p:grpSp>
      <p:grpSp>
        <p:nvGrpSpPr>
          <p:cNvPr id="10" name="Group 253"/>
          <p:cNvGrpSpPr>
            <a:grpSpLocks/>
          </p:cNvGrpSpPr>
          <p:nvPr/>
        </p:nvGrpSpPr>
        <p:grpSpPr bwMode="auto">
          <a:xfrm>
            <a:off x="6134100" y="4235450"/>
            <a:ext cx="1282700" cy="1943100"/>
            <a:chOff x="6248400" y="4387850"/>
            <a:chExt cx="1282700" cy="1943100"/>
          </a:xfrm>
        </p:grpSpPr>
        <p:sp>
          <p:nvSpPr>
            <p:cNvPr id="87" name="Rectangle 86"/>
            <p:cNvSpPr/>
            <p:nvPr/>
          </p:nvSpPr>
          <p:spPr>
            <a:xfrm>
              <a:off x="6248400" y="43878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8" name="Rectangle 87"/>
            <p:cNvSpPr/>
            <p:nvPr/>
          </p:nvSpPr>
          <p:spPr>
            <a:xfrm>
              <a:off x="6248400" y="56705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err="1">
                  <a:solidFill>
                    <a:schemeClr val="tx2"/>
                  </a:solidFill>
                </a:rPr>
                <a:t>Defence</a:t>
              </a:r>
              <a:r>
                <a:rPr lang="en-US" sz="1200" dirty="0">
                  <a:solidFill>
                    <a:schemeClr val="tx2"/>
                  </a:solidFill>
                </a:rPr>
                <a:t> &amp;</a:t>
              </a:r>
            </a:p>
            <a:p>
              <a:pPr algn="ctr">
                <a:defRPr/>
              </a:pPr>
              <a:r>
                <a:rPr lang="en-US" sz="1200" dirty="0">
                  <a:solidFill>
                    <a:schemeClr val="tx2"/>
                  </a:solidFill>
                </a:rPr>
                <a:t>Aerospace</a:t>
              </a:r>
            </a:p>
          </p:txBody>
        </p:sp>
        <p:sp>
          <p:nvSpPr>
            <p:cNvPr id="104" name="Rectangle 103"/>
            <p:cNvSpPr/>
            <p:nvPr/>
          </p:nvSpPr>
          <p:spPr>
            <a:xfrm>
              <a:off x="6251575" y="5419725"/>
              <a:ext cx="1271588" cy="244475"/>
            </a:xfrm>
            <a:prstGeom prst="rect">
              <a:avLst/>
            </a:prstGeom>
            <a:solidFill>
              <a:srgbClr val="3D4D1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43166" name="Picture 122" descr="helicopter_w copy.png"/>
            <p:cNvPicPr>
              <a:picLocks noChangeAspect="1"/>
            </p:cNvPicPr>
            <p:nvPr/>
          </p:nvPicPr>
          <p:blipFill>
            <a:blip r:embed="rId11">
              <a:alphaModFix amt="84000"/>
            </a:blip>
            <a:srcRect/>
            <a:stretch>
              <a:fillRect/>
            </a:stretch>
          </p:blipFill>
          <p:spPr bwMode="auto">
            <a:xfrm>
              <a:off x="6248400" y="4465638"/>
              <a:ext cx="1119188" cy="430212"/>
            </a:xfrm>
            <a:prstGeom prst="rect">
              <a:avLst/>
            </a:prstGeom>
            <a:noFill/>
            <a:ln w="9525">
              <a:noFill/>
              <a:miter lim="800000"/>
              <a:headEnd/>
              <a:tailEnd/>
            </a:ln>
          </p:spPr>
        </p:pic>
        <p:grpSp>
          <p:nvGrpSpPr>
            <p:cNvPr id="11" name="Group 129"/>
            <p:cNvGrpSpPr>
              <a:grpSpLocks noChangeAspect="1"/>
            </p:cNvGrpSpPr>
            <p:nvPr/>
          </p:nvGrpSpPr>
          <p:grpSpPr bwMode="auto">
            <a:xfrm>
              <a:off x="6600825" y="5016500"/>
              <a:ext cx="925513" cy="379413"/>
              <a:chOff x="469900" y="1778794"/>
              <a:chExt cx="8403167" cy="3438789"/>
            </a:xfrm>
          </p:grpSpPr>
          <p:sp>
            <p:nvSpPr>
              <p:cNvPr id="131" name="Rounded Rectangle 130"/>
              <p:cNvSpPr/>
              <p:nvPr/>
            </p:nvSpPr>
            <p:spPr>
              <a:xfrm rot="4949430">
                <a:off x="3878914" y="4332659"/>
                <a:ext cx="215828"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2" name="Rectangle 131"/>
              <p:cNvSpPr/>
              <p:nvPr/>
            </p:nvSpPr>
            <p:spPr>
              <a:xfrm>
                <a:off x="700519" y="3131287"/>
                <a:ext cx="4569134" cy="187051"/>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Rounded Rectangle 132"/>
              <p:cNvSpPr/>
              <p:nvPr/>
            </p:nvSpPr>
            <p:spPr>
              <a:xfrm>
                <a:off x="2458985" y="3088127"/>
                <a:ext cx="504483" cy="273372"/>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Rectangle 133"/>
              <p:cNvSpPr/>
              <p:nvPr/>
            </p:nvSpPr>
            <p:spPr>
              <a:xfrm>
                <a:off x="469900" y="3160063"/>
                <a:ext cx="230619" cy="143882"/>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Freeform 134"/>
              <p:cNvSpPr/>
              <p:nvPr/>
            </p:nvSpPr>
            <p:spPr>
              <a:xfrm>
                <a:off x="5255234" y="2872299"/>
                <a:ext cx="475655" cy="489199"/>
              </a:xfrm>
              <a:custGeom>
                <a:avLst/>
                <a:gdLst>
                  <a:gd name="connsiteX0" fmla="*/ 6350 w 482600"/>
                  <a:gd name="connsiteY0" fmla="*/ 488950 h 488950"/>
                  <a:gd name="connsiteX1" fmla="*/ 0 w 482600"/>
                  <a:gd name="connsiteY1" fmla="*/ 0 h 488950"/>
                  <a:gd name="connsiteX2" fmla="*/ 393700 w 482600"/>
                  <a:gd name="connsiteY2" fmla="*/ 6350 h 488950"/>
                  <a:gd name="connsiteX3" fmla="*/ 482600 w 482600"/>
                  <a:gd name="connsiteY3" fmla="*/ 101600 h 488950"/>
                  <a:gd name="connsiteX4" fmla="*/ 133350 w 482600"/>
                  <a:gd name="connsiteY4" fmla="*/ 482600 h 488950"/>
                  <a:gd name="connsiteX5" fmla="*/ 6350 w 482600"/>
                  <a:gd name="connsiteY5" fmla="*/ 488950 h 48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600" h="488950">
                    <a:moveTo>
                      <a:pt x="6350" y="488950"/>
                    </a:moveTo>
                    <a:cubicBezTo>
                      <a:pt x="4233" y="325967"/>
                      <a:pt x="0" y="0"/>
                      <a:pt x="0" y="0"/>
                    </a:cubicBezTo>
                    <a:lnTo>
                      <a:pt x="393700" y="6350"/>
                    </a:lnTo>
                    <a:lnTo>
                      <a:pt x="482600" y="101600"/>
                    </a:lnTo>
                    <a:lnTo>
                      <a:pt x="133350" y="482600"/>
                    </a:lnTo>
                    <a:lnTo>
                      <a:pt x="6350" y="488950"/>
                    </a:lnTo>
                    <a:close/>
                  </a:path>
                </a:pathLst>
              </a:cu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6" name="Freeform 135"/>
              <p:cNvSpPr/>
              <p:nvPr/>
            </p:nvSpPr>
            <p:spPr>
              <a:xfrm>
                <a:off x="5384962" y="2613311"/>
                <a:ext cx="2306185" cy="863293"/>
              </a:xfrm>
              <a:custGeom>
                <a:avLst/>
                <a:gdLst>
                  <a:gd name="connsiteX0" fmla="*/ 2311400 w 2311400"/>
                  <a:gd name="connsiteY0" fmla="*/ 0 h 863600"/>
                  <a:gd name="connsiteX1" fmla="*/ 1841500 w 2311400"/>
                  <a:gd name="connsiteY1" fmla="*/ 0 h 863600"/>
                  <a:gd name="connsiteX2" fmla="*/ 368300 w 2311400"/>
                  <a:gd name="connsiteY2" fmla="*/ 355600 h 863600"/>
                  <a:gd name="connsiteX3" fmla="*/ 0 w 2311400"/>
                  <a:gd name="connsiteY3" fmla="*/ 749300 h 863600"/>
                  <a:gd name="connsiteX4" fmla="*/ 101600 w 2311400"/>
                  <a:gd name="connsiteY4" fmla="*/ 863600 h 86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400" h="863600">
                    <a:moveTo>
                      <a:pt x="2311400" y="0"/>
                    </a:moveTo>
                    <a:lnTo>
                      <a:pt x="1841500" y="0"/>
                    </a:lnTo>
                    <a:lnTo>
                      <a:pt x="368300" y="355600"/>
                    </a:lnTo>
                    <a:lnTo>
                      <a:pt x="0" y="749300"/>
                    </a:lnTo>
                    <a:lnTo>
                      <a:pt x="101600" y="8636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37" name="Straight Connector 136"/>
              <p:cNvCxnSpPr>
                <a:stCxn id="136" idx="4"/>
              </p:cNvCxnSpPr>
              <p:nvPr/>
            </p:nvCxnSpPr>
            <p:spPr>
              <a:xfrm flipV="1">
                <a:off x="5485853" y="3462220"/>
                <a:ext cx="3372796" cy="14384"/>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8" name="Freeform 137"/>
              <p:cNvSpPr/>
              <p:nvPr/>
            </p:nvSpPr>
            <p:spPr>
              <a:xfrm>
                <a:off x="5759717" y="2785969"/>
                <a:ext cx="3113350" cy="676251"/>
              </a:xfrm>
              <a:custGeom>
                <a:avLst/>
                <a:gdLst>
                  <a:gd name="connsiteX0" fmla="*/ 0 w 3117850"/>
                  <a:gd name="connsiteY0" fmla="*/ 685800 h 685800"/>
                  <a:gd name="connsiteX1" fmla="*/ 476250 w 3117850"/>
                  <a:gd name="connsiteY1" fmla="*/ 196850 h 685800"/>
                  <a:gd name="connsiteX2" fmla="*/ 1390650 w 3117850"/>
                  <a:gd name="connsiteY2" fmla="*/ 0 h 685800"/>
                  <a:gd name="connsiteX3" fmla="*/ 3117850 w 3117850"/>
                  <a:gd name="connsiteY3" fmla="*/ 6350 h 685800"/>
                  <a:gd name="connsiteX4" fmla="*/ 3117850 w 3117850"/>
                  <a:gd name="connsiteY4" fmla="*/ 635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7850" h="685800">
                    <a:moveTo>
                      <a:pt x="0" y="685800"/>
                    </a:moveTo>
                    <a:lnTo>
                      <a:pt x="476250" y="196850"/>
                    </a:lnTo>
                    <a:lnTo>
                      <a:pt x="1390650" y="0"/>
                    </a:lnTo>
                    <a:lnTo>
                      <a:pt x="3117850" y="6350"/>
                    </a:lnTo>
                    <a:lnTo>
                      <a:pt x="3117850" y="635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39" name="Straight Connector 138"/>
              <p:cNvCxnSpPr>
                <a:stCxn id="138" idx="2"/>
                <a:endCxn id="136" idx="1"/>
              </p:cNvCxnSpPr>
              <p:nvPr/>
            </p:nvCxnSpPr>
            <p:spPr>
              <a:xfrm flipV="1">
                <a:off x="7143428" y="2613311"/>
                <a:ext cx="86482" cy="172659"/>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0" name="Straight Connector 139"/>
              <p:cNvCxnSpPr>
                <a:stCxn id="138" idx="1"/>
                <a:endCxn id="136" idx="2"/>
              </p:cNvCxnSpPr>
              <p:nvPr/>
            </p:nvCxnSpPr>
            <p:spPr>
              <a:xfrm flipH="1" flipV="1">
                <a:off x="5759717" y="2958628"/>
                <a:ext cx="475646" cy="14393"/>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1" name="Straight Connector 140"/>
              <p:cNvCxnSpPr/>
              <p:nvPr/>
            </p:nvCxnSpPr>
            <p:spPr>
              <a:xfrm>
                <a:off x="7691147" y="2613311"/>
                <a:ext cx="1167502"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rot="5400000">
                <a:off x="7525981" y="3124099"/>
                <a:ext cx="676251"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3" name="Freeform 142"/>
              <p:cNvSpPr/>
              <p:nvPr/>
            </p:nvSpPr>
            <p:spPr>
              <a:xfrm>
                <a:off x="6091227" y="2512598"/>
                <a:ext cx="807165" cy="374094"/>
              </a:xfrm>
              <a:custGeom>
                <a:avLst/>
                <a:gdLst>
                  <a:gd name="connsiteX0" fmla="*/ 0 w 806450"/>
                  <a:gd name="connsiteY0" fmla="*/ 374650 h 374650"/>
                  <a:gd name="connsiteX1" fmla="*/ 0 w 806450"/>
                  <a:gd name="connsiteY1" fmla="*/ 374650 h 374650"/>
                  <a:gd name="connsiteX2" fmla="*/ 419100 w 806450"/>
                  <a:gd name="connsiteY2" fmla="*/ 234950 h 374650"/>
                  <a:gd name="connsiteX3" fmla="*/ 431800 w 806450"/>
                  <a:gd name="connsiteY3" fmla="*/ 190500 h 374650"/>
                  <a:gd name="connsiteX4" fmla="*/ 438150 w 806450"/>
                  <a:gd name="connsiteY4" fmla="*/ 0 h 374650"/>
                  <a:gd name="connsiteX5" fmla="*/ 806450 w 806450"/>
                  <a:gd name="connsiteY5" fmla="*/ 6350 h 374650"/>
                  <a:gd name="connsiteX6" fmla="*/ 800100 w 806450"/>
                  <a:gd name="connsiteY6" fmla="*/ 190500 h 374650"/>
                  <a:gd name="connsiteX7" fmla="*/ 431800 w 806450"/>
                  <a:gd name="connsiteY7" fmla="*/ 190500 h 374650"/>
                  <a:gd name="connsiteX8" fmla="*/ 431800 w 806450"/>
                  <a:gd name="connsiteY8" fmla="*/ 19050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450" h="374650">
                    <a:moveTo>
                      <a:pt x="0" y="374650"/>
                    </a:moveTo>
                    <a:lnTo>
                      <a:pt x="0" y="374650"/>
                    </a:lnTo>
                    <a:lnTo>
                      <a:pt x="419100" y="234950"/>
                    </a:lnTo>
                    <a:lnTo>
                      <a:pt x="431800" y="190500"/>
                    </a:lnTo>
                    <a:lnTo>
                      <a:pt x="438150" y="0"/>
                    </a:lnTo>
                    <a:lnTo>
                      <a:pt x="806450" y="6350"/>
                    </a:lnTo>
                    <a:lnTo>
                      <a:pt x="800100" y="190500"/>
                    </a:lnTo>
                    <a:lnTo>
                      <a:pt x="431800" y="190500"/>
                    </a:lnTo>
                    <a:lnTo>
                      <a:pt x="431800" y="1905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4" name="Freeform 143"/>
              <p:cNvSpPr/>
              <p:nvPr/>
            </p:nvSpPr>
            <p:spPr>
              <a:xfrm>
                <a:off x="7359628" y="2426268"/>
                <a:ext cx="172964" cy="172659"/>
              </a:xfrm>
              <a:custGeom>
                <a:avLst/>
                <a:gdLst>
                  <a:gd name="connsiteX0" fmla="*/ 0 w 177800"/>
                  <a:gd name="connsiteY0" fmla="*/ 171450 h 177800"/>
                  <a:gd name="connsiteX1" fmla="*/ 0 w 177800"/>
                  <a:gd name="connsiteY1" fmla="*/ 0 h 177800"/>
                  <a:gd name="connsiteX2" fmla="*/ 177800 w 177800"/>
                  <a:gd name="connsiteY2" fmla="*/ 0 h 177800"/>
                  <a:gd name="connsiteX3" fmla="*/ 177800 w 177800"/>
                  <a:gd name="connsiteY3" fmla="*/ 177800 h 177800"/>
                  <a:gd name="connsiteX4" fmla="*/ 177800 w 177800"/>
                  <a:gd name="connsiteY4" fmla="*/ 17780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800" h="177800">
                    <a:moveTo>
                      <a:pt x="0" y="171450"/>
                    </a:moveTo>
                    <a:lnTo>
                      <a:pt x="0" y="0"/>
                    </a:lnTo>
                    <a:lnTo>
                      <a:pt x="177800" y="0"/>
                    </a:lnTo>
                    <a:lnTo>
                      <a:pt x="177800" y="177800"/>
                    </a:lnTo>
                    <a:lnTo>
                      <a:pt x="177800" y="1778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45" name="Freeform 144"/>
              <p:cNvSpPr/>
              <p:nvPr/>
            </p:nvSpPr>
            <p:spPr>
              <a:xfrm>
                <a:off x="7676729" y="2469429"/>
                <a:ext cx="792756" cy="143882"/>
              </a:xfrm>
              <a:custGeom>
                <a:avLst/>
                <a:gdLst>
                  <a:gd name="connsiteX0" fmla="*/ 0 w 781050"/>
                  <a:gd name="connsiteY0" fmla="*/ 127000 h 152400"/>
                  <a:gd name="connsiteX1" fmla="*/ 0 w 781050"/>
                  <a:gd name="connsiteY1" fmla="*/ 6350 h 152400"/>
                  <a:gd name="connsiteX2" fmla="*/ 781050 w 781050"/>
                  <a:gd name="connsiteY2" fmla="*/ 0 h 152400"/>
                  <a:gd name="connsiteX3" fmla="*/ 781050 w 781050"/>
                  <a:gd name="connsiteY3" fmla="*/ 152400 h 152400"/>
                  <a:gd name="connsiteX4" fmla="*/ 781050 w 781050"/>
                  <a:gd name="connsiteY4" fmla="*/ 1524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 h="152400">
                    <a:moveTo>
                      <a:pt x="0" y="127000"/>
                    </a:moveTo>
                    <a:lnTo>
                      <a:pt x="0" y="6350"/>
                    </a:lnTo>
                    <a:lnTo>
                      <a:pt x="781050" y="0"/>
                    </a:lnTo>
                    <a:lnTo>
                      <a:pt x="781050" y="152400"/>
                    </a:lnTo>
                    <a:lnTo>
                      <a:pt x="781050" y="1524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46" name="Straight Connector 145"/>
              <p:cNvCxnSpPr/>
              <p:nvPr/>
            </p:nvCxnSpPr>
            <p:spPr>
              <a:xfrm rot="5400000">
                <a:off x="5507611" y="3526868"/>
                <a:ext cx="158275" cy="115309"/>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a:off x="5096689" y="3678039"/>
                <a:ext cx="376196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8" name="Straight Connector 147"/>
              <p:cNvCxnSpPr>
                <a:stCxn id="136" idx="4"/>
              </p:cNvCxnSpPr>
              <p:nvPr/>
            </p:nvCxnSpPr>
            <p:spPr>
              <a:xfrm flipH="1">
                <a:off x="4390415" y="3476604"/>
                <a:ext cx="1095438" cy="273381"/>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9" name="Freeform 148"/>
              <p:cNvSpPr/>
              <p:nvPr/>
            </p:nvSpPr>
            <p:spPr>
              <a:xfrm>
                <a:off x="3770632" y="3678039"/>
                <a:ext cx="1671984" cy="633082"/>
              </a:xfrm>
              <a:custGeom>
                <a:avLst/>
                <a:gdLst>
                  <a:gd name="connsiteX0" fmla="*/ 643466 w 1676400"/>
                  <a:gd name="connsiteY0" fmla="*/ 169334 h 643467"/>
                  <a:gd name="connsiteX1" fmla="*/ 524933 w 1676400"/>
                  <a:gd name="connsiteY1" fmla="*/ 50800 h 643467"/>
                  <a:gd name="connsiteX2" fmla="*/ 414866 w 1676400"/>
                  <a:gd name="connsiteY2" fmla="*/ 50800 h 643467"/>
                  <a:gd name="connsiteX3" fmla="*/ 42333 w 1676400"/>
                  <a:gd name="connsiteY3" fmla="*/ 177800 h 643467"/>
                  <a:gd name="connsiteX4" fmla="*/ 0 w 1676400"/>
                  <a:gd name="connsiteY4" fmla="*/ 626534 h 643467"/>
                  <a:gd name="connsiteX5" fmla="*/ 203200 w 1676400"/>
                  <a:gd name="connsiteY5" fmla="*/ 643467 h 643467"/>
                  <a:gd name="connsiteX6" fmla="*/ 177800 w 1676400"/>
                  <a:gd name="connsiteY6" fmla="*/ 304800 h 643467"/>
                  <a:gd name="connsiteX7" fmla="*/ 177800 w 1676400"/>
                  <a:gd name="connsiteY7" fmla="*/ 304800 h 643467"/>
                  <a:gd name="connsiteX8" fmla="*/ 304800 w 1676400"/>
                  <a:gd name="connsiteY8" fmla="*/ 254000 h 643467"/>
                  <a:gd name="connsiteX9" fmla="*/ 296333 w 1676400"/>
                  <a:gd name="connsiteY9" fmla="*/ 186267 h 643467"/>
                  <a:gd name="connsiteX10" fmla="*/ 431800 w 1676400"/>
                  <a:gd name="connsiteY10" fmla="*/ 177800 h 643467"/>
                  <a:gd name="connsiteX11" fmla="*/ 1676400 w 1676400"/>
                  <a:gd name="connsiteY11" fmla="*/ 169334 h 643467"/>
                  <a:gd name="connsiteX12" fmla="*/ 1667933 w 1676400"/>
                  <a:gd name="connsiteY12" fmla="*/ 0 h 64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6400" h="643467">
                    <a:moveTo>
                      <a:pt x="643466" y="169334"/>
                    </a:moveTo>
                    <a:lnTo>
                      <a:pt x="524933" y="50800"/>
                    </a:lnTo>
                    <a:lnTo>
                      <a:pt x="414866" y="50800"/>
                    </a:lnTo>
                    <a:lnTo>
                      <a:pt x="42333" y="177800"/>
                    </a:lnTo>
                    <a:lnTo>
                      <a:pt x="0" y="626534"/>
                    </a:lnTo>
                    <a:lnTo>
                      <a:pt x="203200" y="643467"/>
                    </a:lnTo>
                    <a:lnTo>
                      <a:pt x="177800" y="304800"/>
                    </a:lnTo>
                    <a:lnTo>
                      <a:pt x="177800" y="304800"/>
                    </a:lnTo>
                    <a:lnTo>
                      <a:pt x="304800" y="254000"/>
                    </a:lnTo>
                    <a:lnTo>
                      <a:pt x="296333" y="186267"/>
                    </a:lnTo>
                    <a:lnTo>
                      <a:pt x="431800" y="177800"/>
                    </a:lnTo>
                    <a:lnTo>
                      <a:pt x="1676400" y="169334"/>
                    </a:lnTo>
                    <a:lnTo>
                      <a:pt x="1667933" y="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0" name="Freeform 149"/>
              <p:cNvSpPr/>
              <p:nvPr/>
            </p:nvSpPr>
            <p:spPr>
              <a:xfrm>
                <a:off x="3986832" y="4296737"/>
                <a:ext cx="4871816" cy="661858"/>
              </a:xfrm>
              <a:custGeom>
                <a:avLst/>
                <a:gdLst>
                  <a:gd name="connsiteX0" fmla="*/ 0 w 4868333"/>
                  <a:gd name="connsiteY0" fmla="*/ 0 h 651933"/>
                  <a:gd name="connsiteX1" fmla="*/ 626533 w 4868333"/>
                  <a:gd name="connsiteY1" fmla="*/ 618066 h 651933"/>
                  <a:gd name="connsiteX2" fmla="*/ 4868333 w 4868333"/>
                  <a:gd name="connsiteY2" fmla="*/ 651933 h 651933"/>
                  <a:gd name="connsiteX3" fmla="*/ 4868333 w 4868333"/>
                  <a:gd name="connsiteY3" fmla="*/ 651933 h 651933"/>
                </a:gdLst>
                <a:ahLst/>
                <a:cxnLst>
                  <a:cxn ang="0">
                    <a:pos x="connsiteX0" y="connsiteY0"/>
                  </a:cxn>
                  <a:cxn ang="0">
                    <a:pos x="connsiteX1" y="connsiteY1"/>
                  </a:cxn>
                  <a:cxn ang="0">
                    <a:pos x="connsiteX2" y="connsiteY2"/>
                  </a:cxn>
                  <a:cxn ang="0">
                    <a:pos x="connsiteX3" y="connsiteY3"/>
                  </a:cxn>
                </a:cxnLst>
                <a:rect l="l" t="t" r="r" b="b"/>
                <a:pathLst>
                  <a:path w="4868333" h="651933">
                    <a:moveTo>
                      <a:pt x="0" y="0"/>
                    </a:moveTo>
                    <a:lnTo>
                      <a:pt x="626533" y="618066"/>
                    </a:lnTo>
                    <a:lnTo>
                      <a:pt x="4868333" y="651933"/>
                    </a:lnTo>
                    <a:lnTo>
                      <a:pt x="4868333" y="651933"/>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1" name="Freeform 150"/>
              <p:cNvSpPr/>
              <p:nvPr/>
            </p:nvSpPr>
            <p:spPr>
              <a:xfrm>
                <a:off x="4058905" y="3951420"/>
                <a:ext cx="4814162" cy="546752"/>
              </a:xfrm>
              <a:custGeom>
                <a:avLst/>
                <a:gdLst>
                  <a:gd name="connsiteX0" fmla="*/ 0 w 4809067"/>
                  <a:gd name="connsiteY0" fmla="*/ 0 h 550333"/>
                  <a:gd name="connsiteX1" fmla="*/ 575733 w 4809067"/>
                  <a:gd name="connsiteY1" fmla="*/ 550333 h 550333"/>
                  <a:gd name="connsiteX2" fmla="*/ 4809067 w 4809067"/>
                  <a:gd name="connsiteY2" fmla="*/ 541866 h 550333"/>
                  <a:gd name="connsiteX3" fmla="*/ 4809067 w 4809067"/>
                  <a:gd name="connsiteY3" fmla="*/ 541866 h 550333"/>
                  <a:gd name="connsiteX4" fmla="*/ 4809067 w 4809067"/>
                  <a:gd name="connsiteY4" fmla="*/ 541866 h 55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067" h="550333">
                    <a:moveTo>
                      <a:pt x="0" y="0"/>
                    </a:moveTo>
                    <a:lnTo>
                      <a:pt x="575733" y="550333"/>
                    </a:lnTo>
                    <a:lnTo>
                      <a:pt x="4809067" y="541866"/>
                    </a:lnTo>
                    <a:lnTo>
                      <a:pt x="4809067" y="541866"/>
                    </a:lnTo>
                    <a:lnTo>
                      <a:pt x="4809067" y="541866"/>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2" name="Freeform 151"/>
              <p:cNvSpPr/>
              <p:nvPr/>
            </p:nvSpPr>
            <p:spPr>
              <a:xfrm>
                <a:off x="4678688" y="3663655"/>
                <a:ext cx="418001" cy="172659"/>
              </a:xfrm>
              <a:custGeom>
                <a:avLst/>
                <a:gdLst>
                  <a:gd name="connsiteX0" fmla="*/ 423333 w 423333"/>
                  <a:gd name="connsiteY0" fmla="*/ 7354 h 168221"/>
                  <a:gd name="connsiteX1" fmla="*/ 220133 w 423333"/>
                  <a:gd name="connsiteY1" fmla="*/ 15821 h 168221"/>
                  <a:gd name="connsiteX2" fmla="*/ 211667 w 423333"/>
                  <a:gd name="connsiteY2" fmla="*/ 58154 h 168221"/>
                  <a:gd name="connsiteX3" fmla="*/ 220133 w 423333"/>
                  <a:gd name="connsiteY3" fmla="*/ 32754 h 168221"/>
                  <a:gd name="connsiteX4" fmla="*/ 245533 w 423333"/>
                  <a:gd name="connsiteY4" fmla="*/ 24288 h 168221"/>
                  <a:gd name="connsiteX5" fmla="*/ 270933 w 423333"/>
                  <a:gd name="connsiteY5" fmla="*/ 7354 h 168221"/>
                  <a:gd name="connsiteX6" fmla="*/ 127000 w 423333"/>
                  <a:gd name="connsiteY6" fmla="*/ 75088 h 168221"/>
                  <a:gd name="connsiteX7" fmla="*/ 50800 w 423333"/>
                  <a:gd name="connsiteY7" fmla="*/ 108954 h 168221"/>
                  <a:gd name="connsiteX8" fmla="*/ 0 w 423333"/>
                  <a:gd name="connsiteY8" fmla="*/ 168221 h 168221"/>
                  <a:gd name="connsiteX9" fmla="*/ 0 w 423333"/>
                  <a:gd name="connsiteY9" fmla="*/ 168221 h 16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333" h="168221">
                    <a:moveTo>
                      <a:pt x="423333" y="7354"/>
                    </a:moveTo>
                    <a:cubicBezTo>
                      <a:pt x="355600" y="10176"/>
                      <a:pt x="286053" y="0"/>
                      <a:pt x="220133" y="15821"/>
                    </a:cubicBezTo>
                    <a:cubicBezTo>
                      <a:pt x="206140" y="19179"/>
                      <a:pt x="211667" y="43764"/>
                      <a:pt x="211667" y="58154"/>
                    </a:cubicBezTo>
                    <a:cubicBezTo>
                      <a:pt x="211667" y="67079"/>
                      <a:pt x="213822" y="39065"/>
                      <a:pt x="220133" y="32754"/>
                    </a:cubicBezTo>
                    <a:cubicBezTo>
                      <a:pt x="226444" y="26443"/>
                      <a:pt x="237066" y="27110"/>
                      <a:pt x="245533" y="24288"/>
                    </a:cubicBezTo>
                    <a:lnTo>
                      <a:pt x="270933" y="7354"/>
                    </a:lnTo>
                    <a:lnTo>
                      <a:pt x="127000" y="75088"/>
                    </a:lnTo>
                    <a:lnTo>
                      <a:pt x="50800" y="108954"/>
                    </a:lnTo>
                    <a:lnTo>
                      <a:pt x="0" y="168221"/>
                    </a:lnTo>
                    <a:lnTo>
                      <a:pt x="0" y="168221"/>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53" name="Freeform 152"/>
              <p:cNvSpPr/>
              <p:nvPr/>
            </p:nvSpPr>
            <p:spPr>
              <a:xfrm>
                <a:off x="4505724" y="3692432"/>
                <a:ext cx="86482" cy="143882"/>
              </a:xfrm>
              <a:custGeom>
                <a:avLst/>
                <a:gdLst>
                  <a:gd name="connsiteX0" fmla="*/ 84667 w 84667"/>
                  <a:gd name="connsiteY0" fmla="*/ 0 h 143933"/>
                  <a:gd name="connsiteX1" fmla="*/ 25400 w 84667"/>
                  <a:gd name="connsiteY1" fmla="*/ 33866 h 143933"/>
                  <a:gd name="connsiteX2" fmla="*/ 25400 w 84667"/>
                  <a:gd name="connsiteY2" fmla="*/ 33866 h 143933"/>
                  <a:gd name="connsiteX3" fmla="*/ 0 w 84667"/>
                  <a:gd name="connsiteY3" fmla="*/ 93133 h 143933"/>
                  <a:gd name="connsiteX4" fmla="*/ 0 w 84667"/>
                  <a:gd name="connsiteY4" fmla="*/ 93133 h 143933"/>
                  <a:gd name="connsiteX5" fmla="*/ 0 w 84667"/>
                  <a:gd name="connsiteY5" fmla="*/ 143933 h 143933"/>
                  <a:gd name="connsiteX6" fmla="*/ 0 w 84667"/>
                  <a:gd name="connsiteY6" fmla="*/ 143933 h 14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667" h="143933">
                    <a:moveTo>
                      <a:pt x="84667" y="0"/>
                    </a:moveTo>
                    <a:lnTo>
                      <a:pt x="25400" y="33866"/>
                    </a:lnTo>
                    <a:lnTo>
                      <a:pt x="25400" y="33866"/>
                    </a:lnTo>
                    <a:lnTo>
                      <a:pt x="0" y="93133"/>
                    </a:lnTo>
                    <a:lnTo>
                      <a:pt x="0" y="93133"/>
                    </a:lnTo>
                    <a:lnTo>
                      <a:pt x="0" y="143933"/>
                    </a:lnTo>
                    <a:lnTo>
                      <a:pt x="0" y="143933"/>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54" name="Straight Connector 153"/>
              <p:cNvCxnSpPr/>
              <p:nvPr/>
            </p:nvCxnSpPr>
            <p:spPr>
              <a:xfrm rot="5400000">
                <a:off x="8297249" y="2196057"/>
                <a:ext cx="834517"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5" name="Straight Connector 154"/>
              <p:cNvCxnSpPr>
                <a:stCxn id="149" idx="11"/>
              </p:cNvCxnSpPr>
              <p:nvPr/>
            </p:nvCxnSpPr>
            <p:spPr>
              <a:xfrm>
                <a:off x="5442616" y="3850698"/>
                <a:ext cx="14409" cy="647474"/>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rot="5400000">
                <a:off x="6243284" y="4073700"/>
                <a:ext cx="805740" cy="14418"/>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rot="5400000">
                <a:off x="7482872" y="4088106"/>
                <a:ext cx="820133"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8" name="Block Arc 157"/>
              <p:cNvSpPr/>
              <p:nvPr/>
            </p:nvSpPr>
            <p:spPr>
              <a:xfrm rot="10800000">
                <a:off x="4563379" y="4685214"/>
                <a:ext cx="648619" cy="474816"/>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59" name="Block Arc 158"/>
              <p:cNvSpPr/>
              <p:nvPr/>
            </p:nvSpPr>
            <p:spPr>
              <a:xfrm rot="10800000">
                <a:off x="5399371" y="4685214"/>
                <a:ext cx="648619" cy="489199"/>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0" name="Block Arc 159"/>
              <p:cNvSpPr/>
              <p:nvPr/>
            </p:nvSpPr>
            <p:spPr>
              <a:xfrm rot="10800000">
                <a:off x="6235363" y="4699607"/>
                <a:ext cx="663028" cy="474807"/>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1" name="Block Arc 160"/>
              <p:cNvSpPr/>
              <p:nvPr/>
            </p:nvSpPr>
            <p:spPr>
              <a:xfrm rot="10800000">
                <a:off x="7071355" y="4713991"/>
                <a:ext cx="663028" cy="474816"/>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62" name="Block Arc 161"/>
              <p:cNvSpPr/>
              <p:nvPr/>
            </p:nvSpPr>
            <p:spPr>
              <a:xfrm rot="10800000">
                <a:off x="7921766" y="4713991"/>
                <a:ext cx="648610" cy="489199"/>
              </a:xfrm>
              <a:prstGeom prst="blockArc">
                <a:avLst>
                  <a:gd name="adj1" fmla="val 10800000"/>
                  <a:gd name="adj2" fmla="val 0"/>
                  <a:gd name="adj3" fmla="val 15769"/>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grpSp>
            <p:nvGrpSpPr>
              <p:cNvPr id="12" name="Group 73"/>
              <p:cNvGrpSpPr>
                <a:grpSpLocks/>
              </p:cNvGrpSpPr>
              <p:nvPr/>
            </p:nvGrpSpPr>
            <p:grpSpPr bwMode="auto">
              <a:xfrm>
                <a:off x="6236757" y="5157258"/>
                <a:ext cx="2625726" cy="60325"/>
                <a:chOff x="4801657" y="5385858"/>
                <a:chExt cx="2625726" cy="60325"/>
              </a:xfrm>
            </p:grpSpPr>
            <p:sp>
              <p:nvSpPr>
                <p:cNvPr id="180" name="Rounded Rectangle 179"/>
                <p:cNvSpPr/>
                <p:nvPr/>
              </p:nvSpPr>
              <p:spPr>
                <a:xfrm>
                  <a:off x="6558724"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1" name="Rounded Rectangle 180"/>
                <p:cNvSpPr/>
                <p:nvPr/>
              </p:nvSpPr>
              <p:spPr>
                <a:xfrm>
                  <a:off x="6400178"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2" name="Rounded Rectangle 181"/>
                <p:cNvSpPr/>
                <p:nvPr/>
              </p:nvSpPr>
              <p:spPr>
                <a:xfrm>
                  <a:off x="6241623"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3" name="Rounded Rectangle 182"/>
                <p:cNvSpPr/>
                <p:nvPr/>
              </p:nvSpPr>
              <p:spPr>
                <a:xfrm>
                  <a:off x="6083078"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 name="Rounded Rectangle 183"/>
                <p:cNvSpPr/>
                <p:nvPr/>
              </p:nvSpPr>
              <p:spPr>
                <a:xfrm>
                  <a:off x="7207342"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5" name="Rounded Rectangle 184"/>
                <p:cNvSpPr/>
                <p:nvPr/>
              </p:nvSpPr>
              <p:spPr>
                <a:xfrm>
                  <a:off x="7048788"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6" name="Rounded Rectangle 185"/>
                <p:cNvSpPr/>
                <p:nvPr/>
              </p:nvSpPr>
              <p:spPr>
                <a:xfrm>
                  <a:off x="6890242"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7" name="Rounded Rectangle 186"/>
                <p:cNvSpPr/>
                <p:nvPr/>
              </p:nvSpPr>
              <p:spPr>
                <a:xfrm>
                  <a:off x="6731687"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8" name="Rounded Rectangle 187"/>
                <p:cNvSpPr/>
                <p:nvPr/>
              </p:nvSpPr>
              <p:spPr>
                <a:xfrm>
                  <a:off x="5275914"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9" name="Rounded Rectangle 188"/>
                <p:cNvSpPr/>
                <p:nvPr/>
              </p:nvSpPr>
              <p:spPr>
                <a:xfrm>
                  <a:off x="5117359"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0" name="Rounded Rectangle 189"/>
                <p:cNvSpPr/>
                <p:nvPr/>
              </p:nvSpPr>
              <p:spPr>
                <a:xfrm>
                  <a:off x="4958813"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Rounded Rectangle 190"/>
                <p:cNvSpPr/>
                <p:nvPr/>
              </p:nvSpPr>
              <p:spPr>
                <a:xfrm>
                  <a:off x="4800259"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 name="Rounded Rectangle 191"/>
                <p:cNvSpPr/>
                <p:nvPr/>
              </p:nvSpPr>
              <p:spPr>
                <a:xfrm>
                  <a:off x="5924523"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3" name="Rounded Rectangle 192"/>
                <p:cNvSpPr/>
                <p:nvPr/>
              </p:nvSpPr>
              <p:spPr>
                <a:xfrm>
                  <a:off x="5765978"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4" name="Rounded Rectangle 193"/>
                <p:cNvSpPr/>
                <p:nvPr/>
              </p:nvSpPr>
              <p:spPr>
                <a:xfrm>
                  <a:off x="5607423" y="5388631"/>
                  <a:ext cx="216209"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5" name="Rounded Rectangle 194"/>
                <p:cNvSpPr/>
                <p:nvPr/>
              </p:nvSpPr>
              <p:spPr>
                <a:xfrm>
                  <a:off x="5448877" y="5388631"/>
                  <a:ext cx="216200" cy="57552"/>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4" name="Rounded Rectangle 163"/>
              <p:cNvSpPr/>
              <p:nvPr/>
            </p:nvSpPr>
            <p:spPr>
              <a:xfrm>
                <a:off x="5442616" y="5160030"/>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5" name="Rounded Rectangle 164"/>
              <p:cNvSpPr/>
              <p:nvPr/>
            </p:nvSpPr>
            <p:spPr>
              <a:xfrm>
                <a:off x="5269653" y="5160030"/>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Rounded Rectangle 165"/>
              <p:cNvSpPr/>
              <p:nvPr/>
            </p:nvSpPr>
            <p:spPr>
              <a:xfrm>
                <a:off x="5111098" y="5160030"/>
                <a:ext cx="216209"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7" name="Rounded Rectangle 166"/>
              <p:cNvSpPr/>
              <p:nvPr/>
            </p:nvSpPr>
            <p:spPr>
              <a:xfrm>
                <a:off x="4952552" y="5160030"/>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Rounded Rectangle 167"/>
              <p:cNvSpPr/>
              <p:nvPr/>
            </p:nvSpPr>
            <p:spPr>
              <a:xfrm>
                <a:off x="6076817" y="5160030"/>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9" name="Rounded Rectangle 168"/>
              <p:cNvSpPr/>
              <p:nvPr/>
            </p:nvSpPr>
            <p:spPr>
              <a:xfrm>
                <a:off x="5918263" y="5160030"/>
                <a:ext cx="216209"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Rounded Rectangle 169"/>
              <p:cNvSpPr/>
              <p:nvPr/>
            </p:nvSpPr>
            <p:spPr>
              <a:xfrm>
                <a:off x="5759717" y="5160030"/>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1" name="Rounded Rectangle 170"/>
              <p:cNvSpPr/>
              <p:nvPr/>
            </p:nvSpPr>
            <p:spPr>
              <a:xfrm>
                <a:off x="5601162" y="5160030"/>
                <a:ext cx="216209"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 name="Rounded Rectangle 171"/>
              <p:cNvSpPr/>
              <p:nvPr/>
            </p:nvSpPr>
            <p:spPr>
              <a:xfrm>
                <a:off x="4793997" y="5160030"/>
                <a:ext cx="216209"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 name="Rounded Rectangle 172"/>
              <p:cNvSpPr/>
              <p:nvPr/>
            </p:nvSpPr>
            <p:spPr>
              <a:xfrm rot="1311579">
                <a:off x="4635452" y="5116861"/>
                <a:ext cx="216200" cy="5755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 name="Rounded Rectangle 173"/>
              <p:cNvSpPr/>
              <p:nvPr/>
            </p:nvSpPr>
            <p:spPr>
              <a:xfrm rot="2741832">
                <a:off x="4282506" y="4807466"/>
                <a:ext cx="215819"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 name="Rounded Rectangle 174"/>
              <p:cNvSpPr/>
              <p:nvPr/>
            </p:nvSpPr>
            <p:spPr>
              <a:xfrm rot="2741832">
                <a:off x="4167196" y="4692360"/>
                <a:ext cx="215819"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6" name="Rounded Rectangle 175"/>
              <p:cNvSpPr/>
              <p:nvPr/>
            </p:nvSpPr>
            <p:spPr>
              <a:xfrm rot="2741832">
                <a:off x="4059096" y="4570045"/>
                <a:ext cx="215819" cy="72073"/>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Rounded Rectangle 176"/>
              <p:cNvSpPr/>
              <p:nvPr/>
            </p:nvSpPr>
            <p:spPr>
              <a:xfrm rot="2741832">
                <a:off x="3950996" y="4462148"/>
                <a:ext cx="215819"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Rounded Rectangle 177"/>
              <p:cNvSpPr/>
              <p:nvPr/>
            </p:nvSpPr>
            <p:spPr>
              <a:xfrm rot="2741832">
                <a:off x="4513124" y="5037677"/>
                <a:ext cx="215819"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Rounded Rectangle 178"/>
              <p:cNvSpPr/>
              <p:nvPr/>
            </p:nvSpPr>
            <p:spPr>
              <a:xfrm rot="2741832">
                <a:off x="4397815" y="4922571"/>
                <a:ext cx="215819" cy="57655"/>
              </a:xfrm>
              <a:prstGeom prst="roundRect">
                <a:avLst>
                  <a:gd name="adj" fmla="val 50000"/>
                </a:avLst>
              </a:pr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13" name="Group 55"/>
          <p:cNvGrpSpPr>
            <a:grpSpLocks/>
          </p:cNvGrpSpPr>
          <p:nvPr/>
        </p:nvGrpSpPr>
        <p:grpSpPr bwMode="auto">
          <a:xfrm>
            <a:off x="3771900" y="1498600"/>
            <a:ext cx="1282700" cy="1943100"/>
            <a:chOff x="1752600" y="1473199"/>
            <a:chExt cx="1282700" cy="1943101"/>
          </a:xfrm>
        </p:grpSpPr>
        <p:grpSp>
          <p:nvGrpSpPr>
            <p:cNvPr id="14" name="Group 104"/>
            <p:cNvGrpSpPr>
              <a:grpSpLocks/>
            </p:cNvGrpSpPr>
            <p:nvPr/>
          </p:nvGrpSpPr>
          <p:grpSpPr bwMode="auto">
            <a:xfrm>
              <a:off x="1752600" y="1473199"/>
              <a:ext cx="1282700" cy="1943101"/>
              <a:chOff x="1752600" y="1473199"/>
              <a:chExt cx="1282700" cy="1943101"/>
            </a:xfrm>
          </p:grpSpPr>
          <p:grpSp>
            <p:nvGrpSpPr>
              <p:cNvPr id="15" name="Group 45"/>
              <p:cNvGrpSpPr>
                <a:grpSpLocks/>
              </p:cNvGrpSpPr>
              <p:nvPr/>
            </p:nvGrpSpPr>
            <p:grpSpPr bwMode="auto">
              <a:xfrm>
                <a:off x="1752600" y="1473199"/>
                <a:ext cx="1282700" cy="1943101"/>
                <a:chOff x="292100" y="1473199"/>
                <a:chExt cx="1282700" cy="1943101"/>
              </a:xfrm>
            </p:grpSpPr>
            <p:sp>
              <p:nvSpPr>
                <p:cNvPr id="62" name="Rectangle 61"/>
                <p:cNvSpPr/>
                <p:nvPr/>
              </p:nvSpPr>
              <p:spPr>
                <a:xfrm>
                  <a:off x="292100" y="1473199"/>
                  <a:ext cx="1282700" cy="1285876"/>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Rectangle 62"/>
                <p:cNvSpPr/>
                <p:nvPr/>
              </p:nvSpPr>
              <p:spPr>
                <a:xfrm>
                  <a:off x="292100" y="2755900"/>
                  <a:ext cx="1282700" cy="660400"/>
                </a:xfrm>
                <a:prstGeom prst="rect">
                  <a:avLst/>
                </a:prstGeom>
                <a:ln w="19050" cap="flat" cmpd="sng" algn="ctr">
                  <a:solidFill>
                    <a:srgbClr val="74A0CA"/>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Devices &amp;</a:t>
                  </a:r>
                </a:p>
                <a:p>
                  <a:pPr algn="ctr">
                    <a:defRPr/>
                  </a:pPr>
                  <a:r>
                    <a:rPr lang="en-US" sz="1200" dirty="0">
                      <a:solidFill>
                        <a:schemeClr val="tx2"/>
                      </a:solidFill>
                    </a:rPr>
                    <a:t>Systems</a:t>
                  </a:r>
                </a:p>
              </p:txBody>
            </p:sp>
          </p:grpSp>
          <p:pic>
            <p:nvPicPr>
              <p:cNvPr id="43160" name="Picture 61" descr="HH4200.png"/>
              <p:cNvPicPr>
                <a:picLocks noChangeAspect="1"/>
              </p:cNvPicPr>
              <p:nvPr/>
            </p:nvPicPr>
            <p:blipFill>
              <a:blip r:embed="rId12"/>
              <a:srcRect/>
              <a:stretch>
                <a:fillRect/>
              </a:stretch>
            </p:blipFill>
            <p:spPr bwMode="auto">
              <a:xfrm>
                <a:off x="1785442" y="1866900"/>
                <a:ext cx="614858" cy="533399"/>
              </a:xfrm>
              <a:prstGeom prst="rect">
                <a:avLst/>
              </a:prstGeom>
              <a:noFill/>
              <a:ln w="9525">
                <a:noFill/>
                <a:miter lim="800000"/>
                <a:headEnd/>
                <a:tailEnd/>
              </a:ln>
            </p:spPr>
          </p:pic>
        </p:grpSp>
        <p:pic>
          <p:nvPicPr>
            <p:cNvPr id="43157" name="Picture 57" descr="DuraCOR DC 1400zz.png"/>
            <p:cNvPicPr>
              <a:picLocks noChangeAspect="1"/>
            </p:cNvPicPr>
            <p:nvPr/>
          </p:nvPicPr>
          <p:blipFill>
            <a:blip r:embed="rId13"/>
            <a:srcRect/>
            <a:stretch>
              <a:fillRect/>
            </a:stretch>
          </p:blipFill>
          <p:spPr bwMode="auto">
            <a:xfrm>
              <a:off x="2439990" y="1612900"/>
              <a:ext cx="555124" cy="537458"/>
            </a:xfrm>
            <a:prstGeom prst="rect">
              <a:avLst/>
            </a:prstGeom>
            <a:noFill/>
            <a:ln w="9525">
              <a:noFill/>
              <a:miter lim="800000"/>
              <a:headEnd/>
              <a:tailEnd/>
            </a:ln>
          </p:spPr>
        </p:pic>
        <p:pic>
          <p:nvPicPr>
            <p:cNvPr id="43158" name="Picture 2"/>
            <p:cNvPicPr>
              <a:picLocks noChangeAspect="1" noChangeArrowheads="1"/>
            </p:cNvPicPr>
            <p:nvPr/>
          </p:nvPicPr>
          <p:blipFill>
            <a:blip r:embed="rId14"/>
            <a:srcRect/>
            <a:stretch>
              <a:fillRect/>
            </a:stretch>
          </p:blipFill>
          <p:spPr bwMode="auto">
            <a:xfrm>
              <a:off x="1854200" y="2349665"/>
              <a:ext cx="1117600" cy="272885"/>
            </a:xfrm>
            <a:prstGeom prst="rect">
              <a:avLst/>
            </a:prstGeom>
            <a:noFill/>
            <a:ln w="9525">
              <a:noFill/>
              <a:miter lim="800000"/>
              <a:headEnd/>
              <a:tailEnd/>
            </a:ln>
          </p:spPr>
        </p:pic>
      </p:grpSp>
      <p:grpSp>
        <p:nvGrpSpPr>
          <p:cNvPr id="16" name="Group 251"/>
          <p:cNvGrpSpPr>
            <a:grpSpLocks/>
          </p:cNvGrpSpPr>
          <p:nvPr/>
        </p:nvGrpSpPr>
        <p:grpSpPr bwMode="auto">
          <a:xfrm>
            <a:off x="3238500" y="4248150"/>
            <a:ext cx="1282700" cy="1943100"/>
            <a:chOff x="3352800" y="4400550"/>
            <a:chExt cx="1282700" cy="1943100"/>
          </a:xfrm>
        </p:grpSpPr>
        <p:sp>
          <p:nvSpPr>
            <p:cNvPr id="77" name="Rectangle 76"/>
            <p:cNvSpPr/>
            <p:nvPr/>
          </p:nvSpPr>
          <p:spPr>
            <a:xfrm>
              <a:off x="3352800" y="44005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Rectangle 77"/>
            <p:cNvSpPr/>
            <p:nvPr/>
          </p:nvSpPr>
          <p:spPr>
            <a:xfrm>
              <a:off x="3352800" y="56832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Medical &amp;</a:t>
              </a:r>
            </a:p>
            <a:p>
              <a:pPr algn="ctr">
                <a:defRPr/>
              </a:pPr>
              <a:r>
                <a:rPr lang="en-US" sz="1200" dirty="0">
                  <a:solidFill>
                    <a:schemeClr val="tx2"/>
                  </a:solidFill>
                </a:rPr>
                <a:t>Healthcare</a:t>
              </a:r>
            </a:p>
          </p:txBody>
        </p:sp>
        <p:sp>
          <p:nvSpPr>
            <p:cNvPr id="103" name="Rectangle 102"/>
            <p:cNvSpPr/>
            <p:nvPr/>
          </p:nvSpPr>
          <p:spPr>
            <a:xfrm>
              <a:off x="3359150" y="5443538"/>
              <a:ext cx="1270000" cy="236537"/>
            </a:xfrm>
            <a:prstGeom prst="rect">
              <a:avLst/>
            </a:prstGeom>
            <a:solidFill>
              <a:srgbClr val="4BBD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43153" name="Picture 32" descr="doctor"/>
            <p:cNvPicPr>
              <a:picLocks noChangeAspect="1" noChangeArrowheads="1"/>
            </p:cNvPicPr>
            <p:nvPr/>
          </p:nvPicPr>
          <p:blipFill>
            <a:blip r:embed="rId15"/>
            <a:srcRect/>
            <a:stretch>
              <a:fillRect/>
            </a:stretch>
          </p:blipFill>
          <p:spPr bwMode="auto">
            <a:xfrm>
              <a:off x="3429000" y="4483100"/>
              <a:ext cx="280988" cy="901700"/>
            </a:xfrm>
            <a:prstGeom prst="rect">
              <a:avLst/>
            </a:prstGeom>
            <a:noFill/>
            <a:ln w="9525">
              <a:noFill/>
              <a:miter lim="800000"/>
              <a:headEnd/>
              <a:tailEnd/>
            </a:ln>
          </p:spPr>
        </p:pic>
        <p:pic>
          <p:nvPicPr>
            <p:cNvPr id="43154" name="Picture 197" descr="Ambulance-sideview copy.jpg"/>
            <p:cNvPicPr>
              <a:picLocks noChangeAspect="1"/>
            </p:cNvPicPr>
            <p:nvPr/>
          </p:nvPicPr>
          <p:blipFill>
            <a:blip r:embed="rId16"/>
            <a:srcRect/>
            <a:stretch>
              <a:fillRect/>
            </a:stretch>
          </p:blipFill>
          <p:spPr bwMode="auto">
            <a:xfrm>
              <a:off x="3854450" y="5078413"/>
              <a:ext cx="717550" cy="350837"/>
            </a:xfrm>
            <a:prstGeom prst="rect">
              <a:avLst/>
            </a:prstGeom>
            <a:noFill/>
            <a:ln w="9525">
              <a:noFill/>
              <a:miter lim="800000"/>
              <a:headEnd/>
              <a:tailEnd/>
            </a:ln>
          </p:spPr>
        </p:pic>
        <p:pic>
          <p:nvPicPr>
            <p:cNvPr id="43155" name="Picture 196" descr="7220827_m?123rf_cardiogram.png"/>
            <p:cNvPicPr>
              <a:picLocks noChangeAspect="1"/>
            </p:cNvPicPr>
            <p:nvPr/>
          </p:nvPicPr>
          <p:blipFill>
            <a:blip r:embed="rId17">
              <a:alphaModFix amt="32000"/>
            </a:blip>
            <a:srcRect/>
            <a:stretch>
              <a:fillRect/>
            </a:stretch>
          </p:blipFill>
          <p:spPr bwMode="auto">
            <a:xfrm>
              <a:off x="4000500" y="4533900"/>
              <a:ext cx="406400" cy="406400"/>
            </a:xfrm>
            <a:prstGeom prst="rect">
              <a:avLst/>
            </a:prstGeom>
            <a:noFill/>
            <a:ln w="9525">
              <a:noFill/>
              <a:miter lim="800000"/>
              <a:headEnd/>
              <a:tailEnd/>
            </a:ln>
          </p:spPr>
        </p:pic>
      </p:grpSp>
      <p:grpSp>
        <p:nvGrpSpPr>
          <p:cNvPr id="17" name="Group 249"/>
          <p:cNvGrpSpPr>
            <a:grpSpLocks/>
          </p:cNvGrpSpPr>
          <p:nvPr/>
        </p:nvGrpSpPr>
        <p:grpSpPr bwMode="auto">
          <a:xfrm>
            <a:off x="355600" y="4273550"/>
            <a:ext cx="1282700" cy="1943100"/>
            <a:chOff x="469904" y="4425949"/>
            <a:chExt cx="1282700" cy="1943101"/>
          </a:xfrm>
        </p:grpSpPr>
        <p:grpSp>
          <p:nvGrpSpPr>
            <p:cNvPr id="18" name="Group 94"/>
            <p:cNvGrpSpPr/>
            <p:nvPr/>
          </p:nvGrpSpPr>
          <p:grpSpPr>
            <a:xfrm>
              <a:off x="469904" y="4425949"/>
              <a:ext cx="1282700" cy="1943101"/>
              <a:chOff x="292100" y="1473199"/>
              <a:chExt cx="1282700" cy="1943101"/>
            </a:xfrm>
            <a:solidFill>
              <a:schemeClr val="accent1"/>
            </a:solidFill>
          </p:grpSpPr>
          <p:sp>
            <p:nvSpPr>
              <p:cNvPr id="96" name="Rectangle 95"/>
              <p:cNvSpPr/>
              <p:nvPr/>
            </p:nvSpPr>
            <p:spPr>
              <a:xfrm>
                <a:off x="292100" y="1473199"/>
                <a:ext cx="1282700" cy="1285875"/>
              </a:xfrm>
              <a:prstGeom prst="rect">
                <a:avLst/>
              </a:prstGeom>
              <a:grp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Rectangle 96"/>
              <p:cNvSpPr/>
              <p:nvPr/>
            </p:nvSpPr>
            <p:spPr>
              <a:xfrm>
                <a:off x="292100" y="2755900"/>
                <a:ext cx="1282700" cy="660400"/>
              </a:xfrm>
              <a:prstGeom prst="rect">
                <a:avLst/>
              </a:prstGeom>
              <a:grp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Industrial &amp; Commercial</a:t>
                </a:r>
              </a:p>
            </p:txBody>
          </p:sp>
        </p:grpSp>
        <p:sp>
          <p:nvSpPr>
            <p:cNvPr id="106" name="Rectangle 105"/>
            <p:cNvSpPr/>
            <p:nvPr/>
          </p:nvSpPr>
          <p:spPr>
            <a:xfrm>
              <a:off x="476254" y="5470525"/>
              <a:ext cx="1270000" cy="231775"/>
            </a:xfrm>
            <a:prstGeom prst="rect">
              <a:avLst/>
            </a:prstGeom>
            <a:solidFill>
              <a:srgbClr val="00256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grpSp>
          <p:nvGrpSpPr>
            <p:cNvPr id="19" name="Group 275"/>
            <p:cNvGrpSpPr>
              <a:grpSpLocks/>
            </p:cNvGrpSpPr>
            <p:nvPr/>
          </p:nvGrpSpPr>
          <p:grpSpPr bwMode="auto">
            <a:xfrm>
              <a:off x="1138238" y="4514850"/>
              <a:ext cx="558800" cy="952500"/>
              <a:chOff x="497290" y="4454568"/>
              <a:chExt cx="558464" cy="952457"/>
            </a:xfrm>
          </p:grpSpPr>
          <p:sp>
            <p:nvSpPr>
              <p:cNvPr id="273" name="Rounded Rectangle 272"/>
              <p:cNvSpPr/>
              <p:nvPr/>
            </p:nvSpPr>
            <p:spPr>
              <a:xfrm>
                <a:off x="781285" y="4711730"/>
                <a:ext cx="104712" cy="123819"/>
              </a:xfrm>
              <a:prstGeom prst="round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4" name="Trapezoid 273"/>
              <p:cNvSpPr/>
              <p:nvPr/>
            </p:nvSpPr>
            <p:spPr>
              <a:xfrm>
                <a:off x="800324" y="4833963"/>
                <a:ext cx="69808" cy="573061"/>
              </a:xfrm>
              <a:prstGeom prst="trapezoid">
                <a:avLst>
                  <a:gd name="adj" fmla="val 33750"/>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66" name="Straight Connector 265"/>
              <p:cNvCxnSpPr>
                <a:endCxn id="270" idx="2"/>
              </p:cNvCxnSpPr>
              <p:nvPr/>
            </p:nvCxnSpPr>
            <p:spPr>
              <a:xfrm rot="7366363" flipH="1" flipV="1">
                <a:off x="758186" y="4623632"/>
                <a:ext cx="339710" cy="11105"/>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7" name="Straight Connector 266"/>
              <p:cNvCxnSpPr>
                <a:stCxn id="271" idx="4"/>
              </p:cNvCxnSpPr>
              <p:nvPr/>
            </p:nvCxnSpPr>
            <p:spPr>
              <a:xfrm rot="7366363" flipH="1">
                <a:off x="824868" y="4769752"/>
                <a:ext cx="171442" cy="290338"/>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68" name="Straight Connector 267"/>
              <p:cNvCxnSpPr>
                <a:stCxn id="269" idx="2"/>
              </p:cNvCxnSpPr>
              <p:nvPr/>
            </p:nvCxnSpPr>
            <p:spPr>
              <a:xfrm rot="7366363" flipH="1" flipV="1">
                <a:off x="591652" y="4593551"/>
                <a:ext cx="150805" cy="301444"/>
              </a:xfrm>
              <a:prstGeom prst="line">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69" name="Freeform 268"/>
              <p:cNvSpPr>
                <a:spLocks/>
              </p:cNvSpPr>
              <p:nvPr/>
            </p:nvSpPr>
            <p:spPr>
              <a:xfrm rot="16314994">
                <a:off x="629759" y="4593552"/>
                <a:ext cx="42860" cy="307790"/>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0" name="Freeform 269"/>
              <p:cNvSpPr>
                <a:spLocks/>
              </p:cNvSpPr>
              <p:nvPr/>
            </p:nvSpPr>
            <p:spPr>
              <a:xfrm rot="1966363">
                <a:off x="906623" y="4454567"/>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chemeClr val="bg1"/>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Freeform 270"/>
              <p:cNvSpPr>
                <a:spLocks/>
              </p:cNvSpPr>
              <p:nvPr/>
            </p:nvSpPr>
            <p:spPr>
              <a:xfrm rot="9143532">
                <a:off x="903450" y="4770466"/>
                <a:ext cx="42836" cy="307961"/>
              </a:xfrm>
              <a:custGeom>
                <a:avLst/>
                <a:gdLst>
                  <a:gd name="connsiteX0" fmla="*/ 0 w 387350"/>
                  <a:gd name="connsiteY0" fmla="*/ 1898650 h 1905000"/>
                  <a:gd name="connsiteX1" fmla="*/ 387350 w 387350"/>
                  <a:gd name="connsiteY1" fmla="*/ 1905000 h 1905000"/>
                  <a:gd name="connsiteX2" fmla="*/ 342900 w 387350"/>
                  <a:gd name="connsiteY2" fmla="*/ 6350 h 1905000"/>
                  <a:gd name="connsiteX3" fmla="*/ 342900 w 387350"/>
                  <a:gd name="connsiteY3" fmla="*/ 6350 h 1905000"/>
                  <a:gd name="connsiteX4" fmla="*/ 298450 w 387350"/>
                  <a:gd name="connsiteY4" fmla="*/ 0 h 1905000"/>
                  <a:gd name="connsiteX5" fmla="*/ 0 w 387350"/>
                  <a:gd name="connsiteY5" fmla="*/ 189865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1905000">
                    <a:moveTo>
                      <a:pt x="0" y="1898650"/>
                    </a:moveTo>
                    <a:lnTo>
                      <a:pt x="387350" y="1905000"/>
                    </a:lnTo>
                    <a:lnTo>
                      <a:pt x="342900" y="6350"/>
                    </a:lnTo>
                    <a:lnTo>
                      <a:pt x="342900" y="6350"/>
                    </a:lnTo>
                    <a:lnTo>
                      <a:pt x="298450" y="0"/>
                    </a:lnTo>
                    <a:lnTo>
                      <a:pt x="0" y="1898650"/>
                    </a:lnTo>
                    <a:close/>
                  </a:path>
                </a:pathLst>
              </a:custGeom>
              <a:solidFill>
                <a:srgbClr val="FFFFFF"/>
              </a:solid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2" name="Dodecagon 271"/>
              <p:cNvSpPr>
                <a:spLocks noChangeAspect="1"/>
              </p:cNvSpPr>
              <p:nvPr/>
            </p:nvSpPr>
            <p:spPr>
              <a:xfrm rot="1966363">
                <a:off x="806670" y="4740304"/>
                <a:ext cx="50769" cy="50798"/>
              </a:xfrm>
              <a:prstGeom prst="dodecagon">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20" name="Group 280"/>
            <p:cNvGrpSpPr>
              <a:grpSpLocks noChangeAspect="1"/>
            </p:cNvGrpSpPr>
            <p:nvPr/>
          </p:nvGrpSpPr>
          <p:grpSpPr bwMode="auto">
            <a:xfrm flipH="1">
              <a:off x="471488" y="4572000"/>
              <a:ext cx="811212" cy="901700"/>
              <a:chOff x="2819400" y="1587500"/>
              <a:chExt cx="5448300" cy="4521200"/>
            </a:xfrm>
          </p:grpSpPr>
          <p:grpSp>
            <p:nvGrpSpPr>
              <p:cNvPr id="21" name="Group 60"/>
              <p:cNvGrpSpPr>
                <a:grpSpLocks/>
              </p:cNvGrpSpPr>
              <p:nvPr/>
            </p:nvGrpSpPr>
            <p:grpSpPr bwMode="auto">
              <a:xfrm>
                <a:off x="2819400" y="1587500"/>
                <a:ext cx="5448300" cy="4521198"/>
                <a:chOff x="2120900" y="565149"/>
                <a:chExt cx="6146800" cy="5543551"/>
              </a:xfrm>
            </p:grpSpPr>
            <p:sp>
              <p:nvSpPr>
                <p:cNvPr id="284" name="Freeform 283"/>
                <p:cNvSpPr/>
                <p:nvPr/>
              </p:nvSpPr>
              <p:spPr>
                <a:xfrm>
                  <a:off x="2650144" y="4517854"/>
                  <a:ext cx="3596658" cy="546547"/>
                </a:xfrm>
                <a:custGeom>
                  <a:avLst/>
                  <a:gdLst>
                    <a:gd name="connsiteX0" fmla="*/ 0 w 3594100"/>
                    <a:gd name="connsiteY0" fmla="*/ 368300 h 546100"/>
                    <a:gd name="connsiteX1" fmla="*/ 1803400 w 3594100"/>
                    <a:gd name="connsiteY1" fmla="*/ 0 h 546100"/>
                    <a:gd name="connsiteX2" fmla="*/ 3594100 w 3594100"/>
                    <a:gd name="connsiteY2" fmla="*/ 190500 h 546100"/>
                    <a:gd name="connsiteX3" fmla="*/ 3594100 w 3594100"/>
                    <a:gd name="connsiteY3" fmla="*/ 546100 h 546100"/>
                    <a:gd name="connsiteX4" fmla="*/ 3594100 w 3594100"/>
                    <a:gd name="connsiteY4" fmla="*/ 546100 h 54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4100" h="546100">
                      <a:moveTo>
                        <a:pt x="0" y="368300"/>
                      </a:moveTo>
                      <a:lnTo>
                        <a:pt x="1803400" y="0"/>
                      </a:lnTo>
                      <a:lnTo>
                        <a:pt x="3594100" y="190500"/>
                      </a:lnTo>
                      <a:lnTo>
                        <a:pt x="3594100" y="546100"/>
                      </a:lnTo>
                      <a:lnTo>
                        <a:pt x="3594100" y="5461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85" name="Freeform 284"/>
                <p:cNvSpPr/>
                <p:nvPr/>
              </p:nvSpPr>
              <p:spPr>
                <a:xfrm>
                  <a:off x="4274052" y="3668751"/>
                  <a:ext cx="3993618" cy="878380"/>
                </a:xfrm>
                <a:custGeom>
                  <a:avLst/>
                  <a:gdLst>
                    <a:gd name="connsiteX0" fmla="*/ 0 w 3987800"/>
                    <a:gd name="connsiteY0" fmla="*/ 876300 h 876300"/>
                    <a:gd name="connsiteX1" fmla="*/ 0 w 3987800"/>
                    <a:gd name="connsiteY1" fmla="*/ 774700 h 876300"/>
                    <a:gd name="connsiteX2" fmla="*/ 2590800 w 3987800"/>
                    <a:gd name="connsiteY2" fmla="*/ 152400 h 876300"/>
                    <a:gd name="connsiteX3" fmla="*/ 3454400 w 3987800"/>
                    <a:gd name="connsiteY3" fmla="*/ 317500 h 876300"/>
                    <a:gd name="connsiteX4" fmla="*/ 3479800 w 3987800"/>
                    <a:gd name="connsiteY4" fmla="*/ 0 h 876300"/>
                    <a:gd name="connsiteX5" fmla="*/ 3987800 w 3987800"/>
                    <a:gd name="connsiteY5" fmla="*/ 635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7800" h="876300">
                      <a:moveTo>
                        <a:pt x="0" y="876300"/>
                      </a:moveTo>
                      <a:lnTo>
                        <a:pt x="0" y="774700"/>
                      </a:lnTo>
                      <a:lnTo>
                        <a:pt x="2590800" y="152400"/>
                      </a:lnTo>
                      <a:lnTo>
                        <a:pt x="3454400" y="317500"/>
                      </a:lnTo>
                      <a:lnTo>
                        <a:pt x="3479800" y="0"/>
                      </a:lnTo>
                      <a:lnTo>
                        <a:pt x="3987800" y="635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6" name="Straight Connector 285"/>
                <p:cNvCxnSpPr/>
                <p:nvPr/>
              </p:nvCxnSpPr>
              <p:spPr>
                <a:xfrm rot="5400000">
                  <a:off x="5708975" y="4947627"/>
                  <a:ext cx="2254511" cy="48116"/>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87" name="Straight Connector 286"/>
                <p:cNvCxnSpPr>
                  <a:stCxn id="285" idx="4"/>
                </p:cNvCxnSpPr>
                <p:nvPr/>
              </p:nvCxnSpPr>
              <p:spPr>
                <a:xfrm flipH="1">
                  <a:off x="7040715" y="3668751"/>
                  <a:ext cx="721738" cy="195195"/>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8" name="Freeform 287"/>
                <p:cNvSpPr/>
                <p:nvPr/>
              </p:nvSpPr>
              <p:spPr>
                <a:xfrm>
                  <a:off x="2120870" y="4898482"/>
                  <a:ext cx="4607092" cy="1210212"/>
                </a:xfrm>
                <a:custGeom>
                  <a:avLst/>
                  <a:gdLst>
                    <a:gd name="connsiteX0" fmla="*/ 4584700 w 4610100"/>
                    <a:gd name="connsiteY0" fmla="*/ 1206500 h 1206500"/>
                    <a:gd name="connsiteX1" fmla="*/ 4610100 w 4610100"/>
                    <a:gd name="connsiteY1" fmla="*/ 215900 h 1206500"/>
                    <a:gd name="connsiteX2" fmla="*/ 1866900 w 4610100"/>
                    <a:gd name="connsiteY2" fmla="*/ 0 h 1206500"/>
                    <a:gd name="connsiteX3" fmla="*/ 0 w 4610100"/>
                    <a:gd name="connsiteY3" fmla="*/ 317500 h 1206500"/>
                    <a:gd name="connsiteX4" fmla="*/ 0 w 4610100"/>
                    <a:gd name="connsiteY4" fmla="*/ 1193800 h 120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1206500">
                      <a:moveTo>
                        <a:pt x="4584700" y="1206500"/>
                      </a:moveTo>
                      <a:lnTo>
                        <a:pt x="4610100" y="215900"/>
                      </a:lnTo>
                      <a:lnTo>
                        <a:pt x="1866900" y="0"/>
                      </a:lnTo>
                      <a:lnTo>
                        <a:pt x="0" y="317500"/>
                      </a:lnTo>
                      <a:lnTo>
                        <a:pt x="0" y="11938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89" name="Straight Connector 288"/>
                <p:cNvCxnSpPr/>
                <p:nvPr/>
              </p:nvCxnSpPr>
              <p:spPr>
                <a:xfrm rot="5400000">
                  <a:off x="3357334" y="5492696"/>
                  <a:ext cx="1219969" cy="12033"/>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90" name="Straight Connector 289"/>
                <p:cNvCxnSpPr/>
                <p:nvPr/>
              </p:nvCxnSpPr>
              <p:spPr>
                <a:xfrm rot="5400000">
                  <a:off x="4242044" y="4732569"/>
                  <a:ext cx="448950"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nvGrpSpPr>
                <p:cNvPr id="22" name="Group 27"/>
                <p:cNvGrpSpPr>
                  <a:grpSpLocks/>
                </p:cNvGrpSpPr>
                <p:nvPr/>
              </p:nvGrpSpPr>
              <p:grpSpPr bwMode="auto">
                <a:xfrm>
                  <a:off x="4572000" y="2203449"/>
                  <a:ext cx="304800" cy="2152651"/>
                  <a:chOff x="4572000" y="2203449"/>
                  <a:chExt cx="304800" cy="2152651"/>
                </a:xfrm>
              </p:grpSpPr>
              <p:cxnSp>
                <p:nvCxnSpPr>
                  <p:cNvPr id="313" name="Straight Connector 312"/>
                  <p:cNvCxnSpPr/>
                  <p:nvPr/>
                </p:nvCxnSpPr>
                <p:spPr>
                  <a:xfrm rot="5400000">
                    <a:off x="3553062" y="3246020"/>
                    <a:ext cx="2127629" cy="84200"/>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4" name="Straight Connector 313"/>
                  <p:cNvCxnSpPr/>
                  <p:nvPr/>
                </p:nvCxnSpPr>
                <p:spPr>
                  <a:xfrm rot="16200000" flipH="1">
                    <a:off x="3828929" y="3246806"/>
                    <a:ext cx="2069071" cy="24058"/>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5" name="Arc 314"/>
                  <p:cNvSpPr/>
                  <p:nvPr/>
                </p:nvSpPr>
                <p:spPr>
                  <a:xfrm>
                    <a:off x="4658973" y="2204783"/>
                    <a:ext cx="192465" cy="78078"/>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23" name="Group 28"/>
                <p:cNvGrpSpPr>
                  <a:grpSpLocks noChangeAspect="1"/>
                </p:cNvGrpSpPr>
                <p:nvPr/>
              </p:nvGrpSpPr>
              <p:grpSpPr bwMode="auto">
                <a:xfrm>
                  <a:off x="5753759" y="1390649"/>
                  <a:ext cx="380325" cy="2686051"/>
                  <a:chOff x="4572000" y="2203449"/>
                  <a:chExt cx="304800" cy="2152651"/>
                </a:xfrm>
              </p:grpSpPr>
              <p:cxnSp>
                <p:nvCxnSpPr>
                  <p:cNvPr id="310" name="Straight Connector 309"/>
                  <p:cNvCxnSpPr/>
                  <p:nvPr/>
                </p:nvCxnSpPr>
                <p:spPr>
                  <a:xfrm rot="5400000">
                    <a:off x="3547614" y="3246636"/>
                    <a:ext cx="2135313" cy="86759"/>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1" name="Straight Connector 310"/>
                  <p:cNvCxnSpPr/>
                  <p:nvPr/>
                </p:nvCxnSpPr>
                <p:spPr>
                  <a:xfrm rot="16200000" flipH="1">
                    <a:off x="3829545" y="3244267"/>
                    <a:ext cx="2072739" cy="28924"/>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12" name="Arc 311"/>
                  <p:cNvSpPr/>
                  <p:nvPr/>
                </p:nvSpPr>
                <p:spPr>
                  <a:xfrm>
                    <a:off x="4658649" y="2206716"/>
                    <a:ext cx="192804" cy="78217"/>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24" name="Group 32"/>
                <p:cNvGrpSpPr>
                  <a:grpSpLocks noChangeAspect="1"/>
                </p:cNvGrpSpPr>
                <p:nvPr/>
              </p:nvGrpSpPr>
              <p:grpSpPr bwMode="auto">
                <a:xfrm>
                  <a:off x="6959585" y="565149"/>
                  <a:ext cx="469899" cy="3282951"/>
                  <a:chOff x="4572000" y="2203449"/>
                  <a:chExt cx="304800" cy="2152651"/>
                </a:xfrm>
              </p:grpSpPr>
              <p:cxnSp>
                <p:nvCxnSpPr>
                  <p:cNvPr id="307" name="Straight Connector 306"/>
                  <p:cNvCxnSpPr/>
                  <p:nvPr/>
                </p:nvCxnSpPr>
                <p:spPr>
                  <a:xfrm rot="5400000">
                    <a:off x="3547403" y="3245256"/>
                    <a:ext cx="2131044" cy="85826"/>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08" name="Straight Connector 307"/>
                  <p:cNvCxnSpPr/>
                  <p:nvPr/>
                </p:nvCxnSpPr>
                <p:spPr>
                  <a:xfrm rot="16200000" flipH="1">
                    <a:off x="3829081" y="3244467"/>
                    <a:ext cx="2067048" cy="23405"/>
                  </a:xfrm>
                  <a:prstGeom prst="line">
                    <a:avLst/>
                  </a:prstGeom>
                  <a:ln w="9525" cap="flat" cmpd="sng" algn="ctr">
                    <a:solidFill>
                      <a:schemeClr val="bg1">
                        <a:lumMod val="5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09" name="Arc 308"/>
                  <p:cNvSpPr/>
                  <p:nvPr/>
                </p:nvSpPr>
                <p:spPr>
                  <a:xfrm>
                    <a:off x="4655835" y="2203445"/>
                    <a:ext cx="195067" cy="76794"/>
                  </a:xfrm>
                  <a:prstGeom prst="arc">
                    <a:avLst>
                      <a:gd name="adj1" fmla="val 10707111"/>
                      <a:gd name="adj2" fmla="val 0"/>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294" name="Freeform 293"/>
                <p:cNvSpPr/>
                <p:nvPr/>
              </p:nvSpPr>
              <p:spPr>
                <a:xfrm>
                  <a:off x="5681445" y="4771608"/>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5" name="Freeform 294"/>
                <p:cNvSpPr/>
                <p:nvPr/>
              </p:nvSpPr>
              <p:spPr>
                <a:xfrm>
                  <a:off x="5176228" y="4732569"/>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6" name="Freeform 295"/>
                <p:cNvSpPr/>
                <p:nvPr/>
              </p:nvSpPr>
              <p:spPr>
                <a:xfrm>
                  <a:off x="4671011" y="4693530"/>
                  <a:ext cx="396952" cy="292793"/>
                </a:xfrm>
                <a:custGeom>
                  <a:avLst/>
                  <a:gdLst>
                    <a:gd name="connsiteX0" fmla="*/ 3175 w 387350"/>
                    <a:gd name="connsiteY0" fmla="*/ 260350 h 292100"/>
                    <a:gd name="connsiteX1" fmla="*/ 0 w 387350"/>
                    <a:gd name="connsiteY1" fmla="*/ 0 h 292100"/>
                    <a:gd name="connsiteX2" fmla="*/ 387350 w 387350"/>
                    <a:gd name="connsiteY2" fmla="*/ 34925 h 292100"/>
                    <a:gd name="connsiteX3" fmla="*/ 384175 w 387350"/>
                    <a:gd name="connsiteY3" fmla="*/ 292100 h 292100"/>
                    <a:gd name="connsiteX4" fmla="*/ 384175 w 387350"/>
                    <a:gd name="connsiteY4" fmla="*/ 29210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92100">
                      <a:moveTo>
                        <a:pt x="3175" y="260350"/>
                      </a:moveTo>
                      <a:cubicBezTo>
                        <a:pt x="2117" y="173567"/>
                        <a:pt x="0" y="0"/>
                        <a:pt x="0" y="0"/>
                      </a:cubicBezTo>
                      <a:lnTo>
                        <a:pt x="387350" y="34925"/>
                      </a:lnTo>
                      <a:cubicBezTo>
                        <a:pt x="386292" y="120650"/>
                        <a:pt x="384175" y="292100"/>
                        <a:pt x="384175" y="292100"/>
                      </a:cubicBezTo>
                      <a:lnTo>
                        <a:pt x="384175" y="2921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97" name="Freeform 296"/>
                <p:cNvSpPr/>
                <p:nvPr/>
              </p:nvSpPr>
              <p:spPr>
                <a:xfrm>
                  <a:off x="6355067" y="4351935"/>
                  <a:ext cx="360869" cy="448950"/>
                </a:xfrm>
                <a:custGeom>
                  <a:avLst/>
                  <a:gdLst>
                    <a:gd name="connsiteX0" fmla="*/ 0 w 355600"/>
                    <a:gd name="connsiteY0" fmla="*/ 57150 h 450850"/>
                    <a:gd name="connsiteX1" fmla="*/ 0 w 355600"/>
                    <a:gd name="connsiteY1" fmla="*/ 450850 h 450850"/>
                    <a:gd name="connsiteX2" fmla="*/ 355600 w 355600"/>
                    <a:gd name="connsiteY2" fmla="*/ 396875 h 450850"/>
                    <a:gd name="connsiteX3" fmla="*/ 355600 w 355600"/>
                    <a:gd name="connsiteY3" fmla="*/ 0 h 450850"/>
                    <a:gd name="connsiteX4" fmla="*/ 0 w 355600"/>
                    <a:gd name="connsiteY4" fmla="*/ 57150 h 450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 h="450850">
                      <a:moveTo>
                        <a:pt x="0" y="57150"/>
                      </a:moveTo>
                      <a:lnTo>
                        <a:pt x="0" y="450850"/>
                      </a:lnTo>
                      <a:lnTo>
                        <a:pt x="355600" y="396875"/>
                      </a:lnTo>
                      <a:lnTo>
                        <a:pt x="355600" y="0"/>
                      </a:lnTo>
                      <a:lnTo>
                        <a:pt x="0" y="57150"/>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8" name="Freeform 297"/>
                <p:cNvSpPr/>
                <p:nvPr/>
              </p:nvSpPr>
              <p:spPr>
                <a:xfrm>
                  <a:off x="6355067" y="3971307"/>
                  <a:ext cx="384927" cy="380628"/>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9" name="Freeform 298"/>
                <p:cNvSpPr/>
                <p:nvPr/>
              </p:nvSpPr>
              <p:spPr>
                <a:xfrm>
                  <a:off x="6355067" y="4791128"/>
                  <a:ext cx="360869" cy="322069"/>
                </a:xfrm>
                <a:custGeom>
                  <a:avLst/>
                  <a:gdLst>
                    <a:gd name="connsiteX0" fmla="*/ 361950 w 368300"/>
                    <a:gd name="connsiteY0" fmla="*/ 320675 h 320675"/>
                    <a:gd name="connsiteX1" fmla="*/ 368300 w 368300"/>
                    <a:gd name="connsiteY1" fmla="*/ 0 h 320675"/>
                    <a:gd name="connsiteX2" fmla="*/ 0 w 368300"/>
                    <a:gd name="connsiteY2" fmla="*/ 63500 h 320675"/>
                    <a:gd name="connsiteX3" fmla="*/ 0 w 368300"/>
                    <a:gd name="connsiteY3" fmla="*/ 295275 h 320675"/>
                  </a:gdLst>
                  <a:ahLst/>
                  <a:cxnLst>
                    <a:cxn ang="0">
                      <a:pos x="connsiteX0" y="connsiteY0"/>
                    </a:cxn>
                    <a:cxn ang="0">
                      <a:pos x="connsiteX1" y="connsiteY1"/>
                    </a:cxn>
                    <a:cxn ang="0">
                      <a:pos x="connsiteX2" y="connsiteY2"/>
                    </a:cxn>
                    <a:cxn ang="0">
                      <a:pos x="connsiteX3" y="connsiteY3"/>
                    </a:cxn>
                  </a:cxnLst>
                  <a:rect l="l" t="t" r="r" b="b"/>
                  <a:pathLst>
                    <a:path w="368300" h="320675">
                      <a:moveTo>
                        <a:pt x="361950" y="320675"/>
                      </a:moveTo>
                      <a:lnTo>
                        <a:pt x="368300" y="0"/>
                      </a:lnTo>
                      <a:lnTo>
                        <a:pt x="0" y="63500"/>
                      </a:lnTo>
                      <a:lnTo>
                        <a:pt x="0" y="2952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0" name="Freeform 299"/>
                <p:cNvSpPr/>
                <p:nvPr/>
              </p:nvSpPr>
              <p:spPr>
                <a:xfrm>
                  <a:off x="5861876" y="4068904"/>
                  <a:ext cx="372902" cy="370871"/>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1" name="Freeform 300"/>
                <p:cNvSpPr/>
                <p:nvPr/>
              </p:nvSpPr>
              <p:spPr>
                <a:xfrm>
                  <a:off x="5356659" y="4186022"/>
                  <a:ext cx="384927" cy="322069"/>
                </a:xfrm>
                <a:custGeom>
                  <a:avLst/>
                  <a:gdLst>
                    <a:gd name="connsiteX0" fmla="*/ 0 w 381000"/>
                    <a:gd name="connsiteY0" fmla="*/ 384175 h 384175"/>
                    <a:gd name="connsiteX1" fmla="*/ 6350 w 381000"/>
                    <a:gd name="connsiteY1" fmla="*/ 82550 h 384175"/>
                    <a:gd name="connsiteX2" fmla="*/ 381000 w 381000"/>
                    <a:gd name="connsiteY2" fmla="*/ 0 h 384175"/>
                    <a:gd name="connsiteX3" fmla="*/ 381000 w 381000"/>
                    <a:gd name="connsiteY3" fmla="*/ 327025 h 384175"/>
                    <a:gd name="connsiteX4" fmla="*/ 0 w 381000"/>
                    <a:gd name="connsiteY4" fmla="*/ 384175 h 384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4175">
                      <a:moveTo>
                        <a:pt x="0" y="384175"/>
                      </a:moveTo>
                      <a:lnTo>
                        <a:pt x="6350" y="82550"/>
                      </a:lnTo>
                      <a:lnTo>
                        <a:pt x="381000" y="0"/>
                      </a:lnTo>
                      <a:lnTo>
                        <a:pt x="381000" y="327025"/>
                      </a:lnTo>
                      <a:lnTo>
                        <a:pt x="0" y="384175"/>
                      </a:lnTo>
                      <a:close/>
                    </a:path>
                  </a:pathLst>
                </a:custGeom>
                <a:noFill/>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2" name="Freeform 301"/>
                <p:cNvSpPr/>
                <p:nvPr/>
              </p:nvSpPr>
              <p:spPr>
                <a:xfrm>
                  <a:off x="5861876" y="4430013"/>
                  <a:ext cx="384927" cy="273274"/>
                </a:xfrm>
                <a:custGeom>
                  <a:avLst/>
                  <a:gdLst>
                    <a:gd name="connsiteX0" fmla="*/ 371475 w 384175"/>
                    <a:gd name="connsiteY0" fmla="*/ 273050 h 273050"/>
                    <a:gd name="connsiteX1" fmla="*/ 384175 w 384175"/>
                    <a:gd name="connsiteY1" fmla="*/ 0 h 273050"/>
                    <a:gd name="connsiteX2" fmla="*/ 0 w 384175"/>
                    <a:gd name="connsiteY2" fmla="*/ 60325 h 273050"/>
                    <a:gd name="connsiteX3" fmla="*/ 3175 w 384175"/>
                    <a:gd name="connsiteY3" fmla="*/ 234950 h 273050"/>
                  </a:gdLst>
                  <a:ahLst/>
                  <a:cxnLst>
                    <a:cxn ang="0">
                      <a:pos x="connsiteX0" y="connsiteY0"/>
                    </a:cxn>
                    <a:cxn ang="0">
                      <a:pos x="connsiteX1" y="connsiteY1"/>
                    </a:cxn>
                    <a:cxn ang="0">
                      <a:pos x="connsiteX2" y="connsiteY2"/>
                    </a:cxn>
                    <a:cxn ang="0">
                      <a:pos x="connsiteX3" y="connsiteY3"/>
                    </a:cxn>
                  </a:cxnLst>
                  <a:rect l="l" t="t" r="r" b="b"/>
                  <a:pathLst>
                    <a:path w="384175" h="273050">
                      <a:moveTo>
                        <a:pt x="371475" y="273050"/>
                      </a:moveTo>
                      <a:lnTo>
                        <a:pt x="384175" y="0"/>
                      </a:lnTo>
                      <a:lnTo>
                        <a:pt x="0" y="60325"/>
                      </a:lnTo>
                      <a:cubicBezTo>
                        <a:pt x="1058" y="118533"/>
                        <a:pt x="3175" y="234950"/>
                        <a:pt x="3175" y="234950"/>
                      </a:cubicBez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3" name="Freeform 302"/>
                <p:cNvSpPr/>
                <p:nvPr/>
              </p:nvSpPr>
              <p:spPr>
                <a:xfrm>
                  <a:off x="5368692" y="4508091"/>
                  <a:ext cx="372894" cy="146400"/>
                </a:xfrm>
                <a:custGeom>
                  <a:avLst/>
                  <a:gdLst>
                    <a:gd name="connsiteX0" fmla="*/ 0 w 368300"/>
                    <a:gd name="connsiteY0" fmla="*/ 104775 h 139700"/>
                    <a:gd name="connsiteX1" fmla="*/ 0 w 368300"/>
                    <a:gd name="connsiteY1" fmla="*/ 47625 h 139700"/>
                    <a:gd name="connsiteX2" fmla="*/ 368300 w 368300"/>
                    <a:gd name="connsiteY2" fmla="*/ 0 h 139700"/>
                    <a:gd name="connsiteX3" fmla="*/ 368300 w 368300"/>
                    <a:gd name="connsiteY3" fmla="*/ 139700 h 139700"/>
                    <a:gd name="connsiteX4" fmla="*/ 368300 w 368300"/>
                    <a:gd name="connsiteY4" fmla="*/ 139700 h 139700"/>
                    <a:gd name="connsiteX5" fmla="*/ 368300 w 368300"/>
                    <a:gd name="connsiteY5" fmla="*/ 13970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300" h="139700">
                      <a:moveTo>
                        <a:pt x="0" y="104775"/>
                      </a:moveTo>
                      <a:lnTo>
                        <a:pt x="0" y="47625"/>
                      </a:lnTo>
                      <a:lnTo>
                        <a:pt x="368300" y="0"/>
                      </a:lnTo>
                      <a:lnTo>
                        <a:pt x="368300" y="139700"/>
                      </a:lnTo>
                      <a:lnTo>
                        <a:pt x="368300" y="139700"/>
                      </a:lnTo>
                      <a:lnTo>
                        <a:pt x="368300" y="1397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4" name="Freeform 303"/>
                <p:cNvSpPr/>
                <p:nvPr/>
              </p:nvSpPr>
              <p:spPr>
                <a:xfrm>
                  <a:off x="4827384" y="4303139"/>
                  <a:ext cx="396960" cy="273274"/>
                </a:xfrm>
                <a:custGeom>
                  <a:avLst/>
                  <a:gdLst>
                    <a:gd name="connsiteX0" fmla="*/ 0 w 393700"/>
                    <a:gd name="connsiteY0" fmla="*/ 241300 h 269875"/>
                    <a:gd name="connsiteX1" fmla="*/ 0 w 393700"/>
                    <a:gd name="connsiteY1" fmla="*/ 104775 h 269875"/>
                    <a:gd name="connsiteX2" fmla="*/ 393700 w 393700"/>
                    <a:gd name="connsiteY2" fmla="*/ 0 h 269875"/>
                    <a:gd name="connsiteX3" fmla="*/ 393700 w 393700"/>
                    <a:gd name="connsiteY3" fmla="*/ 241300 h 269875"/>
                    <a:gd name="connsiteX4" fmla="*/ 120650 w 393700"/>
                    <a:gd name="connsiteY4" fmla="*/ 2698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700" h="269875">
                      <a:moveTo>
                        <a:pt x="0" y="241300"/>
                      </a:moveTo>
                      <a:lnTo>
                        <a:pt x="0" y="104775"/>
                      </a:lnTo>
                      <a:lnTo>
                        <a:pt x="393700" y="0"/>
                      </a:lnTo>
                      <a:lnTo>
                        <a:pt x="393700" y="241300"/>
                      </a:lnTo>
                      <a:lnTo>
                        <a:pt x="120650" y="269875"/>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5" name="Freeform 304"/>
                <p:cNvSpPr/>
                <p:nvPr/>
              </p:nvSpPr>
              <p:spPr>
                <a:xfrm>
                  <a:off x="4382316" y="4439776"/>
                  <a:ext cx="336811" cy="107354"/>
                </a:xfrm>
                <a:custGeom>
                  <a:avLst/>
                  <a:gdLst>
                    <a:gd name="connsiteX0" fmla="*/ 339725 w 339725"/>
                    <a:gd name="connsiteY0" fmla="*/ 111125 h 111125"/>
                    <a:gd name="connsiteX1" fmla="*/ 333375 w 339725"/>
                    <a:gd name="connsiteY1" fmla="*/ 0 h 111125"/>
                    <a:gd name="connsiteX2" fmla="*/ 9525 w 339725"/>
                    <a:gd name="connsiteY2" fmla="*/ 66675 h 111125"/>
                    <a:gd name="connsiteX3" fmla="*/ 0 w 339725"/>
                    <a:gd name="connsiteY3" fmla="*/ 101600 h 111125"/>
                  </a:gdLst>
                  <a:ahLst/>
                  <a:cxnLst>
                    <a:cxn ang="0">
                      <a:pos x="connsiteX0" y="connsiteY0"/>
                    </a:cxn>
                    <a:cxn ang="0">
                      <a:pos x="connsiteX1" y="connsiteY1"/>
                    </a:cxn>
                    <a:cxn ang="0">
                      <a:pos x="connsiteX2" y="connsiteY2"/>
                    </a:cxn>
                    <a:cxn ang="0">
                      <a:pos x="connsiteX3" y="connsiteY3"/>
                    </a:cxn>
                  </a:cxnLst>
                  <a:rect l="l" t="t" r="r" b="b"/>
                  <a:pathLst>
                    <a:path w="339725" h="111125">
                      <a:moveTo>
                        <a:pt x="339725" y="111125"/>
                      </a:moveTo>
                      <a:lnTo>
                        <a:pt x="333375" y="0"/>
                      </a:lnTo>
                      <a:lnTo>
                        <a:pt x="9525" y="66675"/>
                      </a:lnTo>
                      <a:lnTo>
                        <a:pt x="0" y="101600"/>
                      </a:lnTo>
                    </a:path>
                  </a:pathLst>
                </a:cu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306" name="Straight Connector 305"/>
                <p:cNvCxnSpPr/>
                <p:nvPr/>
              </p:nvCxnSpPr>
              <p:spPr>
                <a:xfrm rot="5400000">
                  <a:off x="2535296" y="4996086"/>
                  <a:ext cx="253754" cy="0"/>
                </a:xfrm>
                <a:prstGeom prst="line">
                  <a:avLst/>
                </a:prstGeom>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283" name="Freeform 282"/>
              <p:cNvSpPr/>
              <p:nvPr/>
            </p:nvSpPr>
            <p:spPr>
              <a:xfrm>
                <a:off x="3331151" y="5511708"/>
                <a:ext cx="565085" cy="596987"/>
              </a:xfrm>
              <a:custGeom>
                <a:avLst/>
                <a:gdLst>
                  <a:gd name="connsiteX0" fmla="*/ 0 w 571500"/>
                  <a:gd name="connsiteY0" fmla="*/ 571500 h 596900"/>
                  <a:gd name="connsiteX1" fmla="*/ 0 w 571500"/>
                  <a:gd name="connsiteY1" fmla="*/ 88900 h 596900"/>
                  <a:gd name="connsiteX2" fmla="*/ 571500 w 571500"/>
                  <a:gd name="connsiteY2" fmla="*/ 0 h 596900"/>
                  <a:gd name="connsiteX3" fmla="*/ 571500 w 571500"/>
                  <a:gd name="connsiteY3" fmla="*/ 596900 h 596900"/>
                  <a:gd name="connsiteX4" fmla="*/ 571500 w 571500"/>
                  <a:gd name="connsiteY4" fmla="*/ 596900 h 59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596900">
                    <a:moveTo>
                      <a:pt x="0" y="571500"/>
                    </a:moveTo>
                    <a:lnTo>
                      <a:pt x="0" y="88900"/>
                    </a:lnTo>
                    <a:lnTo>
                      <a:pt x="571500" y="0"/>
                    </a:lnTo>
                    <a:lnTo>
                      <a:pt x="571500" y="596900"/>
                    </a:lnTo>
                    <a:lnTo>
                      <a:pt x="571500" y="596900"/>
                    </a:lnTo>
                  </a:path>
                </a:pathLst>
              </a:custGeom>
              <a:noFill/>
              <a:ln w="9525"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grpSp>
        <p:nvGrpSpPr>
          <p:cNvPr id="25" name="Group 250"/>
          <p:cNvGrpSpPr>
            <a:grpSpLocks/>
          </p:cNvGrpSpPr>
          <p:nvPr/>
        </p:nvGrpSpPr>
        <p:grpSpPr bwMode="auto">
          <a:xfrm>
            <a:off x="1790700" y="4260850"/>
            <a:ext cx="1282700" cy="1943100"/>
            <a:chOff x="1905000" y="4413250"/>
            <a:chExt cx="1282700" cy="1943100"/>
          </a:xfrm>
        </p:grpSpPr>
        <p:sp>
          <p:nvSpPr>
            <p:cNvPr id="74" name="Rectangle 73"/>
            <p:cNvSpPr/>
            <p:nvPr/>
          </p:nvSpPr>
          <p:spPr>
            <a:xfrm>
              <a:off x="1905000" y="4413250"/>
              <a:ext cx="1282700" cy="1285875"/>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Rectangle 74"/>
            <p:cNvSpPr/>
            <p:nvPr/>
          </p:nvSpPr>
          <p:spPr>
            <a:xfrm>
              <a:off x="1905000" y="5695950"/>
              <a:ext cx="1282700" cy="660400"/>
            </a:xfrm>
            <a:prstGeom prst="rect">
              <a:avLst/>
            </a:prstGeom>
            <a:solidFill>
              <a:schemeClr val="accent1"/>
            </a:solidFill>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Logistics &amp;</a:t>
              </a:r>
            </a:p>
            <a:p>
              <a:pPr algn="ctr">
                <a:defRPr/>
              </a:pPr>
              <a:r>
                <a:rPr lang="en-US" sz="1200" dirty="0">
                  <a:solidFill>
                    <a:schemeClr val="tx2"/>
                  </a:solidFill>
                </a:rPr>
                <a:t>Networking</a:t>
              </a:r>
            </a:p>
          </p:txBody>
        </p:sp>
        <p:sp>
          <p:nvSpPr>
            <p:cNvPr id="102" name="Rectangle 101"/>
            <p:cNvSpPr/>
            <p:nvPr/>
          </p:nvSpPr>
          <p:spPr>
            <a:xfrm>
              <a:off x="1911350" y="5461000"/>
              <a:ext cx="1270000" cy="228600"/>
            </a:xfrm>
            <a:prstGeom prst="rect">
              <a:avLst/>
            </a:prstGeom>
            <a:solidFill>
              <a:srgbClr val="4D242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43083" name="Picture 127" descr="Bar_code.jpg"/>
            <p:cNvPicPr>
              <a:picLocks noChangeAspect="1"/>
            </p:cNvPicPr>
            <p:nvPr/>
          </p:nvPicPr>
          <p:blipFill>
            <a:blip r:embed="rId18"/>
            <a:srcRect/>
            <a:stretch>
              <a:fillRect/>
            </a:stretch>
          </p:blipFill>
          <p:spPr bwMode="auto">
            <a:xfrm>
              <a:off x="2295525" y="4502150"/>
              <a:ext cx="787400" cy="425450"/>
            </a:xfrm>
            <a:prstGeom prst="rect">
              <a:avLst/>
            </a:prstGeom>
            <a:noFill/>
            <a:ln w="9525">
              <a:noFill/>
              <a:miter lim="800000"/>
              <a:headEnd/>
              <a:tailEnd/>
            </a:ln>
          </p:spPr>
        </p:pic>
        <p:grpSp>
          <p:nvGrpSpPr>
            <p:cNvPr id="26" name="Group 212"/>
            <p:cNvGrpSpPr>
              <a:grpSpLocks/>
            </p:cNvGrpSpPr>
            <p:nvPr/>
          </p:nvGrpSpPr>
          <p:grpSpPr bwMode="auto">
            <a:xfrm>
              <a:off x="1954213" y="4914900"/>
              <a:ext cx="693737" cy="520700"/>
              <a:chOff x="1953683" y="4914900"/>
              <a:chExt cx="694266" cy="520700"/>
            </a:xfrm>
          </p:grpSpPr>
          <p:sp>
            <p:nvSpPr>
              <p:cNvPr id="196" name="Donut 195"/>
              <p:cNvSpPr>
                <a:spLocks noChangeAspect="1"/>
              </p:cNvSpPr>
              <p:nvPr/>
            </p:nvSpPr>
            <p:spPr>
              <a:xfrm flipH="1">
                <a:off x="2258715" y="5302250"/>
                <a:ext cx="123919" cy="125413"/>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7" name="Donut 196"/>
              <p:cNvSpPr>
                <a:spLocks noChangeAspect="1"/>
              </p:cNvSpPr>
              <p:nvPr/>
            </p:nvSpPr>
            <p:spPr>
              <a:xfrm flipH="1">
                <a:off x="1964803" y="5322888"/>
                <a:ext cx="111210" cy="111125"/>
              </a:xfrm>
              <a:prstGeom prst="donut">
                <a:avLst/>
              </a:prstGeom>
              <a:noFill/>
              <a:ln w="9525"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98" name="Freeform 197"/>
              <p:cNvSpPr/>
              <p:nvPr/>
            </p:nvSpPr>
            <p:spPr>
              <a:xfrm flipH="1">
                <a:off x="2074425" y="5383213"/>
                <a:ext cx="187468" cy="1587"/>
              </a:xfrm>
              <a:custGeom>
                <a:avLst/>
                <a:gdLst>
                  <a:gd name="connsiteX0" fmla="*/ 0 w 1244600"/>
                  <a:gd name="connsiteY0" fmla="*/ 0 h 12700"/>
                  <a:gd name="connsiteX1" fmla="*/ 1244600 w 1244600"/>
                  <a:gd name="connsiteY1" fmla="*/ 12700 h 12700"/>
                  <a:gd name="connsiteX2" fmla="*/ 1244600 w 1244600"/>
                  <a:gd name="connsiteY2" fmla="*/ 12700 h 12700"/>
                </a:gdLst>
                <a:ahLst/>
                <a:cxnLst>
                  <a:cxn ang="0">
                    <a:pos x="connsiteX0" y="connsiteY0"/>
                  </a:cxn>
                  <a:cxn ang="0">
                    <a:pos x="connsiteX1" y="connsiteY1"/>
                  </a:cxn>
                  <a:cxn ang="0">
                    <a:pos x="connsiteX2" y="connsiteY2"/>
                  </a:cxn>
                </a:cxnLst>
                <a:rect l="l" t="t" r="r" b="b"/>
                <a:pathLst>
                  <a:path w="1244600" h="12700">
                    <a:moveTo>
                      <a:pt x="0" y="0"/>
                    </a:moveTo>
                    <a:lnTo>
                      <a:pt x="1244600" y="12700"/>
                    </a:lnTo>
                    <a:lnTo>
                      <a:pt x="1244600" y="12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99" name="Freeform 198"/>
              <p:cNvSpPr/>
              <p:nvPr/>
            </p:nvSpPr>
            <p:spPr>
              <a:xfrm flipH="1">
                <a:off x="1953683" y="5194300"/>
                <a:ext cx="289145" cy="182563"/>
              </a:xfrm>
              <a:custGeom>
                <a:avLst/>
                <a:gdLst>
                  <a:gd name="connsiteX0" fmla="*/ 1790700 w 1866900"/>
                  <a:gd name="connsiteY0" fmla="*/ 1206500 h 1206500"/>
                  <a:gd name="connsiteX1" fmla="*/ 1866900 w 1866900"/>
                  <a:gd name="connsiteY1" fmla="*/ 1193800 h 1206500"/>
                  <a:gd name="connsiteX2" fmla="*/ 1866900 w 1866900"/>
                  <a:gd name="connsiteY2" fmla="*/ 584200 h 1206500"/>
                  <a:gd name="connsiteX3" fmla="*/ 1828800 w 1866900"/>
                  <a:gd name="connsiteY3" fmla="*/ 457200 h 1206500"/>
                  <a:gd name="connsiteX4" fmla="*/ 1714500 w 1866900"/>
                  <a:gd name="connsiteY4" fmla="*/ 381000 h 1206500"/>
                  <a:gd name="connsiteX5" fmla="*/ 1701800 w 1866900"/>
                  <a:gd name="connsiteY5" fmla="*/ 292100 h 1206500"/>
                  <a:gd name="connsiteX6" fmla="*/ 1739900 w 1866900"/>
                  <a:gd name="connsiteY6" fmla="*/ 215900 h 1206500"/>
                  <a:gd name="connsiteX7" fmla="*/ 1778000 w 1866900"/>
                  <a:gd name="connsiteY7" fmla="*/ 139700 h 1206500"/>
                  <a:gd name="connsiteX8" fmla="*/ 1600200 w 1866900"/>
                  <a:gd name="connsiteY8" fmla="*/ 88900 h 1206500"/>
                  <a:gd name="connsiteX9" fmla="*/ 1206500 w 1866900"/>
                  <a:gd name="connsiteY9" fmla="*/ 25400 h 1206500"/>
                  <a:gd name="connsiteX10" fmla="*/ 1079500 w 1866900"/>
                  <a:gd name="connsiteY10" fmla="*/ 76200 h 1206500"/>
                  <a:gd name="connsiteX11" fmla="*/ 1041400 w 1866900"/>
                  <a:gd name="connsiteY11" fmla="*/ 0 h 1206500"/>
                  <a:gd name="connsiteX12" fmla="*/ 901700 w 1866900"/>
                  <a:gd name="connsiteY12" fmla="*/ 12700 h 1206500"/>
                  <a:gd name="connsiteX13" fmla="*/ 863600 w 1866900"/>
                  <a:gd name="connsiteY13" fmla="*/ 190500 h 1206500"/>
                  <a:gd name="connsiteX14" fmla="*/ 939800 w 1866900"/>
                  <a:gd name="connsiteY14" fmla="*/ 254000 h 1206500"/>
                  <a:gd name="connsiteX15" fmla="*/ 939800 w 1866900"/>
                  <a:gd name="connsiteY15" fmla="*/ 330200 h 1206500"/>
                  <a:gd name="connsiteX16" fmla="*/ 939800 w 1866900"/>
                  <a:gd name="connsiteY16" fmla="*/ 330200 h 1206500"/>
                  <a:gd name="connsiteX17" fmla="*/ 685800 w 1866900"/>
                  <a:gd name="connsiteY17" fmla="*/ 406400 h 1206500"/>
                  <a:gd name="connsiteX18" fmla="*/ 444500 w 1866900"/>
                  <a:gd name="connsiteY18" fmla="*/ 571500 h 1206500"/>
                  <a:gd name="connsiteX19" fmla="*/ 292100 w 1866900"/>
                  <a:gd name="connsiteY19" fmla="*/ 901700 h 1206500"/>
                  <a:gd name="connsiteX20" fmla="*/ 0 w 1866900"/>
                  <a:gd name="connsiteY20" fmla="*/ 889000 h 1206500"/>
                  <a:gd name="connsiteX21" fmla="*/ 0 w 1866900"/>
                  <a:gd name="connsiteY21" fmla="*/ 88900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206500">
                    <a:moveTo>
                      <a:pt x="1790700" y="1206500"/>
                    </a:moveTo>
                    <a:lnTo>
                      <a:pt x="1866900" y="1193800"/>
                    </a:lnTo>
                    <a:lnTo>
                      <a:pt x="1866900" y="584200"/>
                    </a:lnTo>
                    <a:lnTo>
                      <a:pt x="1828800" y="457200"/>
                    </a:lnTo>
                    <a:lnTo>
                      <a:pt x="1714500" y="381000"/>
                    </a:lnTo>
                    <a:lnTo>
                      <a:pt x="1701800" y="292100"/>
                    </a:lnTo>
                    <a:lnTo>
                      <a:pt x="1739900" y="215900"/>
                    </a:lnTo>
                    <a:lnTo>
                      <a:pt x="1778000" y="139700"/>
                    </a:lnTo>
                    <a:lnTo>
                      <a:pt x="1600200" y="88900"/>
                    </a:lnTo>
                    <a:lnTo>
                      <a:pt x="1206500" y="25400"/>
                    </a:lnTo>
                    <a:lnTo>
                      <a:pt x="1079500" y="76200"/>
                    </a:lnTo>
                    <a:lnTo>
                      <a:pt x="1041400" y="0"/>
                    </a:lnTo>
                    <a:lnTo>
                      <a:pt x="901700" y="12700"/>
                    </a:lnTo>
                    <a:lnTo>
                      <a:pt x="863600" y="190500"/>
                    </a:lnTo>
                    <a:lnTo>
                      <a:pt x="939800" y="254000"/>
                    </a:lnTo>
                    <a:lnTo>
                      <a:pt x="939800" y="330200"/>
                    </a:lnTo>
                    <a:lnTo>
                      <a:pt x="939800" y="330200"/>
                    </a:lnTo>
                    <a:lnTo>
                      <a:pt x="685800" y="406400"/>
                    </a:lnTo>
                    <a:lnTo>
                      <a:pt x="444500" y="571500"/>
                    </a:lnTo>
                    <a:lnTo>
                      <a:pt x="292100" y="901700"/>
                    </a:lnTo>
                    <a:lnTo>
                      <a:pt x="0" y="889000"/>
                    </a:lnTo>
                    <a:lnTo>
                      <a:pt x="0" y="889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0" name="Freeform 199"/>
              <p:cNvSpPr/>
              <p:nvPr/>
            </p:nvSpPr>
            <p:spPr>
              <a:xfrm flipH="1">
                <a:off x="2052183" y="5024438"/>
                <a:ext cx="271669" cy="255587"/>
              </a:xfrm>
              <a:custGeom>
                <a:avLst/>
                <a:gdLst>
                  <a:gd name="connsiteX0" fmla="*/ 1778000 w 1790700"/>
                  <a:gd name="connsiteY0" fmla="*/ 1155700 h 1676400"/>
                  <a:gd name="connsiteX1" fmla="*/ 1676400 w 1790700"/>
                  <a:gd name="connsiteY1" fmla="*/ 203200 h 1676400"/>
                  <a:gd name="connsiteX2" fmla="*/ 1790700 w 1790700"/>
                  <a:gd name="connsiteY2" fmla="*/ 0 h 1676400"/>
                  <a:gd name="connsiteX3" fmla="*/ 673100 w 1790700"/>
                  <a:gd name="connsiteY3" fmla="*/ 38100 h 1676400"/>
                  <a:gd name="connsiteX4" fmla="*/ 558800 w 1790700"/>
                  <a:gd name="connsiteY4" fmla="*/ 63500 h 1676400"/>
                  <a:gd name="connsiteX5" fmla="*/ 457200 w 1790700"/>
                  <a:gd name="connsiteY5" fmla="*/ 203200 h 1676400"/>
                  <a:gd name="connsiteX6" fmla="*/ 0 w 1790700"/>
                  <a:gd name="connsiteY6"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00" h="1676400">
                    <a:moveTo>
                      <a:pt x="1778000" y="1155700"/>
                    </a:moveTo>
                    <a:lnTo>
                      <a:pt x="1676400" y="203200"/>
                    </a:lnTo>
                    <a:lnTo>
                      <a:pt x="1790700" y="0"/>
                    </a:lnTo>
                    <a:lnTo>
                      <a:pt x="673100" y="38100"/>
                    </a:lnTo>
                    <a:lnTo>
                      <a:pt x="558800" y="63500"/>
                    </a:lnTo>
                    <a:lnTo>
                      <a:pt x="457200" y="203200"/>
                    </a:lnTo>
                    <a:lnTo>
                      <a:pt x="0" y="16764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1" name="Freeform 200"/>
              <p:cNvSpPr/>
              <p:nvPr/>
            </p:nvSpPr>
            <p:spPr>
              <a:xfrm flipH="1">
                <a:off x="2080780" y="5040313"/>
                <a:ext cx="203355" cy="246062"/>
              </a:xfrm>
              <a:custGeom>
                <a:avLst/>
                <a:gdLst>
                  <a:gd name="connsiteX0" fmla="*/ 1384300 w 1384300"/>
                  <a:gd name="connsiteY0" fmla="*/ 1016000 h 1587500"/>
                  <a:gd name="connsiteX1" fmla="*/ 1295400 w 1384300"/>
                  <a:gd name="connsiteY1" fmla="*/ 0 h 1587500"/>
                  <a:gd name="connsiteX2" fmla="*/ 406400 w 1384300"/>
                  <a:gd name="connsiteY2" fmla="*/ 12700 h 1587500"/>
                  <a:gd name="connsiteX3" fmla="*/ 406400 w 1384300"/>
                  <a:gd name="connsiteY3" fmla="*/ 12700 h 1587500"/>
                  <a:gd name="connsiteX4" fmla="*/ 304800 w 1384300"/>
                  <a:gd name="connsiteY4" fmla="*/ 63500 h 1587500"/>
                  <a:gd name="connsiteX5" fmla="*/ 254000 w 1384300"/>
                  <a:gd name="connsiteY5" fmla="*/ 139700 h 1587500"/>
                  <a:gd name="connsiteX6" fmla="*/ 0 w 1384300"/>
                  <a:gd name="connsiteY6" fmla="*/ 1003300 h 1587500"/>
                  <a:gd name="connsiteX7" fmla="*/ 203200 w 1384300"/>
                  <a:gd name="connsiteY7" fmla="*/ 1130300 h 1587500"/>
                  <a:gd name="connsiteX8" fmla="*/ 38100 w 1384300"/>
                  <a:gd name="connsiteY8" fmla="*/ 1435100 h 1587500"/>
                  <a:gd name="connsiteX9" fmla="*/ 127000 w 1384300"/>
                  <a:gd name="connsiteY9" fmla="*/ 1587500 h 1587500"/>
                  <a:gd name="connsiteX10" fmla="*/ 469900 w 1384300"/>
                  <a:gd name="connsiteY10" fmla="*/ 1562100 h 1587500"/>
                  <a:gd name="connsiteX11" fmla="*/ 469900 w 1384300"/>
                  <a:gd name="connsiteY11" fmla="*/ 1257300 h 1587500"/>
                  <a:gd name="connsiteX12" fmla="*/ 1231900 w 1384300"/>
                  <a:gd name="connsiteY12" fmla="*/ 1270000 h 1587500"/>
                  <a:gd name="connsiteX13" fmla="*/ 1231900 w 1384300"/>
                  <a:gd name="connsiteY13" fmla="*/ 127000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4300" h="1587500">
                    <a:moveTo>
                      <a:pt x="1384300" y="1016000"/>
                    </a:moveTo>
                    <a:lnTo>
                      <a:pt x="1295400" y="0"/>
                    </a:lnTo>
                    <a:lnTo>
                      <a:pt x="406400" y="12700"/>
                    </a:lnTo>
                    <a:lnTo>
                      <a:pt x="406400" y="12700"/>
                    </a:lnTo>
                    <a:lnTo>
                      <a:pt x="304800" y="63500"/>
                    </a:lnTo>
                    <a:lnTo>
                      <a:pt x="254000" y="139700"/>
                    </a:lnTo>
                    <a:lnTo>
                      <a:pt x="0" y="1003300"/>
                    </a:lnTo>
                    <a:lnTo>
                      <a:pt x="203200" y="1130300"/>
                    </a:lnTo>
                    <a:lnTo>
                      <a:pt x="38100" y="1435100"/>
                    </a:lnTo>
                    <a:lnTo>
                      <a:pt x="127000" y="1587500"/>
                    </a:lnTo>
                    <a:lnTo>
                      <a:pt x="469900" y="1562100"/>
                    </a:lnTo>
                    <a:lnTo>
                      <a:pt x="469900" y="1257300"/>
                    </a:lnTo>
                    <a:lnTo>
                      <a:pt x="1231900" y="1270000"/>
                    </a:lnTo>
                    <a:lnTo>
                      <a:pt x="1231900" y="12700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2" name="Freeform 201"/>
              <p:cNvSpPr/>
              <p:nvPr/>
            </p:nvSpPr>
            <p:spPr>
              <a:xfrm flipH="1">
                <a:off x="2215820" y="5141913"/>
                <a:ext cx="68315" cy="74612"/>
              </a:xfrm>
              <a:custGeom>
                <a:avLst/>
                <a:gdLst>
                  <a:gd name="connsiteX0" fmla="*/ 0 w 508000"/>
                  <a:gd name="connsiteY0" fmla="*/ 330200 h 469900"/>
                  <a:gd name="connsiteX1" fmla="*/ 127000 w 508000"/>
                  <a:gd name="connsiteY1" fmla="*/ 127000 h 469900"/>
                  <a:gd name="connsiteX2" fmla="*/ 127000 w 508000"/>
                  <a:gd name="connsiteY2" fmla="*/ 127000 h 469900"/>
                  <a:gd name="connsiteX3" fmla="*/ 241300 w 508000"/>
                  <a:gd name="connsiteY3" fmla="*/ 139700 h 469900"/>
                  <a:gd name="connsiteX4" fmla="*/ 304800 w 508000"/>
                  <a:gd name="connsiteY4" fmla="*/ 88900 h 469900"/>
                  <a:gd name="connsiteX5" fmla="*/ 228600 w 508000"/>
                  <a:gd name="connsiteY5" fmla="*/ 0 h 469900"/>
                  <a:gd name="connsiteX6" fmla="*/ 508000 w 508000"/>
                  <a:gd name="connsiteY6" fmla="*/ 215900 h 469900"/>
                  <a:gd name="connsiteX7" fmla="*/ 419100 w 508000"/>
                  <a:gd name="connsiteY7" fmla="*/ 203200 h 469900"/>
                  <a:gd name="connsiteX8" fmla="*/ 215900 w 508000"/>
                  <a:gd name="connsiteY8" fmla="*/ 469900 h 4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0" h="469900">
                    <a:moveTo>
                      <a:pt x="0" y="330200"/>
                    </a:moveTo>
                    <a:lnTo>
                      <a:pt x="127000" y="127000"/>
                    </a:lnTo>
                    <a:lnTo>
                      <a:pt x="127000" y="127000"/>
                    </a:lnTo>
                    <a:lnTo>
                      <a:pt x="241300" y="139700"/>
                    </a:lnTo>
                    <a:lnTo>
                      <a:pt x="304800" y="88900"/>
                    </a:lnTo>
                    <a:lnTo>
                      <a:pt x="228600" y="0"/>
                    </a:lnTo>
                    <a:lnTo>
                      <a:pt x="508000" y="215900"/>
                    </a:lnTo>
                    <a:lnTo>
                      <a:pt x="419100" y="203200"/>
                    </a:lnTo>
                    <a:lnTo>
                      <a:pt x="215900" y="4699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3" name="Freeform 202"/>
              <p:cNvSpPr/>
              <p:nvPr/>
            </p:nvSpPr>
            <p:spPr>
              <a:xfrm flipH="1">
                <a:off x="2093490" y="5126038"/>
                <a:ext cx="101677" cy="104775"/>
              </a:xfrm>
              <a:custGeom>
                <a:avLst/>
                <a:gdLst>
                  <a:gd name="connsiteX0" fmla="*/ 152400 w 673100"/>
                  <a:gd name="connsiteY0" fmla="*/ 698500 h 698500"/>
                  <a:gd name="connsiteX1" fmla="*/ 139700 w 673100"/>
                  <a:gd name="connsiteY1" fmla="*/ 622300 h 698500"/>
                  <a:gd name="connsiteX2" fmla="*/ 25400 w 673100"/>
                  <a:gd name="connsiteY2" fmla="*/ 622300 h 698500"/>
                  <a:gd name="connsiteX3" fmla="*/ 25400 w 673100"/>
                  <a:gd name="connsiteY3" fmla="*/ 622300 h 698500"/>
                  <a:gd name="connsiteX4" fmla="*/ 0 w 673100"/>
                  <a:gd name="connsiteY4" fmla="*/ 508000 h 698500"/>
                  <a:gd name="connsiteX5" fmla="*/ 0 w 673100"/>
                  <a:gd name="connsiteY5" fmla="*/ 508000 h 698500"/>
                  <a:gd name="connsiteX6" fmla="*/ 419100 w 673100"/>
                  <a:gd name="connsiteY6" fmla="*/ 444500 h 698500"/>
                  <a:gd name="connsiteX7" fmla="*/ 546100 w 673100"/>
                  <a:gd name="connsiteY7" fmla="*/ 50800 h 698500"/>
                  <a:gd name="connsiteX8" fmla="*/ 546100 w 673100"/>
                  <a:gd name="connsiteY8" fmla="*/ 50800 h 698500"/>
                  <a:gd name="connsiteX9" fmla="*/ 635000 w 673100"/>
                  <a:gd name="connsiteY9" fmla="*/ 0 h 698500"/>
                  <a:gd name="connsiteX10" fmla="*/ 635000 w 673100"/>
                  <a:gd name="connsiteY10" fmla="*/ 0 h 698500"/>
                  <a:gd name="connsiteX11" fmla="*/ 635000 w 673100"/>
                  <a:gd name="connsiteY11" fmla="*/ 0 h 698500"/>
                  <a:gd name="connsiteX12" fmla="*/ 673100 w 673100"/>
                  <a:gd name="connsiteY12" fmla="*/ 88900 h 698500"/>
                  <a:gd name="connsiteX13" fmla="*/ 622300 w 673100"/>
                  <a:gd name="connsiteY13" fmla="*/ 48260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00" h="698500">
                    <a:moveTo>
                      <a:pt x="152400" y="698500"/>
                    </a:moveTo>
                    <a:lnTo>
                      <a:pt x="139700" y="622300"/>
                    </a:lnTo>
                    <a:lnTo>
                      <a:pt x="25400" y="622300"/>
                    </a:lnTo>
                    <a:lnTo>
                      <a:pt x="25400" y="622300"/>
                    </a:lnTo>
                    <a:lnTo>
                      <a:pt x="0" y="508000"/>
                    </a:lnTo>
                    <a:lnTo>
                      <a:pt x="0" y="508000"/>
                    </a:lnTo>
                    <a:lnTo>
                      <a:pt x="419100" y="444500"/>
                    </a:lnTo>
                    <a:lnTo>
                      <a:pt x="546100" y="50800"/>
                    </a:lnTo>
                    <a:lnTo>
                      <a:pt x="546100" y="50800"/>
                    </a:lnTo>
                    <a:lnTo>
                      <a:pt x="635000" y="0"/>
                    </a:lnTo>
                    <a:lnTo>
                      <a:pt x="635000" y="0"/>
                    </a:lnTo>
                    <a:lnTo>
                      <a:pt x="635000" y="0"/>
                    </a:lnTo>
                    <a:lnTo>
                      <a:pt x="673100" y="88900"/>
                    </a:lnTo>
                    <a:lnTo>
                      <a:pt x="622300" y="4826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4" name="Freeform 203"/>
              <p:cNvSpPr/>
              <p:nvPr/>
            </p:nvSpPr>
            <p:spPr>
              <a:xfrm flipH="1">
                <a:off x="2301610" y="5208588"/>
                <a:ext cx="57194" cy="74612"/>
              </a:xfrm>
              <a:custGeom>
                <a:avLst/>
                <a:gdLst>
                  <a:gd name="connsiteX0" fmla="*/ 330200 w 330200"/>
                  <a:gd name="connsiteY0" fmla="*/ 0 h 533400"/>
                  <a:gd name="connsiteX1" fmla="*/ 0 w 330200"/>
                  <a:gd name="connsiteY1" fmla="*/ 533400 h 533400"/>
                  <a:gd name="connsiteX2" fmla="*/ 215900 w 330200"/>
                  <a:gd name="connsiteY2" fmla="*/ 520700 h 533400"/>
                </a:gdLst>
                <a:ahLst/>
                <a:cxnLst>
                  <a:cxn ang="0">
                    <a:pos x="connsiteX0" y="connsiteY0"/>
                  </a:cxn>
                  <a:cxn ang="0">
                    <a:pos x="connsiteX1" y="connsiteY1"/>
                  </a:cxn>
                  <a:cxn ang="0">
                    <a:pos x="connsiteX2" y="connsiteY2"/>
                  </a:cxn>
                </a:cxnLst>
                <a:rect l="l" t="t" r="r" b="b"/>
                <a:pathLst>
                  <a:path w="330200" h="533400">
                    <a:moveTo>
                      <a:pt x="330200" y="0"/>
                    </a:moveTo>
                    <a:lnTo>
                      <a:pt x="0" y="533400"/>
                    </a:lnTo>
                    <a:lnTo>
                      <a:pt x="215900" y="5207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5" name="Freeform 204"/>
              <p:cNvSpPr/>
              <p:nvPr/>
            </p:nvSpPr>
            <p:spPr>
              <a:xfrm flipH="1">
                <a:off x="2358804" y="4914900"/>
                <a:ext cx="31774" cy="368300"/>
              </a:xfrm>
              <a:custGeom>
                <a:avLst/>
                <a:gdLst>
                  <a:gd name="connsiteX0" fmla="*/ 222250 w 222250"/>
                  <a:gd name="connsiteY0" fmla="*/ 2438400 h 2438400"/>
                  <a:gd name="connsiteX1" fmla="*/ 222250 w 222250"/>
                  <a:gd name="connsiteY1" fmla="*/ 0 h 2438400"/>
                  <a:gd name="connsiteX2" fmla="*/ 0 w 222250"/>
                  <a:gd name="connsiteY2" fmla="*/ 0 h 2438400"/>
                  <a:gd name="connsiteX3" fmla="*/ 6350 w 222250"/>
                  <a:gd name="connsiteY3" fmla="*/ 1130300 h 2438400"/>
                </a:gdLst>
                <a:ahLst/>
                <a:cxnLst>
                  <a:cxn ang="0">
                    <a:pos x="connsiteX0" y="connsiteY0"/>
                  </a:cxn>
                  <a:cxn ang="0">
                    <a:pos x="connsiteX1" y="connsiteY1"/>
                  </a:cxn>
                  <a:cxn ang="0">
                    <a:pos x="connsiteX2" y="connsiteY2"/>
                  </a:cxn>
                  <a:cxn ang="0">
                    <a:pos x="connsiteX3" y="connsiteY3"/>
                  </a:cxn>
                </a:cxnLst>
                <a:rect l="l" t="t" r="r" b="b"/>
                <a:pathLst>
                  <a:path w="222250" h="2438400">
                    <a:moveTo>
                      <a:pt x="222250" y="2438400"/>
                    </a:moveTo>
                    <a:lnTo>
                      <a:pt x="222250" y="0"/>
                    </a:lnTo>
                    <a:lnTo>
                      <a:pt x="0" y="0"/>
                    </a:lnTo>
                    <a:cubicBezTo>
                      <a:pt x="2117" y="376767"/>
                      <a:pt x="4233" y="753533"/>
                      <a:pt x="6350" y="1130300"/>
                    </a:cubicBez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9" name="Freeform 208"/>
              <p:cNvSpPr/>
              <p:nvPr/>
            </p:nvSpPr>
            <p:spPr>
              <a:xfrm flipH="1">
                <a:off x="2390578" y="5008563"/>
                <a:ext cx="34952" cy="84137"/>
              </a:xfrm>
              <a:custGeom>
                <a:avLst/>
                <a:gdLst>
                  <a:gd name="connsiteX0" fmla="*/ 228600 w 228600"/>
                  <a:gd name="connsiteY0" fmla="*/ 514350 h 565200"/>
                  <a:gd name="connsiteX1" fmla="*/ 95250 w 228600"/>
                  <a:gd name="connsiteY1" fmla="*/ 514350 h 565200"/>
                  <a:gd name="connsiteX2" fmla="*/ 6350 w 228600"/>
                  <a:gd name="connsiteY2" fmla="*/ 222250 h 565200"/>
                  <a:gd name="connsiteX3" fmla="*/ 0 w 228600"/>
                  <a:gd name="connsiteY3" fmla="*/ 0 h 565200"/>
                </a:gdLst>
                <a:ahLst/>
                <a:cxnLst>
                  <a:cxn ang="0">
                    <a:pos x="connsiteX0" y="connsiteY0"/>
                  </a:cxn>
                  <a:cxn ang="0">
                    <a:pos x="connsiteX1" y="connsiteY1"/>
                  </a:cxn>
                  <a:cxn ang="0">
                    <a:pos x="connsiteX2" y="connsiteY2"/>
                  </a:cxn>
                  <a:cxn ang="0">
                    <a:pos x="connsiteX3" y="connsiteY3"/>
                  </a:cxn>
                </a:cxnLst>
                <a:rect l="l" t="t" r="r" b="b"/>
                <a:pathLst>
                  <a:path w="228600" h="565200">
                    <a:moveTo>
                      <a:pt x="228600" y="514350"/>
                    </a:moveTo>
                    <a:cubicBezTo>
                      <a:pt x="93136" y="520801"/>
                      <a:pt x="95250" y="565200"/>
                      <a:pt x="95250" y="514350"/>
                    </a:cubicBezTo>
                    <a:lnTo>
                      <a:pt x="6350" y="222250"/>
                    </a:lnTo>
                    <a:lnTo>
                      <a:pt x="0" y="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0" name="Freeform 209"/>
              <p:cNvSpPr/>
              <p:nvPr/>
            </p:nvSpPr>
            <p:spPr>
              <a:xfrm flipH="1">
                <a:off x="2373103" y="5008563"/>
                <a:ext cx="274846" cy="388937"/>
              </a:xfrm>
              <a:custGeom>
                <a:avLst/>
                <a:gdLst>
                  <a:gd name="connsiteX0" fmla="*/ 1473200 w 1816100"/>
                  <a:gd name="connsiteY0" fmla="*/ 0 h 2578100"/>
                  <a:gd name="connsiteX1" fmla="*/ 1390650 w 1816100"/>
                  <a:gd name="connsiteY1" fmla="*/ 6350 h 2578100"/>
                  <a:gd name="connsiteX2" fmla="*/ 1409700 w 1816100"/>
                  <a:gd name="connsiteY2" fmla="*/ 1136650 h 2578100"/>
                  <a:gd name="connsiteX3" fmla="*/ 1454150 w 1816100"/>
                  <a:gd name="connsiteY3" fmla="*/ 1181100 h 2578100"/>
                  <a:gd name="connsiteX4" fmla="*/ 1454150 w 1816100"/>
                  <a:gd name="connsiteY4" fmla="*/ 1276350 h 2578100"/>
                  <a:gd name="connsiteX5" fmla="*/ 0 w 1816100"/>
                  <a:gd name="connsiteY5" fmla="*/ 1339850 h 2578100"/>
                  <a:gd name="connsiteX6" fmla="*/ 0 w 1816100"/>
                  <a:gd name="connsiteY6" fmla="*/ 1384300 h 2578100"/>
                  <a:gd name="connsiteX7" fmla="*/ 1473200 w 1816100"/>
                  <a:gd name="connsiteY7" fmla="*/ 1365250 h 2578100"/>
                  <a:gd name="connsiteX8" fmla="*/ 1549400 w 1816100"/>
                  <a:gd name="connsiteY8" fmla="*/ 1263650 h 2578100"/>
                  <a:gd name="connsiteX9" fmla="*/ 1625600 w 1816100"/>
                  <a:gd name="connsiteY9" fmla="*/ 1257300 h 2578100"/>
                  <a:gd name="connsiteX10" fmla="*/ 1625600 w 1816100"/>
                  <a:gd name="connsiteY10" fmla="*/ 1498600 h 2578100"/>
                  <a:gd name="connsiteX11" fmla="*/ 1708150 w 1816100"/>
                  <a:gd name="connsiteY11" fmla="*/ 1498600 h 2578100"/>
                  <a:gd name="connsiteX12" fmla="*/ 1708150 w 1816100"/>
                  <a:gd name="connsiteY12" fmla="*/ 2578100 h 2578100"/>
                  <a:gd name="connsiteX13" fmla="*/ 1816100 w 1816100"/>
                  <a:gd name="connsiteY13" fmla="*/ 2578100 h 257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6100" h="2578100">
                    <a:moveTo>
                      <a:pt x="1473200" y="0"/>
                    </a:moveTo>
                    <a:lnTo>
                      <a:pt x="1390650" y="6350"/>
                    </a:lnTo>
                    <a:lnTo>
                      <a:pt x="1409700" y="1136650"/>
                    </a:lnTo>
                    <a:lnTo>
                      <a:pt x="1454150" y="1181100"/>
                    </a:lnTo>
                    <a:lnTo>
                      <a:pt x="1454150" y="1276350"/>
                    </a:lnTo>
                    <a:lnTo>
                      <a:pt x="0" y="1339850"/>
                    </a:lnTo>
                    <a:lnTo>
                      <a:pt x="0" y="1384300"/>
                    </a:lnTo>
                    <a:lnTo>
                      <a:pt x="1473200" y="1365250"/>
                    </a:lnTo>
                    <a:lnTo>
                      <a:pt x="1549400" y="1263650"/>
                    </a:lnTo>
                    <a:lnTo>
                      <a:pt x="1625600" y="1257300"/>
                    </a:lnTo>
                    <a:lnTo>
                      <a:pt x="1625600" y="1498600"/>
                    </a:lnTo>
                    <a:lnTo>
                      <a:pt x="1708150" y="1498600"/>
                    </a:lnTo>
                    <a:lnTo>
                      <a:pt x="1708150" y="2578100"/>
                    </a:lnTo>
                    <a:lnTo>
                      <a:pt x="1816100" y="2578100"/>
                    </a:lnTo>
                  </a:path>
                </a:pathLst>
              </a:cu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1" name="Arc 210"/>
              <p:cNvSpPr/>
              <p:nvPr/>
            </p:nvSpPr>
            <p:spPr>
              <a:xfrm flipH="1">
                <a:off x="2236473" y="5281613"/>
                <a:ext cx="174758" cy="152400"/>
              </a:xfrm>
              <a:prstGeom prst="arc">
                <a:avLst>
                  <a:gd name="adj1" fmla="val 16200000"/>
                  <a:gd name="adj2" fmla="val 96194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2" name="Arc 211"/>
              <p:cNvSpPr/>
              <p:nvPr/>
            </p:nvSpPr>
            <p:spPr>
              <a:xfrm flipH="1">
                <a:off x="1955271" y="5310188"/>
                <a:ext cx="133452" cy="125412"/>
              </a:xfrm>
              <a:prstGeom prst="arc">
                <a:avLst>
                  <a:gd name="adj1" fmla="val 10235935"/>
                  <a:gd name="adj2" fmla="val 0"/>
                </a:avLst>
              </a:prstGeom>
              <a:ln w="9525"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grpSp>
          <p:nvGrpSpPr>
            <p:cNvPr id="27" name="Group 235"/>
            <p:cNvGrpSpPr>
              <a:grpSpLocks noChangeAspect="1"/>
            </p:cNvGrpSpPr>
            <p:nvPr/>
          </p:nvGrpSpPr>
          <p:grpSpPr bwMode="auto">
            <a:xfrm flipH="1">
              <a:off x="2829050" y="5092700"/>
              <a:ext cx="231650" cy="327189"/>
              <a:chOff x="508000" y="2654300"/>
              <a:chExt cx="2247900" cy="3175000"/>
            </a:xfrm>
          </p:grpSpPr>
          <p:sp>
            <p:nvSpPr>
              <p:cNvPr id="237" name="Rectangle 236"/>
              <p:cNvSpPr/>
              <p:nvPr/>
            </p:nvSpPr>
            <p:spPr>
              <a:xfrm>
                <a:off x="508000" y="3994531"/>
                <a:ext cx="2249113" cy="1833178"/>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8" name="Rectangle 237"/>
              <p:cNvSpPr/>
              <p:nvPr/>
            </p:nvSpPr>
            <p:spPr>
              <a:xfrm>
                <a:off x="908527" y="3270496"/>
                <a:ext cx="1771557" cy="724035"/>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9" name="Rectangle 238"/>
              <p:cNvSpPr/>
              <p:nvPr/>
            </p:nvSpPr>
            <p:spPr>
              <a:xfrm>
                <a:off x="1540122" y="2654300"/>
                <a:ext cx="1032132" cy="616196"/>
              </a:xfrm>
              <a:prstGeom prst="rect">
                <a:avLst/>
              </a:prstGeom>
              <a:ln w="9525" cap="flat" cmpd="sng" algn="ctr">
                <a:solidFill>
                  <a:schemeClr val="bg1">
                    <a:lumMod val="5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grpSp>
        <p:nvGrpSpPr>
          <p:cNvPr id="28" name="Group 252"/>
          <p:cNvGrpSpPr>
            <a:grpSpLocks/>
          </p:cNvGrpSpPr>
          <p:nvPr/>
        </p:nvGrpSpPr>
        <p:grpSpPr bwMode="auto">
          <a:xfrm>
            <a:off x="4699000" y="4241800"/>
            <a:ext cx="1282700" cy="1943100"/>
            <a:chOff x="4813300" y="4394200"/>
            <a:chExt cx="1282700" cy="1943100"/>
          </a:xfrm>
        </p:grpSpPr>
        <p:sp>
          <p:nvSpPr>
            <p:cNvPr id="83" name="Rectangle 82"/>
            <p:cNvSpPr/>
            <p:nvPr/>
          </p:nvSpPr>
          <p:spPr>
            <a:xfrm>
              <a:off x="4813300" y="4394200"/>
              <a:ext cx="1282700" cy="1285875"/>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Rectangle 83"/>
            <p:cNvSpPr/>
            <p:nvPr/>
          </p:nvSpPr>
          <p:spPr>
            <a:xfrm>
              <a:off x="4813300" y="5676900"/>
              <a:ext cx="1282700" cy="660400"/>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Security &amp;</a:t>
              </a:r>
            </a:p>
            <a:p>
              <a:pPr algn="ctr">
                <a:defRPr/>
              </a:pPr>
              <a:r>
                <a:rPr lang="en-US" sz="1200" dirty="0">
                  <a:solidFill>
                    <a:schemeClr val="tx2"/>
                  </a:solidFill>
                </a:rPr>
                <a:t>Surveillance</a:t>
              </a:r>
            </a:p>
          </p:txBody>
        </p:sp>
        <p:sp>
          <p:nvSpPr>
            <p:cNvPr id="101" name="Rectangle 100"/>
            <p:cNvSpPr/>
            <p:nvPr/>
          </p:nvSpPr>
          <p:spPr>
            <a:xfrm>
              <a:off x="4819650" y="5435600"/>
              <a:ext cx="1271588" cy="233363"/>
            </a:xfrm>
            <a:prstGeom prst="rect">
              <a:avLst/>
            </a:prstGeom>
            <a:solidFill>
              <a:srgbClr val="D6522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p>
          </p:txBody>
        </p:sp>
        <p:pic>
          <p:nvPicPr>
            <p:cNvPr id="43048" name="Picture 117" descr="Police_car copy.png"/>
            <p:cNvPicPr>
              <a:picLocks noChangeAspect="1"/>
            </p:cNvPicPr>
            <p:nvPr/>
          </p:nvPicPr>
          <p:blipFill>
            <a:blip r:embed="rId19"/>
            <a:srcRect/>
            <a:stretch>
              <a:fillRect/>
            </a:stretch>
          </p:blipFill>
          <p:spPr bwMode="auto">
            <a:xfrm>
              <a:off x="4827588" y="4649788"/>
              <a:ext cx="633412" cy="288925"/>
            </a:xfrm>
            <a:prstGeom prst="rect">
              <a:avLst/>
            </a:prstGeom>
            <a:noFill/>
            <a:ln w="9525">
              <a:noFill/>
              <a:miter lim="800000"/>
              <a:headEnd/>
              <a:tailEnd/>
            </a:ln>
          </p:spPr>
        </p:pic>
        <p:grpSp>
          <p:nvGrpSpPr>
            <p:cNvPr id="29" name="Group 212"/>
            <p:cNvGrpSpPr>
              <a:grpSpLocks noChangeAspect="1"/>
            </p:cNvGrpSpPr>
            <p:nvPr/>
          </p:nvGrpSpPr>
          <p:grpSpPr bwMode="auto">
            <a:xfrm>
              <a:off x="5054600" y="5004576"/>
              <a:ext cx="901700" cy="405624"/>
              <a:chOff x="393700" y="2159000"/>
              <a:chExt cx="8102600" cy="3644900"/>
            </a:xfrm>
          </p:grpSpPr>
          <p:sp>
            <p:nvSpPr>
              <p:cNvPr id="214" name="Freeform 213"/>
              <p:cNvSpPr/>
              <p:nvPr/>
            </p:nvSpPr>
            <p:spPr>
              <a:xfrm>
                <a:off x="7997025" y="2679841"/>
                <a:ext cx="328094" cy="2596254"/>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5" name="Straight Connector 214"/>
              <p:cNvCxnSpPr/>
              <p:nvPr/>
            </p:nvCxnSpPr>
            <p:spPr>
              <a:xfrm rot="10800000">
                <a:off x="5015606" y="4363126"/>
                <a:ext cx="42800" cy="0"/>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6" name="Straight Connector 215"/>
              <p:cNvCxnSpPr>
                <a:stCxn id="217" idx="1"/>
                <a:endCxn id="217" idx="3"/>
              </p:cNvCxnSpPr>
              <p:nvPr/>
            </p:nvCxnSpPr>
            <p:spPr>
              <a:xfrm rot="10800000" flipH="1">
                <a:off x="907245" y="2765432"/>
                <a:ext cx="7075510" cy="14261"/>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7" name="Rectangle 216"/>
              <p:cNvSpPr/>
              <p:nvPr/>
            </p:nvSpPr>
            <p:spPr>
              <a:xfrm>
                <a:off x="907245" y="2565720"/>
                <a:ext cx="7075510" cy="413684"/>
              </a:xfrm>
              <a:prstGeom prst="rect">
                <a:avLst/>
              </a:pr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18" name="Straight Connector 217"/>
              <p:cNvCxnSpPr/>
              <p:nvPr/>
            </p:nvCxnSpPr>
            <p:spPr>
              <a:xfrm>
                <a:off x="892984"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9" name="Straight Connector 218"/>
              <p:cNvCxnSpPr/>
              <p:nvPr/>
            </p:nvCxnSpPr>
            <p:spPr>
              <a:xfrm>
                <a:off x="2076987"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0" name="Straight Connector 219"/>
              <p:cNvCxnSpPr/>
              <p:nvPr/>
            </p:nvCxnSpPr>
            <p:spPr>
              <a:xfrm>
                <a:off x="3246728"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4430739"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5600481"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3" name="Straight Connector 222"/>
              <p:cNvCxnSpPr/>
              <p:nvPr/>
            </p:nvCxnSpPr>
            <p:spPr>
              <a:xfrm>
                <a:off x="6784483"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flipH="1">
                <a:off x="7369358"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flipH="1">
                <a:off x="6185347"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6" name="Straight Connector 225"/>
              <p:cNvCxnSpPr/>
              <p:nvPr/>
            </p:nvCxnSpPr>
            <p:spPr>
              <a:xfrm flipH="1">
                <a:off x="5015606"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7" name="Straight Connector 226"/>
              <p:cNvCxnSpPr/>
              <p:nvPr/>
            </p:nvCxnSpPr>
            <p:spPr>
              <a:xfrm flipH="1">
                <a:off x="3831603"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8" name="Straight Connector 227"/>
              <p:cNvCxnSpPr/>
              <p:nvPr/>
            </p:nvCxnSpPr>
            <p:spPr>
              <a:xfrm flipH="1">
                <a:off x="2661862"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p:nvPr/>
            </p:nvCxnSpPr>
            <p:spPr>
              <a:xfrm flipH="1">
                <a:off x="1477851" y="2565720"/>
                <a:ext cx="599136" cy="41368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30" name="Freeform 229"/>
              <p:cNvSpPr/>
              <p:nvPr/>
            </p:nvSpPr>
            <p:spPr>
              <a:xfrm flipH="1">
                <a:off x="579151" y="2694102"/>
                <a:ext cx="313833" cy="2596254"/>
              </a:xfrm>
              <a:custGeom>
                <a:avLst/>
                <a:gdLst>
                  <a:gd name="connsiteX0" fmla="*/ 0 w 203200"/>
                  <a:gd name="connsiteY0" fmla="*/ 0 h 2590800"/>
                  <a:gd name="connsiteX1" fmla="*/ 0 w 203200"/>
                  <a:gd name="connsiteY1" fmla="*/ 2582334 h 2590800"/>
                  <a:gd name="connsiteX2" fmla="*/ 203200 w 203200"/>
                  <a:gd name="connsiteY2" fmla="*/ 2590800 h 2590800"/>
                  <a:gd name="connsiteX3" fmla="*/ 203200 w 203200"/>
                  <a:gd name="connsiteY3" fmla="*/ 2531534 h 2590800"/>
                  <a:gd name="connsiteX4" fmla="*/ 143933 w 203200"/>
                  <a:gd name="connsiteY4" fmla="*/ 2472267 h 2590800"/>
                  <a:gd name="connsiteX5" fmla="*/ 127000 w 203200"/>
                  <a:gd name="connsiteY5" fmla="*/ 169334 h 2590800"/>
                  <a:gd name="connsiteX6" fmla="*/ 0 w 203200"/>
                  <a:gd name="connsiteY6" fmla="*/ 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2590800">
                    <a:moveTo>
                      <a:pt x="0" y="0"/>
                    </a:moveTo>
                    <a:lnTo>
                      <a:pt x="0" y="2582334"/>
                    </a:lnTo>
                    <a:lnTo>
                      <a:pt x="203200" y="2590800"/>
                    </a:lnTo>
                    <a:lnTo>
                      <a:pt x="203200" y="2531534"/>
                    </a:lnTo>
                    <a:lnTo>
                      <a:pt x="143933" y="2472267"/>
                    </a:lnTo>
                    <a:lnTo>
                      <a:pt x="127000" y="169334"/>
                    </a:lnTo>
                    <a:lnTo>
                      <a:pt x="0" y="0"/>
                    </a:lnTo>
                    <a:close/>
                  </a:path>
                </a:pathLst>
              </a:custGeom>
              <a:noFill/>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Rounded Rectangle 230"/>
              <p:cNvSpPr/>
              <p:nvPr/>
            </p:nvSpPr>
            <p:spPr>
              <a:xfrm>
                <a:off x="1977135" y="2194827"/>
                <a:ext cx="2111241" cy="1198271"/>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2" name="Rounded Rectangle 231"/>
              <p:cNvSpPr/>
              <p:nvPr/>
            </p:nvSpPr>
            <p:spPr>
              <a:xfrm>
                <a:off x="4972815" y="2152027"/>
                <a:ext cx="2111241" cy="1212540"/>
              </a:xfrm>
              <a:prstGeom prst="round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Rectangle 232"/>
              <p:cNvSpPr/>
              <p:nvPr/>
            </p:nvSpPr>
            <p:spPr>
              <a:xfrm>
                <a:off x="7911434" y="5261825"/>
                <a:ext cx="584866" cy="513545"/>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4" name="Rectangle 233"/>
              <p:cNvSpPr/>
              <p:nvPr/>
            </p:nvSpPr>
            <p:spPr>
              <a:xfrm>
                <a:off x="393700" y="5276095"/>
                <a:ext cx="584875" cy="527805"/>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0" name="Group 239"/>
            <p:cNvGrpSpPr>
              <a:grpSpLocks noChangeAspect="1"/>
            </p:cNvGrpSpPr>
            <p:nvPr/>
          </p:nvGrpSpPr>
          <p:grpSpPr bwMode="auto">
            <a:xfrm>
              <a:off x="5627052" y="4483100"/>
              <a:ext cx="468948" cy="355600"/>
              <a:chOff x="1536700" y="2133600"/>
              <a:chExt cx="2679700" cy="2032000"/>
            </a:xfrm>
          </p:grpSpPr>
          <p:sp>
            <p:nvSpPr>
              <p:cNvPr id="241" name="Freeform 240"/>
              <p:cNvSpPr/>
              <p:nvPr/>
            </p:nvSpPr>
            <p:spPr>
              <a:xfrm>
                <a:off x="2619830" y="2541817"/>
                <a:ext cx="798285" cy="235857"/>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42" name="Freeform 241"/>
              <p:cNvSpPr/>
              <p:nvPr/>
            </p:nvSpPr>
            <p:spPr>
              <a:xfrm>
                <a:off x="1540334" y="2133600"/>
                <a:ext cx="2449283" cy="508000"/>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3" name="Rectangle 242"/>
              <p:cNvSpPr/>
              <p:nvPr/>
            </p:nvSpPr>
            <p:spPr>
              <a:xfrm>
                <a:off x="2783116" y="2777674"/>
                <a:ext cx="517074" cy="145143"/>
              </a:xfrm>
              <a:prstGeom prst="rect">
                <a:avLst/>
              </a:prstGeom>
              <a:ln w="6350" cap="flat" cmpd="sng" algn="ctr">
                <a:solidFill>
                  <a:srgbClr val="7F7F7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44" name="Straight Connector 243"/>
              <p:cNvCxnSpPr/>
              <p:nvPr/>
            </p:nvCxnSpPr>
            <p:spPr>
              <a:xfrm rot="5400000">
                <a:off x="2334081" y="3526069"/>
                <a:ext cx="1215571" cy="906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p:cNvCxnSpPr/>
              <p:nvPr/>
            </p:nvCxnSpPr>
            <p:spPr>
              <a:xfrm rot="5400000">
                <a:off x="2615293" y="3417211"/>
                <a:ext cx="1034143" cy="9074"/>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p:nvPr/>
            </p:nvCxnSpPr>
            <p:spPr>
              <a:xfrm>
                <a:off x="2928259" y="4147457"/>
                <a:ext cx="1288141" cy="18143"/>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7" name="Straight Connector 246"/>
              <p:cNvCxnSpPr/>
              <p:nvPr/>
            </p:nvCxnSpPr>
            <p:spPr>
              <a:xfrm>
                <a:off x="3109687" y="3929743"/>
                <a:ext cx="1097645" cy="27217"/>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8" name="Straight Connector 247"/>
              <p:cNvCxnSpPr/>
              <p:nvPr/>
            </p:nvCxnSpPr>
            <p:spPr>
              <a:xfrm flipV="1">
                <a:off x="1912260" y="2423886"/>
                <a:ext cx="2086426" cy="99789"/>
              </a:xfrm>
              <a:prstGeom prst="line">
                <a:avLst/>
              </a:prstGeom>
              <a:ln w="6350" cap="flat" cmpd="sng" algn="ctr">
                <a:solidFill>
                  <a:srgbClr val="7F7F7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grpSp>
        <p:nvGrpSpPr>
          <p:cNvPr id="31" name="Group 256"/>
          <p:cNvGrpSpPr>
            <a:grpSpLocks/>
          </p:cNvGrpSpPr>
          <p:nvPr/>
        </p:nvGrpSpPr>
        <p:grpSpPr bwMode="auto">
          <a:xfrm>
            <a:off x="6651625" y="1498600"/>
            <a:ext cx="1282700" cy="1943100"/>
            <a:chOff x="6651625" y="1498600"/>
            <a:chExt cx="1282700" cy="1943100"/>
          </a:xfrm>
        </p:grpSpPr>
        <p:grpSp>
          <p:nvGrpSpPr>
            <p:cNvPr id="32" name="Group 199"/>
            <p:cNvGrpSpPr>
              <a:grpSpLocks/>
            </p:cNvGrpSpPr>
            <p:nvPr/>
          </p:nvGrpSpPr>
          <p:grpSpPr bwMode="auto">
            <a:xfrm>
              <a:off x="6651625" y="1498600"/>
              <a:ext cx="1282700" cy="1943100"/>
              <a:chOff x="6765925" y="1650999"/>
              <a:chExt cx="1282700" cy="1943101"/>
            </a:xfrm>
          </p:grpSpPr>
          <p:grpSp>
            <p:nvGrpSpPr>
              <p:cNvPr id="33" name="Group 74"/>
              <p:cNvGrpSpPr>
                <a:grpSpLocks/>
              </p:cNvGrpSpPr>
              <p:nvPr/>
            </p:nvGrpSpPr>
            <p:grpSpPr bwMode="auto">
              <a:xfrm>
                <a:off x="6765925" y="1650999"/>
                <a:ext cx="1282700" cy="1943101"/>
                <a:chOff x="292100" y="1473199"/>
                <a:chExt cx="1282700" cy="1943101"/>
              </a:xfrm>
            </p:grpSpPr>
            <p:sp>
              <p:nvSpPr>
                <p:cNvPr id="206" name="Rectangle 205"/>
                <p:cNvSpPr/>
                <p:nvPr/>
              </p:nvSpPr>
              <p:spPr>
                <a:xfrm>
                  <a:off x="292100" y="1473199"/>
                  <a:ext cx="1282700" cy="1285876"/>
                </a:xfrm>
                <a:prstGeom prst="rect">
                  <a:avLst/>
                </a:prstGeom>
                <a:ln w="19050" cap="flat" cmpd="sng" algn="ctr">
                  <a:solidFill>
                    <a:srgbClr val="A7BE5D"/>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7" name="Rectangle 206"/>
                <p:cNvSpPr/>
                <p:nvPr/>
              </p:nvSpPr>
              <p:spPr>
                <a:xfrm>
                  <a:off x="292100" y="2755900"/>
                  <a:ext cx="1282700" cy="660400"/>
                </a:xfrm>
                <a:prstGeom prst="rect">
                  <a:avLst/>
                </a:prstGeom>
                <a:ln w="19050" cap="flat" cmpd="sng" algn="ctr">
                  <a:solidFill>
                    <a:schemeClr val="accent3">
                      <a:lumMod val="60000"/>
                      <a:lumOff val="40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solidFill>
                        <a:schemeClr val="tx2"/>
                      </a:solidFill>
                    </a:rPr>
                    <a:t>Vertical Application</a:t>
                  </a:r>
                </a:p>
                <a:p>
                  <a:pPr algn="ctr">
                    <a:defRPr/>
                  </a:pPr>
                  <a:r>
                    <a:rPr lang="en-US" sz="1200" dirty="0">
                      <a:solidFill>
                        <a:schemeClr val="tx2"/>
                      </a:solidFill>
                    </a:rPr>
                    <a:t>Solutions</a:t>
                  </a:r>
                </a:p>
              </p:txBody>
            </p:sp>
          </p:grpSp>
          <p:pic>
            <p:nvPicPr>
              <p:cNvPr id="43040" name="Picture 201" descr="Train part.png"/>
              <p:cNvPicPr>
                <a:picLocks noChangeAspect="1"/>
              </p:cNvPicPr>
              <p:nvPr/>
            </p:nvPicPr>
            <p:blipFill>
              <a:blip r:embed="rId9"/>
              <a:srcRect/>
              <a:stretch>
                <a:fillRect/>
              </a:stretch>
            </p:blipFill>
            <p:spPr bwMode="auto">
              <a:xfrm>
                <a:off x="7086599" y="1752599"/>
                <a:ext cx="942975" cy="317501"/>
              </a:xfrm>
              <a:prstGeom prst="rect">
                <a:avLst/>
              </a:prstGeom>
              <a:noFill/>
              <a:ln w="9525">
                <a:noFill/>
                <a:miter lim="800000"/>
                <a:headEnd/>
                <a:tailEnd/>
              </a:ln>
            </p:spPr>
          </p:pic>
          <p:pic>
            <p:nvPicPr>
              <p:cNvPr id="43041" name="Picture 203" descr="Police_car copy.png"/>
              <p:cNvPicPr>
                <a:picLocks noChangeAspect="1"/>
              </p:cNvPicPr>
              <p:nvPr/>
            </p:nvPicPr>
            <p:blipFill>
              <a:blip r:embed="rId19"/>
              <a:srcRect/>
              <a:stretch>
                <a:fillRect/>
              </a:stretch>
            </p:blipFill>
            <p:spPr bwMode="auto">
              <a:xfrm>
                <a:off x="6770159" y="2617822"/>
                <a:ext cx="633942" cy="288384"/>
              </a:xfrm>
              <a:prstGeom prst="rect">
                <a:avLst/>
              </a:prstGeom>
              <a:noFill/>
              <a:ln w="9525">
                <a:noFill/>
                <a:miter lim="800000"/>
                <a:headEnd/>
                <a:tailEnd/>
              </a:ln>
            </p:spPr>
          </p:pic>
          <p:pic>
            <p:nvPicPr>
              <p:cNvPr id="43042" name="Picture 31" descr="EDC_logo.png"/>
              <p:cNvPicPr>
                <a:picLocks noChangeAspect="1"/>
              </p:cNvPicPr>
              <p:nvPr/>
            </p:nvPicPr>
            <p:blipFill>
              <a:blip r:embed="rId20"/>
              <a:srcRect/>
              <a:stretch>
                <a:fillRect/>
              </a:stretch>
            </p:blipFill>
            <p:spPr bwMode="auto">
              <a:xfrm>
                <a:off x="6962775" y="2189163"/>
                <a:ext cx="957263" cy="327025"/>
              </a:xfrm>
              <a:prstGeom prst="rect">
                <a:avLst/>
              </a:prstGeom>
              <a:noFill/>
              <a:ln w="9525">
                <a:noFill/>
                <a:miter lim="800000"/>
                <a:headEnd/>
                <a:tailEnd/>
              </a:ln>
            </p:spPr>
          </p:pic>
        </p:grpSp>
        <p:grpSp>
          <p:nvGrpSpPr>
            <p:cNvPr id="34" name="Group 249"/>
            <p:cNvGrpSpPr>
              <a:grpSpLocks/>
            </p:cNvGrpSpPr>
            <p:nvPr/>
          </p:nvGrpSpPr>
          <p:grpSpPr bwMode="auto">
            <a:xfrm>
              <a:off x="7455852" y="2463800"/>
              <a:ext cx="430055" cy="315595"/>
              <a:chOff x="6465252" y="4953000"/>
              <a:chExt cx="430055" cy="315595"/>
            </a:xfrm>
          </p:grpSpPr>
          <p:sp>
            <p:nvSpPr>
              <p:cNvPr id="251" name="Freeform 250"/>
              <p:cNvSpPr/>
              <p:nvPr/>
            </p:nvSpPr>
            <p:spPr>
              <a:xfrm>
                <a:off x="6654800" y="5024438"/>
                <a:ext cx="139700" cy="41275"/>
              </a:xfrm>
              <a:custGeom>
                <a:avLst/>
                <a:gdLst>
                  <a:gd name="connsiteX0" fmla="*/ 0 w 800100"/>
                  <a:gd name="connsiteY0" fmla="*/ 38100 h 241300"/>
                  <a:gd name="connsiteX1" fmla="*/ 266700 w 800100"/>
                  <a:gd name="connsiteY1" fmla="*/ 241300 h 241300"/>
                  <a:gd name="connsiteX2" fmla="*/ 584200 w 800100"/>
                  <a:gd name="connsiteY2" fmla="*/ 241300 h 241300"/>
                  <a:gd name="connsiteX3" fmla="*/ 800100 w 800100"/>
                  <a:gd name="connsiteY3" fmla="*/ 0 h 241300"/>
                  <a:gd name="connsiteX4" fmla="*/ 50800 w 800100"/>
                  <a:gd name="connsiteY4" fmla="*/ 3810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41300">
                    <a:moveTo>
                      <a:pt x="0" y="38100"/>
                    </a:moveTo>
                    <a:lnTo>
                      <a:pt x="266700" y="241300"/>
                    </a:lnTo>
                    <a:lnTo>
                      <a:pt x="584200" y="241300"/>
                    </a:lnTo>
                    <a:lnTo>
                      <a:pt x="800100" y="0"/>
                    </a:lnTo>
                    <a:lnTo>
                      <a:pt x="50800" y="38100"/>
                    </a:lnTo>
                  </a:path>
                </a:pathLst>
              </a:cu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2" name="Freeform 251"/>
              <p:cNvSpPr/>
              <p:nvPr/>
            </p:nvSpPr>
            <p:spPr>
              <a:xfrm>
                <a:off x="6465888" y="4953000"/>
                <a:ext cx="428625" cy="88900"/>
              </a:xfrm>
              <a:custGeom>
                <a:avLst/>
                <a:gdLst>
                  <a:gd name="connsiteX0" fmla="*/ 0 w 2451100"/>
                  <a:gd name="connsiteY0" fmla="*/ 114300 h 508000"/>
                  <a:gd name="connsiteX1" fmla="*/ 546100 w 2451100"/>
                  <a:gd name="connsiteY1" fmla="*/ 508000 h 508000"/>
                  <a:gd name="connsiteX2" fmla="*/ 2362200 w 2451100"/>
                  <a:gd name="connsiteY2" fmla="*/ 419100 h 508000"/>
                  <a:gd name="connsiteX3" fmla="*/ 2451100 w 2451100"/>
                  <a:gd name="connsiteY3" fmla="*/ 292100 h 508000"/>
                  <a:gd name="connsiteX4" fmla="*/ 2311400 w 2451100"/>
                  <a:gd name="connsiteY4" fmla="*/ 0 h 508000"/>
                  <a:gd name="connsiteX5" fmla="*/ 0 w 2451100"/>
                  <a:gd name="connsiteY5" fmla="*/ 1143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100" h="508000">
                    <a:moveTo>
                      <a:pt x="0" y="114300"/>
                    </a:moveTo>
                    <a:lnTo>
                      <a:pt x="546100" y="508000"/>
                    </a:lnTo>
                    <a:lnTo>
                      <a:pt x="2362200" y="419100"/>
                    </a:lnTo>
                    <a:lnTo>
                      <a:pt x="2451100" y="292100"/>
                    </a:lnTo>
                    <a:lnTo>
                      <a:pt x="2311400" y="0"/>
                    </a:lnTo>
                    <a:lnTo>
                      <a:pt x="0" y="114300"/>
                    </a:lnTo>
                    <a:close/>
                  </a:path>
                </a:pathLst>
              </a:custGeom>
              <a:ln w="12700"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3" name="Rectangle 252"/>
              <p:cNvSpPr/>
              <p:nvPr/>
            </p:nvSpPr>
            <p:spPr>
              <a:xfrm>
                <a:off x="6683375" y="5065713"/>
                <a:ext cx="92075" cy="25400"/>
              </a:xfrm>
              <a:prstGeom prst="rect">
                <a:avLst/>
              </a:prstGeom>
              <a:ln w="12700"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54" name="Straight Connector 253"/>
              <p:cNvCxnSpPr/>
              <p:nvPr/>
            </p:nvCxnSpPr>
            <p:spPr>
              <a:xfrm rot="5400000">
                <a:off x="6623844" y="5179219"/>
                <a:ext cx="176212" cy="0"/>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5400000">
                <a:off x="6654006" y="5177632"/>
                <a:ext cx="180975" cy="1588"/>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p:nvPr/>
            </p:nvCxnSpPr>
            <p:spPr>
              <a:xfrm flipV="1">
                <a:off x="6530975" y="5003800"/>
                <a:ext cx="365125" cy="17463"/>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Harbor Research Opportunity.png"/>
          <p:cNvPicPr>
            <a:picLocks noChangeAspect="1"/>
          </p:cNvPicPr>
          <p:nvPr/>
        </p:nvPicPr>
        <p:blipFill>
          <a:blip r:embed="rId3"/>
          <a:stretch>
            <a:fillRect/>
          </a:stretch>
        </p:blipFill>
        <p:spPr>
          <a:xfrm>
            <a:off x="160116" y="1422400"/>
            <a:ext cx="8831484" cy="4845050"/>
          </a:xfrm>
          <a:prstGeom prst="rect">
            <a:avLst/>
          </a:prstGeom>
        </p:spPr>
      </p:pic>
      <p:sp>
        <p:nvSpPr>
          <p:cNvPr id="7" name="Rectangle 6"/>
          <p:cNvSpPr/>
          <p:nvPr/>
        </p:nvSpPr>
        <p:spPr>
          <a:xfrm>
            <a:off x="304800" y="495300"/>
            <a:ext cx="84582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b="1" dirty="0">
              <a:solidFill>
                <a:srgbClr val="4B90CF"/>
              </a:solidFill>
              <a:latin typeface="+mj-lt"/>
              <a:ea typeface="ＭＳ Ｐゴシック" charset="-128"/>
              <a:cs typeface="ＭＳ Ｐゴシック" charset="-128"/>
            </a:endParaRPr>
          </a:p>
        </p:txBody>
      </p:sp>
      <p:sp>
        <p:nvSpPr>
          <p:cNvPr id="8" name="TextBox 7"/>
          <p:cNvSpPr txBox="1"/>
          <p:nvPr/>
        </p:nvSpPr>
        <p:spPr>
          <a:xfrm rot="19486556">
            <a:off x="2029906" y="2651290"/>
            <a:ext cx="4994303" cy="1754327"/>
          </a:xfrm>
          <a:prstGeom prst="rect">
            <a:avLst/>
          </a:prstGeom>
          <a:noFill/>
        </p:spPr>
        <p:txBody>
          <a:bodyPr wrap="square" rtlCol="0">
            <a:spAutoFit/>
          </a:bodyPr>
          <a:lstStyle/>
          <a:p>
            <a:r>
              <a:rPr lang="en-GB" sz="3600" b="1" dirty="0" smtClean="0">
                <a:solidFill>
                  <a:srgbClr val="002060"/>
                </a:solidFill>
              </a:rPr>
              <a:t>Can you imagine an “App Store” for this market venue ?</a:t>
            </a:r>
            <a:endParaRPr lang="en-GB" sz="3600" b="1" dirty="0">
              <a:solidFill>
                <a:srgbClr val="002060"/>
              </a:solidFill>
            </a:endParaRPr>
          </a:p>
        </p:txBody>
      </p:sp>
      <p:sp>
        <p:nvSpPr>
          <p:cNvPr id="11" name="Title 1"/>
          <p:cNvSpPr>
            <a:spLocks noGrp="1"/>
          </p:cNvSpPr>
          <p:nvPr>
            <p:ph type="title"/>
          </p:nvPr>
        </p:nvSpPr>
        <p:spPr>
          <a:xfrm>
            <a:off x="304800" y="304800"/>
            <a:ext cx="8534400" cy="603250"/>
          </a:xfrm>
        </p:spPr>
        <p:txBody>
          <a:bodyPr/>
          <a:lstStyle/>
          <a:p>
            <a:r>
              <a:rPr lang="de-DE" dirty="0" err="1" smtClean="0"/>
              <a:t>The</a:t>
            </a:r>
            <a:r>
              <a:rPr lang="de-DE" dirty="0" smtClean="0"/>
              <a:t> Internet of Things</a:t>
            </a:r>
            <a:endParaRPr lang="en-US" dirty="0" smtClean="0"/>
          </a:p>
        </p:txBody>
      </p:sp>
      <p:sp>
        <p:nvSpPr>
          <p:cNvPr id="12" name="Text Placeholder 3"/>
          <p:cNvSpPr>
            <a:spLocks noGrp="1"/>
          </p:cNvSpPr>
          <p:nvPr>
            <p:ph type="body" sz="quarter" idx="11"/>
          </p:nvPr>
        </p:nvSpPr>
        <p:spPr>
          <a:xfrm>
            <a:off x="304800" y="838200"/>
            <a:ext cx="8534400" cy="431800"/>
          </a:xfrm>
        </p:spPr>
        <p:txBody>
          <a:bodyPr/>
          <a:lstStyle/>
          <a:p>
            <a:r>
              <a:rPr lang="de-DE" dirty="0" err="1" smtClean="0"/>
              <a:t>Opportunity</a:t>
            </a:r>
            <a:r>
              <a:rPr lang="de-DE" dirty="0" smtClean="0"/>
              <a:t> Landscape</a:t>
            </a:r>
            <a:endParaRPr lang="en-US" dirty="0" smtClean="0"/>
          </a:p>
        </p:txBody>
      </p:sp>
      <p:sp>
        <p:nvSpPr>
          <p:cNvPr id="14" name="TextBox 13"/>
          <p:cNvSpPr txBox="1"/>
          <p:nvPr/>
        </p:nvSpPr>
        <p:spPr>
          <a:xfrm>
            <a:off x="7480300" y="6286500"/>
            <a:ext cx="1356411" cy="276999"/>
          </a:xfrm>
          <a:prstGeom prst="rect">
            <a:avLst/>
          </a:prstGeom>
          <a:noFill/>
        </p:spPr>
        <p:txBody>
          <a:bodyPr wrap="none" rtlCol="0">
            <a:spAutoFit/>
          </a:bodyPr>
          <a:lstStyle/>
          <a:p>
            <a:r>
              <a:rPr lang="en-US" sz="1200" dirty="0" smtClean="0"/>
              <a:t>Harbor Research</a:t>
            </a:r>
            <a:endParaRPr lang="en-US" sz="1200" dirty="0"/>
          </a:p>
        </p:txBody>
      </p:sp>
    </p:spTree>
    <p:extLst>
      <p:ext uri="{BB962C8B-B14F-4D97-AF65-F5344CB8AC3E}">
        <p14:creationId xmlns:p14="http://schemas.microsoft.com/office/powerpoint/2010/main" val="3293617767"/>
      </p:ext>
    </p:extLst>
  </p:cSld>
  <p:clrMapOvr>
    <a:masterClrMapping/>
  </p:clrMapOvr>
  <mc:AlternateContent xmlns:mc="http://schemas.openxmlformats.org/markup-compatibility/2006" xmlns:p14="http://schemas.microsoft.com/office/powerpoint/2010/main">
    <mc:Choice Requires="p14">
      <p:transition p14:dur="0"/>
    </mc:Choice>
    <mc:Fallback xmlns:mv="urn:schemas-microsoft-com:mac:vml"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780489" y="4686300"/>
            <a:ext cx="1356411" cy="1015999"/>
          </a:xfrm>
          <a:prstGeom prst="rect">
            <a:avLst/>
          </a:prstGeom>
        </p:spPr>
      </p:pic>
      <p:pic>
        <p:nvPicPr>
          <p:cNvPr id="4" name="Picture 3"/>
          <p:cNvPicPr>
            <a:picLocks noChangeAspect="1" noChangeArrowheads="1"/>
          </p:cNvPicPr>
          <p:nvPr/>
        </p:nvPicPr>
        <p:blipFill>
          <a:blip r:embed="rId4"/>
          <a:srcRect l="4114" r="1929" b="9856"/>
          <a:stretch>
            <a:fillRect/>
          </a:stretch>
        </p:blipFill>
        <p:spPr bwMode="auto">
          <a:xfrm>
            <a:off x="3505200" y="3289333"/>
            <a:ext cx="4711700" cy="2993458"/>
          </a:xfrm>
          <a:prstGeom prst="rect">
            <a:avLst/>
          </a:prstGeom>
          <a:noFill/>
          <a:ln w="57150">
            <a:solidFill>
              <a:schemeClr val="tx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17500" y="1358900"/>
            <a:ext cx="8382000" cy="2031325"/>
          </a:xfrm>
          <a:prstGeom prst="rect">
            <a:avLst/>
          </a:prstGeom>
          <a:noFill/>
        </p:spPr>
        <p:txBody>
          <a:bodyPr wrap="square" rtlCol="0">
            <a:spAutoFit/>
          </a:bodyPr>
          <a:lstStyle/>
          <a:p>
            <a:r>
              <a:rPr lang="en-GB" dirty="0"/>
              <a:t>The explosion of Social Networking along with the mass acceptance of IOS and Android based devices has shown us what “</a:t>
            </a:r>
            <a:r>
              <a:rPr lang="en-GB" b="1" u="sng" dirty="0"/>
              <a:t>could be</a:t>
            </a:r>
            <a:r>
              <a:rPr lang="en-GB" dirty="0"/>
              <a:t>”. </a:t>
            </a:r>
            <a:r>
              <a:rPr lang="en-GB" dirty="0" smtClean="0"/>
              <a:t>If </a:t>
            </a:r>
            <a:r>
              <a:rPr lang="en-GB" dirty="0"/>
              <a:t>we have understood and properly scoped the potential of the </a:t>
            </a:r>
            <a:r>
              <a:rPr lang="en-GB" dirty="0" err="1"/>
              <a:t>IoT</a:t>
            </a:r>
            <a:r>
              <a:rPr lang="en-GB" dirty="0"/>
              <a:t>, this is only the tip of the </a:t>
            </a:r>
            <a:r>
              <a:rPr lang="en-GB" dirty="0" smtClean="0"/>
              <a:t>iceberg. </a:t>
            </a:r>
          </a:p>
          <a:p>
            <a:endParaRPr lang="en-GB" dirty="0"/>
          </a:p>
          <a:p>
            <a:r>
              <a:rPr lang="en-GB" dirty="0" smtClean="0"/>
              <a:t>True </a:t>
            </a:r>
            <a:r>
              <a:rPr lang="en-GB" dirty="0" err="1" smtClean="0"/>
              <a:t>IoT</a:t>
            </a:r>
            <a:r>
              <a:rPr lang="en-GB" dirty="0" smtClean="0"/>
              <a:t> apps are not on iTunes or the App Store yet, but that is the model we should be looking at for mass acceptance and deployment of the </a:t>
            </a:r>
            <a:r>
              <a:rPr lang="en-GB" dirty="0" err="1" smtClean="0"/>
              <a:t>IoT</a:t>
            </a:r>
            <a:r>
              <a:rPr lang="en-GB" dirty="0" smtClean="0"/>
              <a:t>.</a:t>
            </a:r>
          </a:p>
          <a:p>
            <a:endParaRPr lang="en-GB" dirty="0"/>
          </a:p>
        </p:txBody>
      </p:sp>
      <p:pic>
        <p:nvPicPr>
          <p:cNvPr id="2" name="Picture 1"/>
          <p:cNvPicPr>
            <a:picLocks noChangeAspect="1"/>
          </p:cNvPicPr>
          <p:nvPr/>
        </p:nvPicPr>
        <p:blipFill>
          <a:blip r:embed="rId5"/>
          <a:stretch>
            <a:fillRect/>
          </a:stretch>
        </p:blipFill>
        <p:spPr>
          <a:xfrm>
            <a:off x="622300" y="3708400"/>
            <a:ext cx="774700" cy="774700"/>
          </a:xfrm>
          <a:prstGeom prst="rect">
            <a:avLst/>
          </a:prstGeom>
        </p:spPr>
      </p:pic>
      <p:pic>
        <p:nvPicPr>
          <p:cNvPr id="3" name="Picture 2"/>
          <p:cNvPicPr>
            <a:picLocks noChangeAspect="1"/>
          </p:cNvPicPr>
          <p:nvPr/>
        </p:nvPicPr>
        <p:blipFill>
          <a:blip r:embed="rId6"/>
          <a:stretch>
            <a:fillRect/>
          </a:stretch>
        </p:blipFill>
        <p:spPr>
          <a:xfrm>
            <a:off x="1981200" y="3721100"/>
            <a:ext cx="774700" cy="774700"/>
          </a:xfrm>
          <a:prstGeom prst="rect">
            <a:avLst/>
          </a:prstGeom>
        </p:spPr>
      </p:pic>
      <p:pic>
        <p:nvPicPr>
          <p:cNvPr id="9" name="Picture 8"/>
          <p:cNvPicPr>
            <a:picLocks noChangeAspect="1"/>
          </p:cNvPicPr>
          <p:nvPr/>
        </p:nvPicPr>
        <p:blipFill>
          <a:blip r:embed="rId7"/>
          <a:stretch>
            <a:fillRect/>
          </a:stretch>
        </p:blipFill>
        <p:spPr>
          <a:xfrm>
            <a:off x="622300" y="4851400"/>
            <a:ext cx="1066800" cy="714866"/>
          </a:xfrm>
          <a:prstGeom prst="rect">
            <a:avLst/>
          </a:prstGeom>
        </p:spPr>
      </p:pic>
      <p:sp>
        <p:nvSpPr>
          <p:cNvPr id="10" name="Title 1"/>
          <p:cNvSpPr>
            <a:spLocks noGrp="1"/>
          </p:cNvSpPr>
          <p:nvPr>
            <p:ph type="title"/>
          </p:nvPr>
        </p:nvSpPr>
        <p:spPr>
          <a:xfrm>
            <a:off x="304800" y="304800"/>
            <a:ext cx="8534400" cy="603250"/>
          </a:xfrm>
        </p:spPr>
        <p:txBody>
          <a:bodyPr/>
          <a:lstStyle/>
          <a:p>
            <a:r>
              <a:rPr lang="de-DE" dirty="0" err="1" smtClean="0"/>
              <a:t>The</a:t>
            </a:r>
            <a:r>
              <a:rPr lang="de-DE" dirty="0" smtClean="0"/>
              <a:t> Internet of Things</a:t>
            </a:r>
            <a:endParaRPr lang="en-US" dirty="0" smtClean="0"/>
          </a:p>
        </p:txBody>
      </p:sp>
      <p:sp>
        <p:nvSpPr>
          <p:cNvPr id="11"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Opportunity</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Landscape</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15261868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0" descr="8.JPG"/>
          <p:cNvPicPr>
            <a:picLocks noChangeAspect="1"/>
          </p:cNvPicPr>
          <p:nvPr/>
        </p:nvPicPr>
        <p:blipFill>
          <a:blip r:embed="rId3" cstate="print"/>
          <a:srcRect/>
          <a:stretch>
            <a:fillRect/>
          </a:stretch>
        </p:blipFill>
        <p:spPr bwMode="auto">
          <a:xfrm>
            <a:off x="6502400" y="4292601"/>
            <a:ext cx="2438400" cy="1371216"/>
          </a:xfrm>
          <a:prstGeom prst="rect">
            <a:avLst/>
          </a:prstGeom>
          <a:noFill/>
          <a:ln w="9525">
            <a:noFill/>
            <a:miter lim="800000"/>
            <a:headEnd/>
            <a:tailEnd/>
          </a:ln>
        </p:spPr>
      </p:pic>
      <p:sp>
        <p:nvSpPr>
          <p:cNvPr id="5" name="Rectangle 6"/>
          <p:cNvSpPr>
            <a:spLocks noChangeArrowheads="1"/>
          </p:cNvSpPr>
          <p:nvPr/>
        </p:nvSpPr>
        <p:spPr bwMode="auto">
          <a:xfrm>
            <a:off x="2048933" y="1570567"/>
            <a:ext cx="6934200" cy="492443"/>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600" b="1" i="1" dirty="0">
                <a:solidFill>
                  <a:srgbClr val="6E7178"/>
                </a:solidFill>
                <a:latin typeface="Arial" charset="0"/>
                <a:ea typeface="ＭＳ Ｐゴシック" charset="-128"/>
                <a:cs typeface="Times New Roman" pitchFamily="18" charset="0"/>
              </a:rPr>
              <a:t>“ </a:t>
            </a:r>
            <a:r>
              <a:rPr lang="en-US" sz="1600" b="1" i="1" dirty="0" smtClean="0">
                <a:solidFill>
                  <a:srgbClr val="6E7178"/>
                </a:solidFill>
                <a:latin typeface="Arial" charset="0"/>
                <a:ea typeface="ＭＳ Ｐゴシック" charset="-128"/>
                <a:cs typeface="Times New Roman" pitchFamily="18" charset="0"/>
              </a:rPr>
              <a:t>An </a:t>
            </a:r>
            <a:r>
              <a:rPr lang="en-US" sz="1600" b="1" i="1" dirty="0">
                <a:solidFill>
                  <a:srgbClr val="6E7178"/>
                </a:solidFill>
                <a:latin typeface="Arial" charset="0"/>
                <a:ea typeface="ＭＳ Ｐゴシック" charset="-128"/>
                <a:cs typeface="Times New Roman" pitchFamily="18" charset="0"/>
              </a:rPr>
              <a:t>embedded computer system is typically any microprocessor-based device that encapsulates a basic process knowledge.”</a:t>
            </a:r>
          </a:p>
        </p:txBody>
      </p:sp>
      <p:sp>
        <p:nvSpPr>
          <p:cNvPr id="6" name="Text Box 9"/>
          <p:cNvSpPr txBox="1">
            <a:spLocks noChangeArrowheads="1"/>
          </p:cNvSpPr>
          <p:nvPr/>
        </p:nvSpPr>
        <p:spPr bwMode="auto">
          <a:xfrm>
            <a:off x="2692400" y="3810000"/>
            <a:ext cx="1524000" cy="396875"/>
          </a:xfrm>
          <a:prstGeom prst="rect">
            <a:avLst/>
          </a:prstGeom>
          <a:noFill/>
          <a:ln w="9525">
            <a:noFill/>
            <a:miter lim="800000"/>
            <a:headEnd/>
            <a:tailEnd/>
          </a:ln>
          <a:effectLst/>
        </p:spPr>
        <p:txBody>
          <a:bodyPr>
            <a:spAutoFit/>
          </a:bodyPr>
          <a:lstStyle/>
          <a:p>
            <a:pPr>
              <a:spcBef>
                <a:spcPct val="50000"/>
              </a:spcBef>
            </a:pPr>
            <a:r>
              <a:rPr lang="en-US" sz="2000" b="1" dirty="0">
                <a:solidFill>
                  <a:schemeClr val="accent3">
                    <a:lumMod val="60000"/>
                    <a:lumOff val="40000"/>
                  </a:schemeClr>
                </a:solidFill>
                <a:latin typeface="Arial" charset="0"/>
                <a:ea typeface="ＭＳ Ｐゴシック" charset="-128"/>
              </a:rPr>
              <a:t>…versus</a:t>
            </a:r>
          </a:p>
        </p:txBody>
      </p:sp>
      <p:sp>
        <p:nvSpPr>
          <p:cNvPr id="7" name="Rectangle 13"/>
          <p:cNvSpPr>
            <a:spLocks noChangeArrowheads="1"/>
          </p:cNvSpPr>
          <p:nvPr/>
        </p:nvSpPr>
        <p:spPr bwMode="auto">
          <a:xfrm>
            <a:off x="203200" y="4610100"/>
            <a:ext cx="6629400" cy="825500"/>
          </a:xfrm>
          <a:prstGeom prst="rect">
            <a:avLst/>
          </a:prstGeom>
          <a:noFill/>
          <a:ln w="9525">
            <a:noFill/>
            <a:miter lim="800000"/>
            <a:headEnd/>
            <a:tailEnd/>
          </a:ln>
          <a:effectLst/>
        </p:spPr>
        <p:txBody>
          <a:bodyPr>
            <a:spAutoFit/>
          </a:bodyPr>
          <a:lstStyle/>
          <a:p>
            <a:r>
              <a:rPr lang="en-US" sz="1600" b="1" i="1" dirty="0" smtClean="0">
                <a:solidFill>
                  <a:srgbClr val="6E7178"/>
                </a:solidFill>
                <a:latin typeface="Arial" charset="0"/>
                <a:ea typeface="ＭＳ Ｐゴシック" charset="-128"/>
                <a:cs typeface="Times New Roman" pitchFamily="18" charset="0"/>
              </a:rPr>
              <a:t>“ Pervasive Computing </a:t>
            </a:r>
            <a:r>
              <a:rPr lang="en-US" sz="1600" b="1" i="1" dirty="0">
                <a:solidFill>
                  <a:srgbClr val="6E7178"/>
                </a:solidFill>
                <a:latin typeface="Arial" charset="0"/>
                <a:ea typeface="ＭＳ Ｐゴシック" charset="-128"/>
                <a:cs typeface="Times New Roman" pitchFamily="18" charset="0"/>
              </a:rPr>
              <a:t>provides technology and infrastructure to enable the process knowledge and associated parameters to be distributed within the </a:t>
            </a:r>
            <a:r>
              <a:rPr lang="en-US" sz="1600" b="1" i="1" dirty="0" smtClean="0">
                <a:solidFill>
                  <a:srgbClr val="6E7178"/>
                </a:solidFill>
                <a:latin typeface="Arial" charset="0"/>
                <a:ea typeface="ＭＳ Ｐゴシック" charset="-128"/>
                <a:cs typeface="Times New Roman" pitchFamily="18" charset="0"/>
              </a:rPr>
              <a:t>enterprise … and beyond”</a:t>
            </a:r>
            <a:endParaRPr lang="en-US" sz="1600" b="1" i="1" dirty="0">
              <a:solidFill>
                <a:srgbClr val="6E7178"/>
              </a:solidFill>
              <a:latin typeface="Arial" charset="0"/>
              <a:ea typeface="ＭＳ Ｐゴシック" charset="-128"/>
              <a:cs typeface="Times New Roman" pitchFamily="18" charset="0"/>
            </a:endParaRPr>
          </a:p>
        </p:txBody>
      </p:sp>
      <p:pic>
        <p:nvPicPr>
          <p:cNvPr id="9" name="Picture 26" descr="frame_viper"/>
          <p:cNvPicPr>
            <a:picLocks noChangeAspect="1" noChangeArrowheads="1"/>
          </p:cNvPicPr>
          <p:nvPr/>
        </p:nvPicPr>
        <p:blipFill>
          <a:blip r:embed="rId4" cstate="print"/>
          <a:srcRect/>
          <a:stretch>
            <a:fillRect/>
          </a:stretch>
        </p:blipFill>
        <p:spPr bwMode="auto">
          <a:xfrm>
            <a:off x="203200" y="1485900"/>
            <a:ext cx="1676400" cy="1561353"/>
          </a:xfrm>
          <a:prstGeom prst="rect">
            <a:avLst/>
          </a:prstGeom>
          <a:noFill/>
        </p:spPr>
      </p:pic>
      <p:sp>
        <p:nvSpPr>
          <p:cNvPr id="11" name="Text Box 28"/>
          <p:cNvSpPr txBox="1">
            <a:spLocks noChangeArrowheads="1"/>
          </p:cNvSpPr>
          <p:nvPr/>
        </p:nvSpPr>
        <p:spPr bwMode="auto">
          <a:xfrm>
            <a:off x="342900" y="3327400"/>
            <a:ext cx="1752600" cy="461665"/>
          </a:xfrm>
          <a:prstGeom prst="rect">
            <a:avLst/>
          </a:prstGeom>
          <a:noFill/>
          <a:ln w="9525">
            <a:noFill/>
            <a:miter lim="800000"/>
            <a:headEnd/>
            <a:tailEnd/>
          </a:ln>
          <a:effectLst/>
        </p:spPr>
        <p:txBody>
          <a:bodyPr>
            <a:spAutoFit/>
          </a:bodyPr>
          <a:lstStyle/>
          <a:p>
            <a:pPr>
              <a:spcBef>
                <a:spcPct val="50000"/>
              </a:spcBef>
            </a:pPr>
            <a:r>
              <a:rPr lang="en-US" sz="2400" b="1" dirty="0" smtClean="0">
                <a:solidFill>
                  <a:schemeClr val="accent3">
                    <a:lumMod val="60000"/>
                    <a:lumOff val="40000"/>
                  </a:schemeClr>
                </a:solidFill>
                <a:latin typeface="Arial" charset="0"/>
                <a:ea typeface="ＭＳ Ｐゴシック" charset="-128"/>
              </a:rPr>
              <a:t>Embedded</a:t>
            </a:r>
            <a:endParaRPr lang="en-US" sz="2400" b="1" dirty="0">
              <a:solidFill>
                <a:schemeClr val="accent3">
                  <a:lumMod val="60000"/>
                  <a:lumOff val="40000"/>
                </a:schemeClr>
              </a:solidFill>
              <a:latin typeface="Arial" charset="0"/>
              <a:ea typeface="ＭＳ Ｐゴシック" charset="-128"/>
            </a:endParaRPr>
          </a:p>
        </p:txBody>
      </p:sp>
      <p:sp>
        <p:nvSpPr>
          <p:cNvPr id="14" name="Rectangle 12"/>
          <p:cNvSpPr>
            <a:spLocks noChangeArrowheads="1"/>
          </p:cNvSpPr>
          <p:nvPr/>
        </p:nvSpPr>
        <p:spPr bwMode="auto">
          <a:xfrm>
            <a:off x="2679700" y="2320395"/>
            <a:ext cx="6096000" cy="861774"/>
          </a:xfrm>
          <a:prstGeom prst="rect">
            <a:avLst/>
          </a:prstGeom>
          <a:solidFill>
            <a:schemeClr val="bg2">
              <a:lumMod val="20000"/>
              <a:lumOff val="80000"/>
            </a:schemeClr>
          </a:solidFill>
          <a:ln w="9525" algn="ctr">
            <a:noFill/>
            <a:miter lim="800000"/>
            <a:headEnd/>
            <a:tailEnd/>
          </a:ln>
        </p:spPr>
        <p:txBody>
          <a:bodyPr wrap="square">
            <a:spAutoFit/>
          </a:bodyPr>
          <a:lstStyle/>
          <a:p>
            <a:pPr algn="ctr"/>
            <a:r>
              <a:rPr lang="en-US" sz="1600" b="1" dirty="0">
                <a:solidFill>
                  <a:srgbClr val="6E7178"/>
                </a:solidFill>
                <a:latin typeface="Arial" charset="0"/>
                <a:ea typeface="ＭＳ Ｐゴシック" charset="-128"/>
              </a:rPr>
              <a:t> </a:t>
            </a:r>
            <a:r>
              <a:rPr lang="en-US" b="1" u="sng" dirty="0">
                <a:solidFill>
                  <a:srgbClr val="6E7178"/>
                </a:solidFill>
                <a:latin typeface="Arial" charset="0"/>
                <a:ea typeface="ＭＳ Ｐゴシック" charset="-128"/>
              </a:rPr>
              <a:t>Consequence:</a:t>
            </a:r>
          </a:p>
          <a:p>
            <a:pPr algn="ctr"/>
            <a:r>
              <a:rPr lang="en-US" sz="1600" b="1" dirty="0">
                <a:solidFill>
                  <a:srgbClr val="4B90CF">
                    <a:lumMod val="75000"/>
                  </a:srgbClr>
                </a:solidFill>
                <a:latin typeface="Arial" charset="0"/>
                <a:ea typeface="ＭＳ Ｐゴシック" charset="-128"/>
              </a:rPr>
              <a:t>IT </a:t>
            </a:r>
            <a:r>
              <a:rPr lang="en-US" sz="1600" b="1" dirty="0" smtClean="0">
                <a:solidFill>
                  <a:srgbClr val="4B90CF">
                    <a:lumMod val="75000"/>
                  </a:srgbClr>
                </a:solidFill>
                <a:latin typeface="Arial" charset="0"/>
                <a:ea typeface="ＭＳ Ｐゴシック" charset="-128"/>
              </a:rPr>
              <a:t>integration and communications connectivity </a:t>
            </a:r>
            <a:r>
              <a:rPr lang="en-US" sz="1600" b="1" dirty="0">
                <a:solidFill>
                  <a:srgbClr val="4B90CF">
                    <a:lumMod val="75000"/>
                  </a:srgbClr>
                </a:solidFill>
                <a:latin typeface="Arial" charset="0"/>
                <a:ea typeface="ＭＳ Ｐゴシック" charset="-128"/>
              </a:rPr>
              <a:t>is at best an effort in hindsight and at </a:t>
            </a:r>
            <a:r>
              <a:rPr lang="en-US" sz="1600" b="1" dirty="0" smtClean="0">
                <a:solidFill>
                  <a:srgbClr val="4B90CF">
                    <a:lumMod val="75000"/>
                  </a:srgbClr>
                </a:solidFill>
                <a:latin typeface="Arial" charset="0"/>
                <a:ea typeface="ＭＳ Ｐゴシック" charset="-128"/>
              </a:rPr>
              <a:t>worst </a:t>
            </a:r>
            <a:r>
              <a:rPr lang="en-US" sz="1600" b="1" dirty="0">
                <a:solidFill>
                  <a:srgbClr val="4B90CF">
                    <a:lumMod val="75000"/>
                  </a:srgbClr>
                </a:solidFill>
                <a:latin typeface="Arial" charset="0"/>
                <a:ea typeface="ＭＳ Ｐゴシック" charset="-128"/>
              </a:rPr>
              <a:t>ignored altogether.</a:t>
            </a:r>
          </a:p>
        </p:txBody>
      </p:sp>
      <p:sp>
        <p:nvSpPr>
          <p:cNvPr id="15" name="Rectangle 11"/>
          <p:cNvSpPr>
            <a:spLocks noChangeArrowheads="1"/>
          </p:cNvSpPr>
          <p:nvPr/>
        </p:nvSpPr>
        <p:spPr bwMode="auto">
          <a:xfrm>
            <a:off x="1879599" y="5604933"/>
            <a:ext cx="5522912" cy="861774"/>
          </a:xfrm>
          <a:prstGeom prst="rect">
            <a:avLst/>
          </a:prstGeom>
          <a:solidFill>
            <a:schemeClr val="bg2">
              <a:lumMod val="40000"/>
              <a:lumOff val="60000"/>
            </a:schemeClr>
          </a:solidFill>
          <a:ln w="9525" algn="ctr">
            <a:noFill/>
            <a:miter lim="800000"/>
            <a:headEnd/>
            <a:tailEnd/>
          </a:ln>
        </p:spPr>
        <p:txBody>
          <a:bodyPr wrap="square">
            <a:spAutoFit/>
          </a:bodyPr>
          <a:lstStyle/>
          <a:p>
            <a:pPr algn="ctr"/>
            <a:r>
              <a:rPr lang="en-US" b="1" u="sng" dirty="0">
                <a:solidFill>
                  <a:srgbClr val="6E7178"/>
                </a:solidFill>
                <a:latin typeface="Arial" charset="0"/>
                <a:ea typeface="ＭＳ Ｐゴシック" charset="-128"/>
              </a:rPr>
              <a:t>Consequence:</a:t>
            </a:r>
          </a:p>
          <a:p>
            <a:r>
              <a:rPr lang="en-US" sz="1600" b="1" dirty="0">
                <a:solidFill>
                  <a:srgbClr val="2D6DA7"/>
                </a:solidFill>
                <a:latin typeface="Arial" charset="0"/>
                <a:ea typeface="ＭＳ Ｐゴシック" charset="-128"/>
              </a:rPr>
              <a:t>IT </a:t>
            </a:r>
            <a:r>
              <a:rPr lang="en-US" sz="1600" b="1" dirty="0" smtClean="0">
                <a:solidFill>
                  <a:srgbClr val="2D6DA7"/>
                </a:solidFill>
                <a:latin typeface="Arial" charset="0"/>
                <a:ea typeface="ＭＳ Ｐゴシック" charset="-128"/>
              </a:rPr>
              <a:t>integration and communications becomes a </a:t>
            </a:r>
            <a:r>
              <a:rPr lang="en-US" sz="1600" b="1" dirty="0">
                <a:solidFill>
                  <a:srgbClr val="2D6DA7"/>
                </a:solidFill>
                <a:latin typeface="Arial" charset="0"/>
                <a:ea typeface="ＭＳ Ｐゴシック" charset="-128"/>
              </a:rPr>
              <a:t>native capability of the system.</a:t>
            </a:r>
          </a:p>
        </p:txBody>
      </p:sp>
      <p:sp>
        <p:nvSpPr>
          <p:cNvPr id="12" name="Text Box 28"/>
          <p:cNvSpPr txBox="1">
            <a:spLocks noChangeArrowheads="1"/>
          </p:cNvSpPr>
          <p:nvPr/>
        </p:nvSpPr>
        <p:spPr bwMode="auto">
          <a:xfrm>
            <a:off x="4914900" y="4064000"/>
            <a:ext cx="1752600" cy="461665"/>
          </a:xfrm>
          <a:prstGeom prst="rect">
            <a:avLst/>
          </a:prstGeom>
          <a:noFill/>
          <a:ln w="9525">
            <a:noFill/>
            <a:miter lim="800000"/>
            <a:headEnd/>
            <a:tailEnd/>
          </a:ln>
          <a:effectLst/>
        </p:spPr>
        <p:txBody>
          <a:bodyPr>
            <a:spAutoFit/>
          </a:bodyPr>
          <a:lstStyle/>
          <a:p>
            <a:pPr>
              <a:spcBef>
                <a:spcPct val="50000"/>
              </a:spcBef>
            </a:pPr>
            <a:r>
              <a:rPr lang="en-US" sz="2400" b="1" dirty="0" smtClean="0">
                <a:solidFill>
                  <a:schemeClr val="accent3">
                    <a:lumMod val="60000"/>
                    <a:lumOff val="40000"/>
                  </a:schemeClr>
                </a:solidFill>
                <a:latin typeface="Arial" charset="0"/>
                <a:ea typeface="ＭＳ Ｐゴシック" charset="-128"/>
              </a:rPr>
              <a:t>Pervasive</a:t>
            </a:r>
            <a:endParaRPr lang="en-US" sz="2400" b="1" dirty="0">
              <a:solidFill>
                <a:schemeClr val="accent3">
                  <a:lumMod val="60000"/>
                  <a:lumOff val="40000"/>
                </a:schemeClr>
              </a:solidFill>
              <a:latin typeface="Arial" charset="0"/>
              <a:ea typeface="ＭＳ Ｐゴシック" charset="-128"/>
            </a:endParaRPr>
          </a:p>
        </p:txBody>
      </p:sp>
      <p:sp>
        <p:nvSpPr>
          <p:cNvPr id="16"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smtClean="0">
                <a:ln>
                  <a:noFill/>
                </a:ln>
                <a:solidFill>
                  <a:srgbClr val="4B90CF"/>
                </a:solidFill>
                <a:effectLst/>
                <a:uLnTx/>
                <a:uFillTx/>
                <a:latin typeface="+mj-lt"/>
                <a:ea typeface="ＭＳ Ｐゴシック" charset="-128"/>
                <a:cs typeface="ＭＳ Ｐゴシック" charset="-128"/>
              </a:rPr>
              <a:t>The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17"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The</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Embedded</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Computer Problem</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958332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Freeform 670"/>
          <p:cNvSpPr/>
          <p:nvPr/>
        </p:nvSpPr>
        <p:spPr>
          <a:xfrm>
            <a:off x="0" y="1854200"/>
            <a:ext cx="9042400" cy="2951450"/>
          </a:xfrm>
          <a:custGeom>
            <a:avLst/>
            <a:gdLst>
              <a:gd name="connsiteX0" fmla="*/ 88900 w 9042400"/>
              <a:gd name="connsiteY0" fmla="*/ 25400 h 5295900"/>
              <a:gd name="connsiteX1" fmla="*/ 88900 w 9042400"/>
              <a:gd name="connsiteY1" fmla="*/ 25400 h 5295900"/>
              <a:gd name="connsiteX2" fmla="*/ 9042400 w 9042400"/>
              <a:gd name="connsiteY2" fmla="*/ 76200 h 5295900"/>
              <a:gd name="connsiteX3" fmla="*/ 9029700 w 9042400"/>
              <a:gd name="connsiteY3" fmla="*/ 5295900 h 5295900"/>
              <a:gd name="connsiteX4" fmla="*/ 4381500 w 9042400"/>
              <a:gd name="connsiteY4" fmla="*/ 5283200 h 5295900"/>
              <a:gd name="connsiteX5" fmla="*/ 0 w 9042400"/>
              <a:gd name="connsiteY5" fmla="*/ 0 h 5295900"/>
              <a:gd name="connsiteX6" fmla="*/ 0 w 9042400"/>
              <a:gd name="connsiteY6" fmla="*/ 0 h 52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2400" h="5295900">
                <a:moveTo>
                  <a:pt x="88900" y="25400"/>
                </a:moveTo>
                <a:lnTo>
                  <a:pt x="88900" y="25400"/>
                </a:lnTo>
                <a:lnTo>
                  <a:pt x="9042400" y="76200"/>
                </a:lnTo>
                <a:cubicBezTo>
                  <a:pt x="9038167" y="1816100"/>
                  <a:pt x="9029700" y="5295900"/>
                  <a:pt x="9029700" y="5295900"/>
                </a:cubicBezTo>
                <a:lnTo>
                  <a:pt x="4381500" y="5283200"/>
                </a:lnTo>
                <a:lnTo>
                  <a:pt x="0" y="0"/>
                </a:lnTo>
                <a:lnTo>
                  <a:pt x="0" y="0"/>
                </a:lnTo>
              </a:path>
            </a:pathLst>
          </a:custGeom>
          <a:gradFill flip="none" rotWithShape="1">
            <a:gsLst>
              <a:gs pos="0">
                <a:schemeClr val="accent5"/>
              </a:gs>
              <a:gs pos="69000">
                <a:srgbClr val="FFFFFF"/>
              </a:gs>
            </a:gsLst>
            <a:lin ang="18900000" scaled="0"/>
            <a:tileRect/>
          </a:gra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43" name="Oval 542"/>
          <p:cNvSpPr/>
          <p:nvPr/>
        </p:nvSpPr>
        <p:spPr>
          <a:xfrm rot="2601506">
            <a:off x="5147800" y="1405589"/>
            <a:ext cx="4358871" cy="3118023"/>
          </a:xfrm>
          <a:prstGeom prst="ellipse">
            <a:avLst/>
          </a:pr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2" name="Oval 541"/>
          <p:cNvSpPr/>
          <p:nvPr/>
        </p:nvSpPr>
        <p:spPr>
          <a:xfrm rot="2601506">
            <a:off x="2954298" y="2008857"/>
            <a:ext cx="2536903" cy="1811586"/>
          </a:xfrm>
          <a:prstGeom prst="ellipse">
            <a:avLst/>
          </a:pr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2" name="Freeform 531"/>
          <p:cNvSpPr/>
          <p:nvPr/>
        </p:nvSpPr>
        <p:spPr>
          <a:xfrm>
            <a:off x="0" y="1892300"/>
            <a:ext cx="4470400" cy="2908300"/>
          </a:xfrm>
          <a:custGeom>
            <a:avLst/>
            <a:gdLst>
              <a:gd name="connsiteX0" fmla="*/ 165100 w 4470400"/>
              <a:gd name="connsiteY0" fmla="*/ 12700 h 5092700"/>
              <a:gd name="connsiteX1" fmla="*/ 4470400 w 4470400"/>
              <a:gd name="connsiteY1" fmla="*/ 5092700 h 5092700"/>
              <a:gd name="connsiteX2" fmla="*/ 0 w 4470400"/>
              <a:gd name="connsiteY2" fmla="*/ 5054600 h 5092700"/>
              <a:gd name="connsiteX3" fmla="*/ 0 w 4470400"/>
              <a:gd name="connsiteY3" fmla="*/ 0 h 5092700"/>
              <a:gd name="connsiteX4" fmla="*/ 165100 w 4470400"/>
              <a:gd name="connsiteY4" fmla="*/ 12700 h 509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0" h="5092700">
                <a:moveTo>
                  <a:pt x="165100" y="12700"/>
                </a:moveTo>
                <a:lnTo>
                  <a:pt x="4470400" y="5092700"/>
                </a:lnTo>
                <a:lnTo>
                  <a:pt x="0" y="5054600"/>
                </a:lnTo>
                <a:lnTo>
                  <a:pt x="0" y="0"/>
                </a:lnTo>
                <a:lnTo>
                  <a:pt x="165100" y="12700"/>
                </a:lnTo>
                <a:close/>
              </a:path>
            </a:pathLst>
          </a:custGeom>
          <a:gradFill flip="none" rotWithShape="1">
            <a:gsLst>
              <a:gs pos="92000">
                <a:schemeClr val="accent3">
                  <a:lumMod val="60000"/>
                  <a:lumOff val="40000"/>
                </a:schemeClr>
              </a:gs>
              <a:gs pos="31000">
                <a:srgbClr val="FFFFFF"/>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8" name="Group 422"/>
          <p:cNvGrpSpPr/>
          <p:nvPr/>
        </p:nvGrpSpPr>
        <p:grpSpPr>
          <a:xfrm>
            <a:off x="5549900" y="1714500"/>
            <a:ext cx="3076575" cy="655228"/>
            <a:chOff x="5067300" y="1206500"/>
            <a:chExt cx="3076575" cy="655228"/>
          </a:xfrm>
        </p:grpSpPr>
        <p:cxnSp>
          <p:nvCxnSpPr>
            <p:cNvPr id="351" name="Straight Connector 350"/>
            <p:cNvCxnSpPr/>
            <p:nvPr/>
          </p:nvCxnSpPr>
          <p:spPr>
            <a:xfrm rot="5400000" flipH="1" flipV="1">
              <a:off x="6800058" y="13049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rot="5400000" flipH="1" flipV="1">
              <a:off x="7403308" y="12985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rot="5400000" flipH="1" flipV="1">
              <a:off x="8006558" y="12922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rot="5400000" flipH="1" flipV="1">
              <a:off x="6196808" y="12985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rot="5400000" flipH="1" flipV="1">
              <a:off x="5593558" y="130175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rot="10800000" flipV="1">
              <a:off x="5067300" y="1213642"/>
              <a:ext cx="3035304" cy="555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2" name="Picture 21" descr="PLC2.png"/>
            <p:cNvPicPr>
              <a:picLocks noChangeAspect="1"/>
            </p:cNvPicPr>
            <p:nvPr/>
          </p:nvPicPr>
          <p:blipFill>
            <a:blip r:embed="rId3"/>
            <a:stretch>
              <a:fillRect/>
            </a:stretch>
          </p:blipFill>
          <p:spPr>
            <a:xfrm>
              <a:off x="5492750" y="1349375"/>
              <a:ext cx="228600" cy="506003"/>
            </a:xfrm>
            <a:prstGeom prst="rect">
              <a:avLst/>
            </a:prstGeom>
            <a:effectLst/>
          </p:spPr>
        </p:pic>
        <p:pic>
          <p:nvPicPr>
            <p:cNvPr id="346" name="Picture 345" descr="PLC2.png"/>
            <p:cNvPicPr>
              <a:picLocks noChangeAspect="1"/>
            </p:cNvPicPr>
            <p:nvPr/>
          </p:nvPicPr>
          <p:blipFill>
            <a:blip r:embed="rId3"/>
            <a:stretch>
              <a:fillRect/>
            </a:stretch>
          </p:blipFill>
          <p:spPr>
            <a:xfrm>
              <a:off x="6096000" y="1355725"/>
              <a:ext cx="228600" cy="506003"/>
            </a:xfrm>
            <a:prstGeom prst="rect">
              <a:avLst/>
            </a:prstGeom>
            <a:effectLst/>
          </p:spPr>
        </p:pic>
        <p:pic>
          <p:nvPicPr>
            <p:cNvPr id="347" name="Picture 346" descr="PLC2.png"/>
            <p:cNvPicPr>
              <a:picLocks noChangeAspect="1"/>
            </p:cNvPicPr>
            <p:nvPr/>
          </p:nvPicPr>
          <p:blipFill>
            <a:blip r:embed="rId3"/>
            <a:stretch>
              <a:fillRect/>
            </a:stretch>
          </p:blipFill>
          <p:spPr>
            <a:xfrm>
              <a:off x="6711950" y="1352550"/>
              <a:ext cx="228600" cy="506003"/>
            </a:xfrm>
            <a:prstGeom prst="rect">
              <a:avLst/>
            </a:prstGeom>
            <a:effectLst/>
          </p:spPr>
        </p:pic>
        <p:pic>
          <p:nvPicPr>
            <p:cNvPr id="348" name="Picture 347" descr="PLC2.png"/>
            <p:cNvPicPr>
              <a:picLocks noChangeAspect="1"/>
            </p:cNvPicPr>
            <p:nvPr/>
          </p:nvPicPr>
          <p:blipFill>
            <a:blip r:embed="rId3"/>
            <a:stretch>
              <a:fillRect/>
            </a:stretch>
          </p:blipFill>
          <p:spPr>
            <a:xfrm>
              <a:off x="7315200" y="1352550"/>
              <a:ext cx="228600" cy="506003"/>
            </a:xfrm>
            <a:prstGeom prst="rect">
              <a:avLst/>
            </a:prstGeom>
            <a:effectLst/>
          </p:spPr>
        </p:pic>
        <p:pic>
          <p:nvPicPr>
            <p:cNvPr id="349" name="Picture 348" descr="PLC2.png"/>
            <p:cNvPicPr>
              <a:picLocks noChangeAspect="1"/>
            </p:cNvPicPr>
            <p:nvPr/>
          </p:nvPicPr>
          <p:blipFill>
            <a:blip r:embed="rId3"/>
            <a:stretch>
              <a:fillRect/>
            </a:stretch>
          </p:blipFill>
          <p:spPr>
            <a:xfrm>
              <a:off x="7915275" y="1352550"/>
              <a:ext cx="228600" cy="506003"/>
            </a:xfrm>
            <a:prstGeom prst="rect">
              <a:avLst/>
            </a:prstGeom>
            <a:effectLst/>
          </p:spPr>
        </p:pic>
      </p:grpSp>
      <p:grpSp>
        <p:nvGrpSpPr>
          <p:cNvPr id="149" name="Group 423"/>
          <p:cNvGrpSpPr/>
          <p:nvPr/>
        </p:nvGrpSpPr>
        <p:grpSpPr>
          <a:xfrm>
            <a:off x="5645150" y="2552700"/>
            <a:ext cx="3254375" cy="655228"/>
            <a:chOff x="5162550" y="2044700"/>
            <a:chExt cx="3254375" cy="655228"/>
          </a:xfrm>
        </p:grpSpPr>
        <p:cxnSp>
          <p:nvCxnSpPr>
            <p:cNvPr id="395" name="Straight Connector 394"/>
            <p:cNvCxnSpPr/>
            <p:nvPr/>
          </p:nvCxnSpPr>
          <p:spPr>
            <a:xfrm rot="5400000" flipH="1" flipV="1">
              <a:off x="7073108" y="21431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p:nvPr/>
          </p:nvCxnSpPr>
          <p:spPr>
            <a:xfrm rot="5400000" flipH="1" flipV="1">
              <a:off x="7676358" y="21367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7" name="Straight Connector 396"/>
            <p:cNvCxnSpPr/>
            <p:nvPr/>
          </p:nvCxnSpPr>
          <p:spPr>
            <a:xfrm rot="5400000" flipH="1" flipV="1">
              <a:off x="8279608" y="21304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8" name="Straight Connector 397"/>
            <p:cNvCxnSpPr/>
            <p:nvPr/>
          </p:nvCxnSpPr>
          <p:spPr>
            <a:xfrm rot="5400000" flipH="1" flipV="1">
              <a:off x="6469858" y="21367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p:nvCxnSpPr>
          <p:spPr>
            <a:xfrm rot="5400000" flipH="1" flipV="1">
              <a:off x="5866608" y="213995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0" name="Straight Connector 399"/>
            <p:cNvCxnSpPr/>
            <p:nvPr/>
          </p:nvCxnSpPr>
          <p:spPr>
            <a:xfrm rot="10800000">
              <a:off x="5162550" y="2051050"/>
              <a:ext cx="3213104" cy="79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01" name="Picture 400" descr="PLC2.png"/>
            <p:cNvPicPr>
              <a:picLocks noChangeAspect="1"/>
            </p:cNvPicPr>
            <p:nvPr/>
          </p:nvPicPr>
          <p:blipFill>
            <a:blip r:embed="rId3"/>
            <a:stretch>
              <a:fillRect/>
            </a:stretch>
          </p:blipFill>
          <p:spPr>
            <a:xfrm>
              <a:off x="5765800" y="2187575"/>
              <a:ext cx="228600" cy="506003"/>
            </a:xfrm>
            <a:prstGeom prst="rect">
              <a:avLst/>
            </a:prstGeom>
            <a:effectLst/>
          </p:spPr>
        </p:pic>
        <p:pic>
          <p:nvPicPr>
            <p:cNvPr id="402" name="Picture 401" descr="PLC2.png"/>
            <p:cNvPicPr>
              <a:picLocks noChangeAspect="1"/>
            </p:cNvPicPr>
            <p:nvPr/>
          </p:nvPicPr>
          <p:blipFill>
            <a:blip r:embed="rId3"/>
            <a:stretch>
              <a:fillRect/>
            </a:stretch>
          </p:blipFill>
          <p:spPr>
            <a:xfrm>
              <a:off x="6369050" y="2193925"/>
              <a:ext cx="228600" cy="506003"/>
            </a:xfrm>
            <a:prstGeom prst="rect">
              <a:avLst/>
            </a:prstGeom>
            <a:effectLst/>
          </p:spPr>
        </p:pic>
        <p:pic>
          <p:nvPicPr>
            <p:cNvPr id="403" name="Picture 402" descr="PLC2.png"/>
            <p:cNvPicPr>
              <a:picLocks noChangeAspect="1"/>
            </p:cNvPicPr>
            <p:nvPr/>
          </p:nvPicPr>
          <p:blipFill>
            <a:blip r:embed="rId3"/>
            <a:stretch>
              <a:fillRect/>
            </a:stretch>
          </p:blipFill>
          <p:spPr>
            <a:xfrm>
              <a:off x="6985000" y="2190750"/>
              <a:ext cx="228600" cy="506003"/>
            </a:xfrm>
            <a:prstGeom prst="rect">
              <a:avLst/>
            </a:prstGeom>
            <a:effectLst/>
          </p:spPr>
        </p:pic>
        <p:pic>
          <p:nvPicPr>
            <p:cNvPr id="404" name="Picture 403" descr="PLC2.png"/>
            <p:cNvPicPr>
              <a:picLocks noChangeAspect="1"/>
            </p:cNvPicPr>
            <p:nvPr/>
          </p:nvPicPr>
          <p:blipFill>
            <a:blip r:embed="rId3"/>
            <a:stretch>
              <a:fillRect/>
            </a:stretch>
          </p:blipFill>
          <p:spPr>
            <a:xfrm>
              <a:off x="7588250" y="2190750"/>
              <a:ext cx="228600" cy="506003"/>
            </a:xfrm>
            <a:prstGeom prst="rect">
              <a:avLst/>
            </a:prstGeom>
            <a:effectLst/>
          </p:spPr>
        </p:pic>
        <p:pic>
          <p:nvPicPr>
            <p:cNvPr id="405" name="Picture 404" descr="PLC2.png"/>
            <p:cNvPicPr>
              <a:picLocks noChangeAspect="1"/>
            </p:cNvPicPr>
            <p:nvPr/>
          </p:nvPicPr>
          <p:blipFill>
            <a:blip r:embed="rId3"/>
            <a:stretch>
              <a:fillRect/>
            </a:stretch>
          </p:blipFill>
          <p:spPr>
            <a:xfrm>
              <a:off x="8188325" y="2190750"/>
              <a:ext cx="228600" cy="506003"/>
            </a:xfrm>
            <a:prstGeom prst="rect">
              <a:avLst/>
            </a:prstGeom>
            <a:effectLst/>
          </p:spPr>
        </p:pic>
      </p:grpSp>
      <p:grpSp>
        <p:nvGrpSpPr>
          <p:cNvPr id="150" name="Group 424"/>
          <p:cNvGrpSpPr/>
          <p:nvPr/>
        </p:nvGrpSpPr>
        <p:grpSpPr>
          <a:xfrm>
            <a:off x="5486400" y="3397250"/>
            <a:ext cx="3146425" cy="655228"/>
            <a:chOff x="5003800" y="2889250"/>
            <a:chExt cx="3146425" cy="655228"/>
          </a:xfrm>
        </p:grpSpPr>
        <p:cxnSp>
          <p:nvCxnSpPr>
            <p:cNvPr id="409" name="Straight Connector 408"/>
            <p:cNvCxnSpPr/>
            <p:nvPr/>
          </p:nvCxnSpPr>
          <p:spPr>
            <a:xfrm rot="5400000" flipH="1" flipV="1">
              <a:off x="6806408" y="29876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0" name="Straight Connector 409"/>
            <p:cNvCxnSpPr/>
            <p:nvPr/>
          </p:nvCxnSpPr>
          <p:spPr>
            <a:xfrm rot="5400000" flipH="1" flipV="1">
              <a:off x="7409658" y="29813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1" name="Straight Connector 410"/>
            <p:cNvCxnSpPr/>
            <p:nvPr/>
          </p:nvCxnSpPr>
          <p:spPr>
            <a:xfrm rot="5400000" flipH="1" flipV="1">
              <a:off x="8012908" y="29749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p:nvPr/>
          </p:nvCxnSpPr>
          <p:spPr>
            <a:xfrm rot="5400000" flipH="1" flipV="1">
              <a:off x="6203158" y="29813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3" name="Straight Connector 412"/>
            <p:cNvCxnSpPr/>
            <p:nvPr/>
          </p:nvCxnSpPr>
          <p:spPr>
            <a:xfrm rot="5400000" flipH="1" flipV="1">
              <a:off x="5599908" y="298450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4" name="Straight Connector 413"/>
            <p:cNvCxnSpPr/>
            <p:nvPr/>
          </p:nvCxnSpPr>
          <p:spPr>
            <a:xfrm rot="10800000">
              <a:off x="5003800" y="2895600"/>
              <a:ext cx="3105154" cy="79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15" name="Picture 414" descr="PLC2.png"/>
            <p:cNvPicPr>
              <a:picLocks noChangeAspect="1"/>
            </p:cNvPicPr>
            <p:nvPr/>
          </p:nvPicPr>
          <p:blipFill>
            <a:blip r:embed="rId3"/>
            <a:stretch>
              <a:fillRect/>
            </a:stretch>
          </p:blipFill>
          <p:spPr>
            <a:xfrm>
              <a:off x="5499100" y="3032125"/>
              <a:ext cx="228600" cy="506003"/>
            </a:xfrm>
            <a:prstGeom prst="rect">
              <a:avLst/>
            </a:prstGeom>
          </p:spPr>
        </p:pic>
        <p:pic>
          <p:nvPicPr>
            <p:cNvPr id="416" name="Picture 415" descr="PLC2.png"/>
            <p:cNvPicPr>
              <a:picLocks noChangeAspect="1"/>
            </p:cNvPicPr>
            <p:nvPr/>
          </p:nvPicPr>
          <p:blipFill>
            <a:blip r:embed="rId3"/>
            <a:stretch>
              <a:fillRect/>
            </a:stretch>
          </p:blipFill>
          <p:spPr>
            <a:xfrm>
              <a:off x="6102350" y="3038475"/>
              <a:ext cx="228600" cy="506003"/>
            </a:xfrm>
            <a:prstGeom prst="rect">
              <a:avLst/>
            </a:prstGeom>
          </p:spPr>
        </p:pic>
        <p:pic>
          <p:nvPicPr>
            <p:cNvPr id="417" name="Picture 416" descr="PLC2.png"/>
            <p:cNvPicPr>
              <a:picLocks noChangeAspect="1"/>
            </p:cNvPicPr>
            <p:nvPr/>
          </p:nvPicPr>
          <p:blipFill>
            <a:blip r:embed="rId3"/>
            <a:stretch>
              <a:fillRect/>
            </a:stretch>
          </p:blipFill>
          <p:spPr>
            <a:xfrm>
              <a:off x="6718300" y="3035300"/>
              <a:ext cx="228600" cy="506003"/>
            </a:xfrm>
            <a:prstGeom prst="rect">
              <a:avLst/>
            </a:prstGeom>
          </p:spPr>
        </p:pic>
        <p:pic>
          <p:nvPicPr>
            <p:cNvPr id="418" name="Picture 417" descr="PLC2.png"/>
            <p:cNvPicPr>
              <a:picLocks noChangeAspect="1"/>
            </p:cNvPicPr>
            <p:nvPr/>
          </p:nvPicPr>
          <p:blipFill>
            <a:blip r:embed="rId3"/>
            <a:stretch>
              <a:fillRect/>
            </a:stretch>
          </p:blipFill>
          <p:spPr>
            <a:xfrm>
              <a:off x="7321550" y="3035300"/>
              <a:ext cx="228600" cy="506003"/>
            </a:xfrm>
            <a:prstGeom prst="rect">
              <a:avLst/>
            </a:prstGeom>
          </p:spPr>
        </p:pic>
        <p:pic>
          <p:nvPicPr>
            <p:cNvPr id="419" name="Picture 418" descr="PLC2.png"/>
            <p:cNvPicPr>
              <a:picLocks noChangeAspect="1"/>
            </p:cNvPicPr>
            <p:nvPr/>
          </p:nvPicPr>
          <p:blipFill>
            <a:blip r:embed="rId3"/>
            <a:stretch>
              <a:fillRect/>
            </a:stretch>
          </p:blipFill>
          <p:spPr>
            <a:xfrm>
              <a:off x="7921625" y="3035300"/>
              <a:ext cx="228600" cy="506003"/>
            </a:xfrm>
            <a:prstGeom prst="rect">
              <a:avLst/>
            </a:prstGeom>
          </p:spPr>
        </p:pic>
      </p:grpSp>
      <p:cxnSp>
        <p:nvCxnSpPr>
          <p:cNvPr id="426" name="Straight Connector 425"/>
          <p:cNvCxnSpPr/>
          <p:nvPr/>
        </p:nvCxnSpPr>
        <p:spPr>
          <a:xfrm rot="16200000" flipV="1">
            <a:off x="4823222" y="2461021"/>
            <a:ext cx="1475981" cy="27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8" name="Straight Connector 427"/>
          <p:cNvCxnSpPr/>
          <p:nvPr/>
        </p:nvCxnSpPr>
        <p:spPr>
          <a:xfrm rot="16200000" flipV="1">
            <a:off x="5286376" y="2924175"/>
            <a:ext cx="730251" cy="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2" name="Straight Connector 431"/>
          <p:cNvCxnSpPr/>
          <p:nvPr/>
        </p:nvCxnSpPr>
        <p:spPr>
          <a:xfrm rot="10800000">
            <a:off x="4254500" y="3289300"/>
            <a:ext cx="1409700" cy="79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6" name="Straight Connector 435"/>
          <p:cNvCxnSpPr/>
          <p:nvPr/>
        </p:nvCxnSpPr>
        <p:spPr>
          <a:xfrm rot="10800000">
            <a:off x="5257800" y="3194050"/>
            <a:ext cx="317500"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0" name="Picture 19" descr="PLC1.png"/>
          <p:cNvPicPr>
            <a:picLocks noChangeAspect="1"/>
          </p:cNvPicPr>
          <p:nvPr/>
        </p:nvPicPr>
        <p:blipFill>
          <a:blip r:embed="rId4"/>
          <a:stretch>
            <a:fillRect/>
          </a:stretch>
        </p:blipFill>
        <p:spPr>
          <a:xfrm>
            <a:off x="4711700" y="3016250"/>
            <a:ext cx="798858" cy="654050"/>
          </a:xfrm>
          <a:prstGeom prst="rect">
            <a:avLst/>
          </a:prstGeom>
        </p:spPr>
      </p:pic>
      <p:cxnSp>
        <p:nvCxnSpPr>
          <p:cNvPr id="438" name="Straight Connector 437"/>
          <p:cNvCxnSpPr/>
          <p:nvPr/>
        </p:nvCxnSpPr>
        <p:spPr>
          <a:xfrm rot="10800000">
            <a:off x="5994400" y="1612900"/>
            <a:ext cx="1695450" cy="1588"/>
          </a:xfrm>
          <a:prstGeom prst="line">
            <a:avLst/>
          </a:prstGeom>
          <a:ln>
            <a:solidFill>
              <a:schemeClr val="accent5"/>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443" name="Straight Connector 442"/>
          <p:cNvCxnSpPr/>
          <p:nvPr/>
        </p:nvCxnSpPr>
        <p:spPr>
          <a:xfrm rot="10800000">
            <a:off x="6184900" y="2463800"/>
            <a:ext cx="1695450" cy="1588"/>
          </a:xfrm>
          <a:prstGeom prst="line">
            <a:avLst/>
          </a:prstGeom>
          <a:ln>
            <a:solidFill>
              <a:srgbClr val="74A0CA"/>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444" name="Straight Connector 443"/>
          <p:cNvCxnSpPr/>
          <p:nvPr/>
        </p:nvCxnSpPr>
        <p:spPr>
          <a:xfrm rot="10800000">
            <a:off x="6457950" y="3308350"/>
            <a:ext cx="1695450" cy="1588"/>
          </a:xfrm>
          <a:prstGeom prst="line">
            <a:avLst/>
          </a:prstGeom>
          <a:ln>
            <a:solidFill>
              <a:srgbClr val="74A0CA"/>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445" name="Picture 444" descr="Management.png"/>
          <p:cNvPicPr>
            <a:picLocks noChangeAspect="1"/>
          </p:cNvPicPr>
          <p:nvPr/>
        </p:nvPicPr>
        <p:blipFill>
          <a:blip r:embed="rId5"/>
          <a:stretch>
            <a:fillRect/>
          </a:stretch>
        </p:blipFill>
        <p:spPr>
          <a:xfrm>
            <a:off x="4381500" y="2044700"/>
            <a:ext cx="560168" cy="596900"/>
          </a:xfrm>
          <a:prstGeom prst="rect">
            <a:avLst/>
          </a:prstGeom>
        </p:spPr>
      </p:pic>
      <p:pic>
        <p:nvPicPr>
          <p:cNvPr id="27" name="Picture 26" descr="Server.png"/>
          <p:cNvPicPr>
            <a:picLocks noChangeAspect="1"/>
          </p:cNvPicPr>
          <p:nvPr/>
        </p:nvPicPr>
        <p:blipFill>
          <a:blip r:embed="rId6"/>
          <a:stretch>
            <a:fillRect/>
          </a:stretch>
        </p:blipFill>
        <p:spPr>
          <a:xfrm>
            <a:off x="3928424" y="2882900"/>
            <a:ext cx="541976" cy="741796"/>
          </a:xfrm>
          <a:prstGeom prst="rect">
            <a:avLst/>
          </a:prstGeom>
        </p:spPr>
      </p:pic>
      <p:cxnSp>
        <p:nvCxnSpPr>
          <p:cNvPr id="490" name="Straight Connector 489"/>
          <p:cNvCxnSpPr/>
          <p:nvPr/>
        </p:nvCxnSpPr>
        <p:spPr>
          <a:xfrm rot="10800000" flipV="1">
            <a:off x="2108200" y="3252788"/>
            <a:ext cx="1822450" cy="328612"/>
          </a:xfrm>
          <a:prstGeom prst="line">
            <a:avLst/>
          </a:prstGeom>
          <a:ln w="28575" cap="flat" cmpd="sng" algn="ctr">
            <a:solidFill>
              <a:srgbClr val="FF0000"/>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446" name="Picture 445" descr="Management.png"/>
          <p:cNvPicPr>
            <a:picLocks noChangeAspect="1"/>
          </p:cNvPicPr>
          <p:nvPr/>
        </p:nvPicPr>
        <p:blipFill>
          <a:blip r:embed="rId5"/>
          <a:stretch>
            <a:fillRect/>
          </a:stretch>
        </p:blipFill>
        <p:spPr>
          <a:xfrm>
            <a:off x="3530600" y="1752600"/>
            <a:ext cx="560168" cy="596900"/>
          </a:xfrm>
          <a:prstGeom prst="rect">
            <a:avLst/>
          </a:prstGeom>
        </p:spPr>
      </p:pic>
      <p:pic>
        <p:nvPicPr>
          <p:cNvPr id="447" name="Picture 446" descr="Management.png"/>
          <p:cNvPicPr>
            <a:picLocks noChangeAspect="1"/>
          </p:cNvPicPr>
          <p:nvPr/>
        </p:nvPicPr>
        <p:blipFill>
          <a:blip r:embed="rId5"/>
          <a:stretch>
            <a:fillRect/>
          </a:stretch>
        </p:blipFill>
        <p:spPr>
          <a:xfrm>
            <a:off x="3149600" y="2374900"/>
            <a:ext cx="560168" cy="596900"/>
          </a:xfrm>
          <a:prstGeom prst="rect">
            <a:avLst/>
          </a:prstGeom>
        </p:spPr>
      </p:pic>
      <p:sp>
        <p:nvSpPr>
          <p:cNvPr id="672" name="TextBox 671"/>
          <p:cNvSpPr txBox="1"/>
          <p:nvPr/>
        </p:nvSpPr>
        <p:spPr>
          <a:xfrm>
            <a:off x="9512300" y="4229100"/>
            <a:ext cx="184666" cy="369332"/>
          </a:xfrm>
          <a:prstGeom prst="rect">
            <a:avLst/>
          </a:prstGeom>
          <a:noFill/>
        </p:spPr>
        <p:txBody>
          <a:bodyPr wrap="none" rtlCol="0">
            <a:spAutoFit/>
          </a:bodyPr>
          <a:lstStyle/>
          <a:p>
            <a:endParaRPr lang="en-US"/>
          </a:p>
        </p:txBody>
      </p:sp>
      <p:sp>
        <p:nvSpPr>
          <p:cNvPr id="489"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smtClean="0">
                <a:ln>
                  <a:noFill/>
                </a:ln>
                <a:solidFill>
                  <a:srgbClr val="4B90CF"/>
                </a:solidFill>
                <a:effectLst/>
                <a:uLnTx/>
                <a:uFillTx/>
                <a:latin typeface="+mj-lt"/>
                <a:ea typeface="ＭＳ Ｐゴシック" charset="-128"/>
                <a:cs typeface="ＭＳ Ｐゴシック" charset="-128"/>
              </a:rPr>
              <a:t>The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500"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Understanding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Legacy</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err="1" smtClean="0">
                <a:ln>
                  <a:noFill/>
                </a:ln>
                <a:solidFill>
                  <a:srgbClr val="4B90CF"/>
                </a:solidFill>
                <a:effectLst/>
                <a:uLnTx/>
                <a:uFillTx/>
                <a:latin typeface="+mn-lt"/>
                <a:ea typeface="ＭＳ Ｐゴシック" charset="-128"/>
                <a:cs typeface="ＭＳ Ｐゴシック" charset="-128"/>
              </a:rPr>
              <a:t>Architectures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
        <p:nvSpPr>
          <p:cNvPr id="504" name="TextBox 503"/>
          <p:cNvSpPr txBox="1"/>
          <p:nvPr/>
        </p:nvSpPr>
        <p:spPr>
          <a:xfrm>
            <a:off x="5981700" y="4178300"/>
            <a:ext cx="2703885" cy="338554"/>
          </a:xfrm>
          <a:prstGeom prst="rect">
            <a:avLst/>
          </a:prstGeom>
          <a:noFill/>
        </p:spPr>
        <p:txBody>
          <a:bodyPr wrap="none" rtlCol="0">
            <a:spAutoFit/>
          </a:bodyPr>
          <a:lstStyle/>
          <a:p>
            <a:r>
              <a:rPr lang="en-US" sz="1600" b="1" dirty="0" smtClean="0"/>
              <a:t>Multi-Drop Polled Circuits</a:t>
            </a:r>
            <a:endParaRPr lang="en-US" sz="1600" b="1" dirty="0"/>
          </a:p>
        </p:txBody>
      </p:sp>
      <p:sp>
        <p:nvSpPr>
          <p:cNvPr id="508" name="TextBox 507"/>
          <p:cNvSpPr txBox="1"/>
          <p:nvPr/>
        </p:nvSpPr>
        <p:spPr>
          <a:xfrm>
            <a:off x="2057400" y="1968500"/>
            <a:ext cx="1153681" cy="584776"/>
          </a:xfrm>
          <a:prstGeom prst="rect">
            <a:avLst/>
          </a:prstGeom>
          <a:noFill/>
        </p:spPr>
        <p:txBody>
          <a:bodyPr wrap="none" rtlCol="0">
            <a:spAutoFit/>
          </a:bodyPr>
          <a:lstStyle/>
          <a:p>
            <a:pPr algn="ctr"/>
            <a:r>
              <a:rPr lang="en-US" sz="1600" b="1" dirty="0" smtClean="0"/>
              <a:t>Operation</a:t>
            </a:r>
          </a:p>
          <a:p>
            <a:pPr algn="ctr"/>
            <a:r>
              <a:rPr lang="en-US" sz="1600" b="1" dirty="0" smtClean="0"/>
              <a:t>Consoles</a:t>
            </a:r>
            <a:endParaRPr lang="en-US" sz="1600" b="1" dirty="0"/>
          </a:p>
        </p:txBody>
      </p:sp>
      <p:sp>
        <p:nvSpPr>
          <p:cNvPr id="519" name="TextBox 518"/>
          <p:cNvSpPr txBox="1"/>
          <p:nvPr/>
        </p:nvSpPr>
        <p:spPr>
          <a:xfrm>
            <a:off x="4719137" y="3581400"/>
            <a:ext cx="580007" cy="338554"/>
          </a:xfrm>
          <a:prstGeom prst="rect">
            <a:avLst/>
          </a:prstGeom>
          <a:noFill/>
        </p:spPr>
        <p:txBody>
          <a:bodyPr wrap="none" rtlCol="0">
            <a:spAutoFit/>
          </a:bodyPr>
          <a:lstStyle/>
          <a:p>
            <a:pPr algn="ctr"/>
            <a:r>
              <a:rPr lang="en-US" sz="1600" b="1" dirty="0" smtClean="0"/>
              <a:t>FEP</a:t>
            </a:r>
            <a:endParaRPr lang="en-US" sz="1600" b="1" dirty="0"/>
          </a:p>
        </p:txBody>
      </p:sp>
      <p:sp>
        <p:nvSpPr>
          <p:cNvPr id="531" name="TextBox 530"/>
          <p:cNvSpPr txBox="1"/>
          <p:nvPr/>
        </p:nvSpPr>
        <p:spPr>
          <a:xfrm>
            <a:off x="3769167" y="3568700"/>
            <a:ext cx="640620" cy="338554"/>
          </a:xfrm>
          <a:prstGeom prst="rect">
            <a:avLst/>
          </a:prstGeom>
          <a:noFill/>
        </p:spPr>
        <p:txBody>
          <a:bodyPr wrap="none" rtlCol="0">
            <a:spAutoFit/>
          </a:bodyPr>
          <a:lstStyle/>
          <a:p>
            <a:pPr algn="ctr"/>
            <a:r>
              <a:rPr lang="en-US" sz="1600" b="1" dirty="0" smtClean="0"/>
              <a:t>Host</a:t>
            </a:r>
            <a:endParaRPr lang="en-US" sz="1600" b="1" dirty="0"/>
          </a:p>
        </p:txBody>
      </p:sp>
      <p:sp>
        <p:nvSpPr>
          <p:cNvPr id="545" name="TextBox 544"/>
          <p:cNvSpPr txBox="1"/>
          <p:nvPr/>
        </p:nvSpPr>
        <p:spPr>
          <a:xfrm>
            <a:off x="360200" y="3810000"/>
            <a:ext cx="2480166" cy="338554"/>
          </a:xfrm>
          <a:prstGeom prst="rect">
            <a:avLst/>
          </a:prstGeom>
          <a:noFill/>
        </p:spPr>
        <p:txBody>
          <a:bodyPr wrap="none" rtlCol="0">
            <a:spAutoFit/>
          </a:bodyPr>
          <a:lstStyle/>
          <a:p>
            <a:pPr algn="ctr"/>
            <a:r>
              <a:rPr lang="en-US" sz="1600" b="1" dirty="0" smtClean="0"/>
              <a:t>Enterprise Applications</a:t>
            </a:r>
            <a:endParaRPr lang="en-US" sz="1600" b="1" dirty="0"/>
          </a:p>
        </p:txBody>
      </p:sp>
      <p:sp>
        <p:nvSpPr>
          <p:cNvPr id="561" name="TextBox 560"/>
          <p:cNvSpPr txBox="1"/>
          <p:nvPr/>
        </p:nvSpPr>
        <p:spPr>
          <a:xfrm>
            <a:off x="1905000" y="5194300"/>
            <a:ext cx="7073900" cy="1077218"/>
          </a:xfrm>
          <a:prstGeom prst="rect">
            <a:avLst/>
          </a:prstGeom>
          <a:noFill/>
        </p:spPr>
        <p:txBody>
          <a:bodyPr wrap="square" rtlCol="0">
            <a:spAutoFit/>
          </a:bodyPr>
          <a:lstStyle/>
          <a:p>
            <a:pPr>
              <a:buFont typeface="Arial"/>
              <a:buChar char="•"/>
            </a:pPr>
            <a:r>
              <a:rPr lang="en-US" sz="1600" dirty="0" smtClean="0"/>
              <a:t> Poll/Response Paradigm uses 100% of available bandwidth</a:t>
            </a:r>
          </a:p>
          <a:p>
            <a:pPr>
              <a:buFont typeface="Arial"/>
              <a:buChar char="•"/>
            </a:pPr>
            <a:r>
              <a:rPr lang="en-US" sz="1600" dirty="0" smtClean="0"/>
              <a:t> The data “Transport” is the “Application”</a:t>
            </a:r>
          </a:p>
          <a:p>
            <a:pPr>
              <a:buFont typeface="Arial"/>
              <a:buChar char="•"/>
            </a:pPr>
            <a:r>
              <a:rPr lang="en-US" sz="1600" dirty="0" smtClean="0"/>
              <a:t> One protocol for all field equipment limits deployment of new</a:t>
            </a:r>
          </a:p>
          <a:p>
            <a:r>
              <a:rPr lang="en-US" sz="1600" dirty="0" smtClean="0"/>
              <a:t>   technology &amp; impedes migration to new technologies</a:t>
            </a:r>
          </a:p>
        </p:txBody>
      </p:sp>
    </p:spTree>
    <p:extLst>
      <p:ext uri="{BB962C8B-B14F-4D97-AF65-F5344CB8AC3E}">
        <p14:creationId xmlns:p14="http://schemas.microsoft.com/office/powerpoint/2010/main" val="29381204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Freeform 670"/>
          <p:cNvSpPr/>
          <p:nvPr/>
        </p:nvSpPr>
        <p:spPr>
          <a:xfrm>
            <a:off x="0" y="1854200"/>
            <a:ext cx="9042400" cy="4343400"/>
          </a:xfrm>
          <a:custGeom>
            <a:avLst/>
            <a:gdLst>
              <a:gd name="connsiteX0" fmla="*/ 88900 w 9042400"/>
              <a:gd name="connsiteY0" fmla="*/ 25400 h 5295900"/>
              <a:gd name="connsiteX1" fmla="*/ 88900 w 9042400"/>
              <a:gd name="connsiteY1" fmla="*/ 25400 h 5295900"/>
              <a:gd name="connsiteX2" fmla="*/ 9042400 w 9042400"/>
              <a:gd name="connsiteY2" fmla="*/ 76200 h 5295900"/>
              <a:gd name="connsiteX3" fmla="*/ 9029700 w 9042400"/>
              <a:gd name="connsiteY3" fmla="*/ 5295900 h 5295900"/>
              <a:gd name="connsiteX4" fmla="*/ 4381500 w 9042400"/>
              <a:gd name="connsiteY4" fmla="*/ 5283200 h 5295900"/>
              <a:gd name="connsiteX5" fmla="*/ 0 w 9042400"/>
              <a:gd name="connsiteY5" fmla="*/ 0 h 5295900"/>
              <a:gd name="connsiteX6" fmla="*/ 0 w 9042400"/>
              <a:gd name="connsiteY6" fmla="*/ 0 h 52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2400" h="5295900">
                <a:moveTo>
                  <a:pt x="88900" y="25400"/>
                </a:moveTo>
                <a:lnTo>
                  <a:pt x="88900" y="25400"/>
                </a:lnTo>
                <a:lnTo>
                  <a:pt x="9042400" y="76200"/>
                </a:lnTo>
                <a:cubicBezTo>
                  <a:pt x="9038167" y="1816100"/>
                  <a:pt x="9029700" y="5295900"/>
                  <a:pt x="9029700" y="5295900"/>
                </a:cubicBezTo>
                <a:lnTo>
                  <a:pt x="4381500" y="5283200"/>
                </a:lnTo>
                <a:lnTo>
                  <a:pt x="0" y="0"/>
                </a:lnTo>
                <a:lnTo>
                  <a:pt x="0" y="0"/>
                </a:lnTo>
              </a:path>
            </a:pathLst>
          </a:custGeom>
          <a:gradFill flip="none" rotWithShape="1">
            <a:gsLst>
              <a:gs pos="0">
                <a:schemeClr val="accent5"/>
              </a:gs>
              <a:gs pos="69000">
                <a:srgbClr val="FFFFFF"/>
              </a:gs>
            </a:gsLst>
            <a:lin ang="18900000" scaled="0"/>
            <a:tileRect/>
          </a:gra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43" name="Oval 542"/>
          <p:cNvSpPr/>
          <p:nvPr/>
        </p:nvSpPr>
        <p:spPr>
          <a:xfrm rot="2601506">
            <a:off x="5147800" y="1405589"/>
            <a:ext cx="4358871" cy="3118023"/>
          </a:xfrm>
          <a:prstGeom prst="ellipse">
            <a:avLst/>
          </a:pr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2" name="Oval 541"/>
          <p:cNvSpPr/>
          <p:nvPr/>
        </p:nvSpPr>
        <p:spPr>
          <a:xfrm rot="2601506">
            <a:off x="2954298" y="2008857"/>
            <a:ext cx="2536903" cy="1811586"/>
          </a:xfrm>
          <a:prstGeom prst="ellipse">
            <a:avLst/>
          </a:pr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2" name="Freeform 531"/>
          <p:cNvSpPr/>
          <p:nvPr/>
        </p:nvSpPr>
        <p:spPr>
          <a:xfrm>
            <a:off x="0" y="1892300"/>
            <a:ext cx="4470400" cy="4279900"/>
          </a:xfrm>
          <a:custGeom>
            <a:avLst/>
            <a:gdLst>
              <a:gd name="connsiteX0" fmla="*/ 165100 w 4470400"/>
              <a:gd name="connsiteY0" fmla="*/ 12700 h 5092700"/>
              <a:gd name="connsiteX1" fmla="*/ 4470400 w 4470400"/>
              <a:gd name="connsiteY1" fmla="*/ 5092700 h 5092700"/>
              <a:gd name="connsiteX2" fmla="*/ 0 w 4470400"/>
              <a:gd name="connsiteY2" fmla="*/ 5054600 h 5092700"/>
              <a:gd name="connsiteX3" fmla="*/ 0 w 4470400"/>
              <a:gd name="connsiteY3" fmla="*/ 0 h 5092700"/>
              <a:gd name="connsiteX4" fmla="*/ 165100 w 4470400"/>
              <a:gd name="connsiteY4" fmla="*/ 12700 h 509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0" h="5092700">
                <a:moveTo>
                  <a:pt x="165100" y="12700"/>
                </a:moveTo>
                <a:lnTo>
                  <a:pt x="4470400" y="5092700"/>
                </a:lnTo>
                <a:lnTo>
                  <a:pt x="0" y="5054600"/>
                </a:lnTo>
                <a:lnTo>
                  <a:pt x="0" y="0"/>
                </a:lnTo>
                <a:lnTo>
                  <a:pt x="165100" y="12700"/>
                </a:lnTo>
                <a:close/>
              </a:path>
            </a:pathLst>
          </a:custGeom>
          <a:gradFill flip="none" rotWithShape="1">
            <a:gsLst>
              <a:gs pos="92000">
                <a:schemeClr val="accent3">
                  <a:lumMod val="60000"/>
                  <a:lumOff val="40000"/>
                </a:schemeClr>
              </a:gs>
              <a:gs pos="31000">
                <a:srgbClr val="FFFFFF"/>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627"/>
          <p:cNvGrpSpPr/>
          <p:nvPr/>
        </p:nvGrpSpPr>
        <p:grpSpPr>
          <a:xfrm>
            <a:off x="60325" y="1050926"/>
            <a:ext cx="574673" cy="1301749"/>
            <a:chOff x="3422649" y="4743451"/>
            <a:chExt cx="574673" cy="1301749"/>
          </a:xfrm>
        </p:grpSpPr>
        <p:grpSp>
          <p:nvGrpSpPr>
            <p:cNvPr id="3" name="Group 628"/>
            <p:cNvGrpSpPr/>
            <p:nvPr/>
          </p:nvGrpSpPr>
          <p:grpSpPr>
            <a:xfrm>
              <a:off x="3438524" y="4816475"/>
              <a:ext cx="539751" cy="1228725"/>
              <a:chOff x="3136899" y="4730750"/>
              <a:chExt cx="539751" cy="1228725"/>
            </a:xfrm>
          </p:grpSpPr>
          <p:grpSp>
            <p:nvGrpSpPr>
              <p:cNvPr id="4" name="Group 630"/>
              <p:cNvGrpSpPr/>
              <p:nvPr/>
            </p:nvGrpSpPr>
            <p:grpSpPr>
              <a:xfrm>
                <a:off x="3136899" y="5260975"/>
                <a:ext cx="539751" cy="698500"/>
                <a:chOff x="2857499" y="5124450"/>
                <a:chExt cx="539751" cy="698500"/>
              </a:xfrm>
            </p:grpSpPr>
            <p:sp>
              <p:nvSpPr>
                <p:cNvPr id="658" name="Cube 65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658"/>
                <p:cNvGrpSpPr/>
                <p:nvPr/>
              </p:nvGrpSpPr>
              <p:grpSpPr>
                <a:xfrm>
                  <a:off x="2901950" y="5302250"/>
                  <a:ext cx="495300" cy="520700"/>
                  <a:chOff x="2962275" y="4851400"/>
                  <a:chExt cx="495300" cy="520700"/>
                </a:xfrm>
              </p:grpSpPr>
              <p:sp>
                <p:nvSpPr>
                  <p:cNvPr id="666" name="Cube 66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7" name="Cube 66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8" name="Cube 66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9" name="Cube 66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 name="Group 659"/>
                <p:cNvGrpSpPr/>
                <p:nvPr/>
              </p:nvGrpSpPr>
              <p:grpSpPr>
                <a:xfrm>
                  <a:off x="2857500" y="5124450"/>
                  <a:ext cx="495300" cy="520700"/>
                  <a:chOff x="2962275" y="4851400"/>
                  <a:chExt cx="495300" cy="520700"/>
                </a:xfrm>
              </p:grpSpPr>
              <p:sp>
                <p:nvSpPr>
                  <p:cNvPr id="662" name="Cube 66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3" name="Cube 66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4" name="Cube 66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5" name="Cube 66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61" name="Cube 66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 name="Group 631"/>
              <p:cNvGrpSpPr/>
              <p:nvPr/>
            </p:nvGrpSpPr>
            <p:grpSpPr>
              <a:xfrm>
                <a:off x="3136899" y="4997450"/>
                <a:ext cx="539751" cy="698500"/>
                <a:chOff x="2857499" y="5124450"/>
                <a:chExt cx="539751" cy="698500"/>
              </a:xfrm>
            </p:grpSpPr>
            <p:sp>
              <p:nvSpPr>
                <p:cNvPr id="646" name="Cube 64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646"/>
                <p:cNvGrpSpPr/>
                <p:nvPr/>
              </p:nvGrpSpPr>
              <p:grpSpPr>
                <a:xfrm>
                  <a:off x="2901950" y="5302250"/>
                  <a:ext cx="495300" cy="520700"/>
                  <a:chOff x="2962275" y="4851400"/>
                  <a:chExt cx="495300" cy="520700"/>
                </a:xfrm>
              </p:grpSpPr>
              <p:sp>
                <p:nvSpPr>
                  <p:cNvPr id="654" name="Cube 65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5" name="Cube 65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6" name="Cube 65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7" name="Cube 65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 name="Group 647"/>
                <p:cNvGrpSpPr/>
                <p:nvPr/>
              </p:nvGrpSpPr>
              <p:grpSpPr>
                <a:xfrm>
                  <a:off x="2857500" y="5124450"/>
                  <a:ext cx="495300" cy="520700"/>
                  <a:chOff x="2962275" y="4851400"/>
                  <a:chExt cx="495300" cy="520700"/>
                </a:xfrm>
              </p:grpSpPr>
              <p:sp>
                <p:nvSpPr>
                  <p:cNvPr id="650" name="Cube 64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1" name="Cube 65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2" name="Cube 65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3" name="Cube 65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49" name="Cube 64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632"/>
              <p:cNvGrpSpPr/>
              <p:nvPr/>
            </p:nvGrpSpPr>
            <p:grpSpPr>
              <a:xfrm>
                <a:off x="3136899" y="4730750"/>
                <a:ext cx="539751" cy="698500"/>
                <a:chOff x="2857499" y="5124450"/>
                <a:chExt cx="539751" cy="698500"/>
              </a:xfrm>
            </p:grpSpPr>
            <p:sp>
              <p:nvSpPr>
                <p:cNvPr id="634" name="Cube 633"/>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 name="Group 634"/>
                <p:cNvGrpSpPr/>
                <p:nvPr/>
              </p:nvGrpSpPr>
              <p:grpSpPr>
                <a:xfrm>
                  <a:off x="2901950" y="5302250"/>
                  <a:ext cx="495300" cy="520700"/>
                  <a:chOff x="2962275" y="4851400"/>
                  <a:chExt cx="495300" cy="520700"/>
                </a:xfrm>
              </p:grpSpPr>
              <p:sp>
                <p:nvSpPr>
                  <p:cNvPr id="642" name="Cube 64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3" name="Cube 64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4" name="Cube 64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5" name="Cube 64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2" name="Group 635"/>
                <p:cNvGrpSpPr/>
                <p:nvPr/>
              </p:nvGrpSpPr>
              <p:grpSpPr>
                <a:xfrm>
                  <a:off x="2857500" y="5124450"/>
                  <a:ext cx="495300" cy="520700"/>
                  <a:chOff x="2962275" y="4851400"/>
                  <a:chExt cx="495300" cy="520700"/>
                </a:xfrm>
              </p:grpSpPr>
              <p:sp>
                <p:nvSpPr>
                  <p:cNvPr id="638" name="Cube 63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9" name="Cube 63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0" name="Cube 63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1" name="Cube 64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37" name="Cube 636"/>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630" name="Cube 629"/>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261"/>
          <p:cNvGrpSpPr/>
          <p:nvPr/>
        </p:nvGrpSpPr>
        <p:grpSpPr>
          <a:xfrm>
            <a:off x="450849" y="1441451"/>
            <a:ext cx="574673" cy="1301749"/>
            <a:chOff x="3422649" y="4743451"/>
            <a:chExt cx="574673" cy="1301749"/>
          </a:xfrm>
        </p:grpSpPr>
        <p:grpSp>
          <p:nvGrpSpPr>
            <p:cNvPr id="14" name="Group 262"/>
            <p:cNvGrpSpPr/>
            <p:nvPr/>
          </p:nvGrpSpPr>
          <p:grpSpPr>
            <a:xfrm>
              <a:off x="3438524" y="4816475"/>
              <a:ext cx="539751" cy="1228725"/>
              <a:chOff x="3136899" y="4730750"/>
              <a:chExt cx="539751" cy="1228725"/>
            </a:xfrm>
          </p:grpSpPr>
          <p:grpSp>
            <p:nvGrpSpPr>
              <p:cNvPr id="15" name="Group 264"/>
              <p:cNvGrpSpPr/>
              <p:nvPr/>
            </p:nvGrpSpPr>
            <p:grpSpPr>
              <a:xfrm>
                <a:off x="3136899" y="5260975"/>
                <a:ext cx="539751" cy="698500"/>
                <a:chOff x="2857499" y="5124450"/>
                <a:chExt cx="539751" cy="698500"/>
              </a:xfrm>
            </p:grpSpPr>
            <p:sp>
              <p:nvSpPr>
                <p:cNvPr id="616" name="Cube 61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292"/>
                <p:cNvGrpSpPr/>
                <p:nvPr/>
              </p:nvGrpSpPr>
              <p:grpSpPr>
                <a:xfrm>
                  <a:off x="2901950" y="5302250"/>
                  <a:ext cx="495300" cy="520700"/>
                  <a:chOff x="2962275" y="4851400"/>
                  <a:chExt cx="495300" cy="520700"/>
                </a:xfrm>
              </p:grpSpPr>
              <p:sp>
                <p:nvSpPr>
                  <p:cNvPr id="624" name="Cube 62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5" name="Cube 62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6" name="Cube 62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7" name="Cube 62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 name="Group 293"/>
                <p:cNvGrpSpPr/>
                <p:nvPr/>
              </p:nvGrpSpPr>
              <p:grpSpPr>
                <a:xfrm>
                  <a:off x="2857500" y="5124450"/>
                  <a:ext cx="495300" cy="520700"/>
                  <a:chOff x="2962275" y="4851400"/>
                  <a:chExt cx="495300" cy="520700"/>
                </a:xfrm>
              </p:grpSpPr>
              <p:sp>
                <p:nvSpPr>
                  <p:cNvPr id="620" name="Cube 61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1" name="Cube 62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2" name="Cube 62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3" name="Cube 62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19" name="Cube 61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265"/>
              <p:cNvGrpSpPr/>
              <p:nvPr/>
            </p:nvGrpSpPr>
            <p:grpSpPr>
              <a:xfrm>
                <a:off x="3136899" y="4997450"/>
                <a:ext cx="539751" cy="698500"/>
                <a:chOff x="2857499" y="5124450"/>
                <a:chExt cx="539751" cy="698500"/>
              </a:xfrm>
            </p:grpSpPr>
            <p:sp>
              <p:nvSpPr>
                <p:cNvPr id="604" name="Cube 603"/>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280"/>
                <p:cNvGrpSpPr/>
                <p:nvPr/>
              </p:nvGrpSpPr>
              <p:grpSpPr>
                <a:xfrm>
                  <a:off x="2901950" y="5302250"/>
                  <a:ext cx="495300" cy="520700"/>
                  <a:chOff x="2962275" y="4851400"/>
                  <a:chExt cx="495300" cy="520700"/>
                </a:xfrm>
              </p:grpSpPr>
              <p:sp>
                <p:nvSpPr>
                  <p:cNvPr id="612" name="Cube 61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3" name="Cube 61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4" name="Cube 61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5" name="Cube 61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1" name="Group 281"/>
                <p:cNvGrpSpPr/>
                <p:nvPr/>
              </p:nvGrpSpPr>
              <p:grpSpPr>
                <a:xfrm>
                  <a:off x="2857500" y="5124450"/>
                  <a:ext cx="495300" cy="520700"/>
                  <a:chOff x="2962275" y="4851400"/>
                  <a:chExt cx="495300" cy="520700"/>
                </a:xfrm>
              </p:grpSpPr>
              <p:sp>
                <p:nvSpPr>
                  <p:cNvPr id="608" name="Cube 60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9" name="Cube 60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0" name="Cube 60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1" name="Cube 61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07" name="Cube 606"/>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3" name="Group 266"/>
              <p:cNvGrpSpPr/>
              <p:nvPr/>
            </p:nvGrpSpPr>
            <p:grpSpPr>
              <a:xfrm>
                <a:off x="3136899" y="4730750"/>
                <a:ext cx="539751" cy="698500"/>
                <a:chOff x="2857499" y="5124450"/>
                <a:chExt cx="539751" cy="698500"/>
              </a:xfrm>
            </p:grpSpPr>
            <p:sp>
              <p:nvSpPr>
                <p:cNvPr id="592" name="Cube 591"/>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4" name="Group 268"/>
                <p:cNvGrpSpPr/>
                <p:nvPr/>
              </p:nvGrpSpPr>
              <p:grpSpPr>
                <a:xfrm>
                  <a:off x="2901950" y="5302250"/>
                  <a:ext cx="495300" cy="520700"/>
                  <a:chOff x="2962275" y="4851400"/>
                  <a:chExt cx="495300" cy="520700"/>
                </a:xfrm>
              </p:grpSpPr>
              <p:sp>
                <p:nvSpPr>
                  <p:cNvPr id="600" name="Cube 59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1" name="Cube 60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2" name="Cube 60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3" name="Cube 60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69"/>
                <p:cNvGrpSpPr/>
                <p:nvPr/>
              </p:nvGrpSpPr>
              <p:grpSpPr>
                <a:xfrm>
                  <a:off x="2857500" y="5124450"/>
                  <a:ext cx="495300" cy="520700"/>
                  <a:chOff x="2962275" y="4851400"/>
                  <a:chExt cx="495300" cy="520700"/>
                </a:xfrm>
              </p:grpSpPr>
              <p:sp>
                <p:nvSpPr>
                  <p:cNvPr id="596" name="Cube 59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7" name="Cube 59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8" name="Cube 59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9" name="Cube 59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95" name="Cube 594"/>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588" name="Cube 587"/>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6" name="Group 176"/>
          <p:cNvGrpSpPr/>
          <p:nvPr/>
        </p:nvGrpSpPr>
        <p:grpSpPr>
          <a:xfrm>
            <a:off x="882649" y="1873251"/>
            <a:ext cx="574673" cy="1301749"/>
            <a:chOff x="3422649" y="4743451"/>
            <a:chExt cx="574673" cy="1301749"/>
          </a:xfrm>
        </p:grpSpPr>
        <p:grpSp>
          <p:nvGrpSpPr>
            <p:cNvPr id="28" name="Group 94"/>
            <p:cNvGrpSpPr/>
            <p:nvPr/>
          </p:nvGrpSpPr>
          <p:grpSpPr>
            <a:xfrm>
              <a:off x="3438524" y="4816475"/>
              <a:ext cx="539751" cy="1228725"/>
              <a:chOff x="3136899" y="4730750"/>
              <a:chExt cx="539751" cy="1228725"/>
            </a:xfrm>
          </p:grpSpPr>
          <p:grpSp>
            <p:nvGrpSpPr>
              <p:cNvPr id="29" name="Group 67"/>
              <p:cNvGrpSpPr/>
              <p:nvPr/>
            </p:nvGrpSpPr>
            <p:grpSpPr>
              <a:xfrm>
                <a:off x="3136899" y="5260975"/>
                <a:ext cx="539751" cy="698500"/>
                <a:chOff x="2857499" y="5124450"/>
                <a:chExt cx="539751" cy="698500"/>
              </a:xfrm>
            </p:grpSpPr>
            <p:sp>
              <p:nvSpPr>
                <p:cNvPr id="67" name="Cube 66"/>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55"/>
                <p:cNvGrpSpPr/>
                <p:nvPr/>
              </p:nvGrpSpPr>
              <p:grpSpPr>
                <a:xfrm>
                  <a:off x="2901950" y="5302250"/>
                  <a:ext cx="495300" cy="520700"/>
                  <a:chOff x="2962275" y="4851400"/>
                  <a:chExt cx="495300" cy="520700"/>
                </a:xfrm>
              </p:grpSpPr>
              <p:sp>
                <p:nvSpPr>
                  <p:cNvPr id="47" name="Cube 46"/>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Cube 47"/>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Cube 48"/>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ube 5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56"/>
                <p:cNvGrpSpPr/>
                <p:nvPr/>
              </p:nvGrpSpPr>
              <p:grpSpPr>
                <a:xfrm>
                  <a:off x="2857500" y="5124450"/>
                  <a:ext cx="495300" cy="520700"/>
                  <a:chOff x="2962275" y="4851400"/>
                  <a:chExt cx="495300" cy="520700"/>
                </a:xfrm>
              </p:grpSpPr>
              <p:sp>
                <p:nvSpPr>
                  <p:cNvPr id="58" name="Cube 5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Cube 5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Cube 5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Cube 6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6" name="Cube 65"/>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2" name="Group 68"/>
              <p:cNvGrpSpPr/>
              <p:nvPr/>
            </p:nvGrpSpPr>
            <p:grpSpPr>
              <a:xfrm>
                <a:off x="3136899" y="4997450"/>
                <a:ext cx="539751" cy="698500"/>
                <a:chOff x="2857499" y="5124450"/>
                <a:chExt cx="539751" cy="698500"/>
              </a:xfrm>
            </p:grpSpPr>
            <p:sp>
              <p:nvSpPr>
                <p:cNvPr id="70" name="Cube 6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3" name="Group 70"/>
                <p:cNvGrpSpPr/>
                <p:nvPr/>
              </p:nvGrpSpPr>
              <p:grpSpPr>
                <a:xfrm>
                  <a:off x="2901950" y="5302250"/>
                  <a:ext cx="495300" cy="520700"/>
                  <a:chOff x="2962275" y="4851400"/>
                  <a:chExt cx="495300" cy="520700"/>
                </a:xfrm>
              </p:grpSpPr>
              <p:sp>
                <p:nvSpPr>
                  <p:cNvPr id="78" name="Cube 7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Cube 7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Cube 7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Cube 8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4" name="Group 71"/>
                <p:cNvGrpSpPr/>
                <p:nvPr/>
              </p:nvGrpSpPr>
              <p:grpSpPr>
                <a:xfrm>
                  <a:off x="2857500" y="5124450"/>
                  <a:ext cx="495300" cy="520700"/>
                  <a:chOff x="2962275" y="4851400"/>
                  <a:chExt cx="495300" cy="520700"/>
                </a:xfrm>
              </p:grpSpPr>
              <p:sp>
                <p:nvSpPr>
                  <p:cNvPr id="74" name="Cube 7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Cube 7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Cube 7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Cube 7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3" name="Cube 7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5" name="Group 81"/>
              <p:cNvGrpSpPr/>
              <p:nvPr/>
            </p:nvGrpSpPr>
            <p:grpSpPr>
              <a:xfrm>
                <a:off x="3136899" y="4730750"/>
                <a:ext cx="539751" cy="698500"/>
                <a:chOff x="2857499" y="5124450"/>
                <a:chExt cx="539751" cy="698500"/>
              </a:xfrm>
            </p:grpSpPr>
            <p:sp>
              <p:nvSpPr>
                <p:cNvPr id="83" name="Cube 82"/>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6" name="Group 83"/>
                <p:cNvGrpSpPr/>
                <p:nvPr/>
              </p:nvGrpSpPr>
              <p:grpSpPr>
                <a:xfrm>
                  <a:off x="2901950" y="5302250"/>
                  <a:ext cx="495300" cy="520700"/>
                  <a:chOff x="2962275" y="4851400"/>
                  <a:chExt cx="495300" cy="520700"/>
                </a:xfrm>
              </p:grpSpPr>
              <p:sp>
                <p:nvSpPr>
                  <p:cNvPr id="91" name="Cube 90"/>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Cube 91"/>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Cube 92"/>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Cube 93"/>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7" name="Group 84"/>
                <p:cNvGrpSpPr/>
                <p:nvPr/>
              </p:nvGrpSpPr>
              <p:grpSpPr>
                <a:xfrm>
                  <a:off x="2857500" y="5124450"/>
                  <a:ext cx="495300" cy="520700"/>
                  <a:chOff x="2962275" y="4851400"/>
                  <a:chExt cx="495300" cy="520700"/>
                </a:xfrm>
              </p:grpSpPr>
              <p:sp>
                <p:nvSpPr>
                  <p:cNvPr id="87" name="Cube 86"/>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Cube 87"/>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Cube 88"/>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Cube 89"/>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6" name="Cube 85"/>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36" name="Cube 135"/>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8" name="Group 177"/>
          <p:cNvGrpSpPr/>
          <p:nvPr/>
        </p:nvGrpSpPr>
        <p:grpSpPr>
          <a:xfrm>
            <a:off x="1327149" y="2305051"/>
            <a:ext cx="574673" cy="1301749"/>
            <a:chOff x="3422649" y="4743451"/>
            <a:chExt cx="574673" cy="1301749"/>
          </a:xfrm>
        </p:grpSpPr>
        <p:grpSp>
          <p:nvGrpSpPr>
            <p:cNvPr id="39" name="Group 178"/>
            <p:cNvGrpSpPr/>
            <p:nvPr/>
          </p:nvGrpSpPr>
          <p:grpSpPr>
            <a:xfrm>
              <a:off x="3438524" y="4816475"/>
              <a:ext cx="539751" cy="1228725"/>
              <a:chOff x="3136899" y="4730750"/>
              <a:chExt cx="539751" cy="1228725"/>
            </a:xfrm>
          </p:grpSpPr>
          <p:grpSp>
            <p:nvGrpSpPr>
              <p:cNvPr id="40" name="Group 180"/>
              <p:cNvGrpSpPr/>
              <p:nvPr/>
            </p:nvGrpSpPr>
            <p:grpSpPr>
              <a:xfrm>
                <a:off x="3136899" y="5260975"/>
                <a:ext cx="539751" cy="698500"/>
                <a:chOff x="2857499" y="5124450"/>
                <a:chExt cx="539751" cy="698500"/>
              </a:xfrm>
            </p:grpSpPr>
            <p:sp>
              <p:nvSpPr>
                <p:cNvPr id="208" name="Cube 20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1" name="Group 208"/>
                <p:cNvGrpSpPr/>
                <p:nvPr/>
              </p:nvGrpSpPr>
              <p:grpSpPr>
                <a:xfrm>
                  <a:off x="2901950" y="5302250"/>
                  <a:ext cx="495300" cy="520700"/>
                  <a:chOff x="2962275" y="4851400"/>
                  <a:chExt cx="495300" cy="520700"/>
                </a:xfrm>
              </p:grpSpPr>
              <p:sp>
                <p:nvSpPr>
                  <p:cNvPr id="216" name="Cube 21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7" name="Cube 21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8" name="Cube 21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9" name="Cube 21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2" name="Group 209"/>
                <p:cNvGrpSpPr/>
                <p:nvPr/>
              </p:nvGrpSpPr>
              <p:grpSpPr>
                <a:xfrm>
                  <a:off x="2857500" y="5124450"/>
                  <a:ext cx="495300" cy="520700"/>
                  <a:chOff x="2962275" y="4851400"/>
                  <a:chExt cx="495300" cy="520700"/>
                </a:xfrm>
              </p:grpSpPr>
              <p:sp>
                <p:nvSpPr>
                  <p:cNvPr id="212" name="Cube 21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Cube 21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Cube 21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5" name="Cube 21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1" name="Cube 21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3" name="Group 181"/>
              <p:cNvGrpSpPr/>
              <p:nvPr/>
            </p:nvGrpSpPr>
            <p:grpSpPr>
              <a:xfrm>
                <a:off x="3136899" y="4997450"/>
                <a:ext cx="539751" cy="698500"/>
                <a:chOff x="2857499" y="5124450"/>
                <a:chExt cx="539751" cy="698500"/>
              </a:xfrm>
            </p:grpSpPr>
            <p:sp>
              <p:nvSpPr>
                <p:cNvPr id="196" name="Cube 19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4" name="Group 196"/>
                <p:cNvGrpSpPr/>
                <p:nvPr/>
              </p:nvGrpSpPr>
              <p:grpSpPr>
                <a:xfrm>
                  <a:off x="2901950" y="5302250"/>
                  <a:ext cx="495300" cy="520700"/>
                  <a:chOff x="2962275" y="4851400"/>
                  <a:chExt cx="495300" cy="520700"/>
                </a:xfrm>
              </p:grpSpPr>
              <p:sp>
                <p:nvSpPr>
                  <p:cNvPr id="204" name="Cube 20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5" name="Cube 20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Cube 20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Cube 20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5" name="Group 197"/>
                <p:cNvGrpSpPr/>
                <p:nvPr/>
              </p:nvGrpSpPr>
              <p:grpSpPr>
                <a:xfrm>
                  <a:off x="2857500" y="5124450"/>
                  <a:ext cx="495300" cy="520700"/>
                  <a:chOff x="2962275" y="4851400"/>
                  <a:chExt cx="495300" cy="520700"/>
                </a:xfrm>
              </p:grpSpPr>
              <p:sp>
                <p:nvSpPr>
                  <p:cNvPr id="200" name="Cube 19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Cube 20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Cube 20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Cube 20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9" name="Cube 19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6" name="Group 182"/>
              <p:cNvGrpSpPr/>
              <p:nvPr/>
            </p:nvGrpSpPr>
            <p:grpSpPr>
              <a:xfrm>
                <a:off x="3136899" y="4730750"/>
                <a:ext cx="539751" cy="698500"/>
                <a:chOff x="2857499" y="5124450"/>
                <a:chExt cx="539751" cy="698500"/>
              </a:xfrm>
            </p:grpSpPr>
            <p:sp>
              <p:nvSpPr>
                <p:cNvPr id="184" name="Cube 183"/>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0" name="Group 184"/>
                <p:cNvGrpSpPr/>
                <p:nvPr/>
              </p:nvGrpSpPr>
              <p:grpSpPr>
                <a:xfrm>
                  <a:off x="2901950" y="5302250"/>
                  <a:ext cx="495300" cy="520700"/>
                  <a:chOff x="2962275" y="4851400"/>
                  <a:chExt cx="495300" cy="520700"/>
                </a:xfrm>
              </p:grpSpPr>
              <p:sp>
                <p:nvSpPr>
                  <p:cNvPr id="192" name="Cube 19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3" name="Cube 19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4" name="Cube 19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Cube 19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2" name="Group 185"/>
                <p:cNvGrpSpPr/>
                <p:nvPr/>
              </p:nvGrpSpPr>
              <p:grpSpPr>
                <a:xfrm>
                  <a:off x="2857500" y="5124450"/>
                  <a:ext cx="495300" cy="520700"/>
                  <a:chOff x="2962275" y="4851400"/>
                  <a:chExt cx="495300" cy="520700"/>
                </a:xfrm>
              </p:grpSpPr>
              <p:sp>
                <p:nvSpPr>
                  <p:cNvPr id="188" name="Cube 18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Cube 18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Cube 18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Cube 19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Cube 186"/>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80" name="Cube 179"/>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3" name="Group 422"/>
          <p:cNvGrpSpPr/>
          <p:nvPr/>
        </p:nvGrpSpPr>
        <p:grpSpPr>
          <a:xfrm>
            <a:off x="5549900" y="1714500"/>
            <a:ext cx="3076575" cy="655228"/>
            <a:chOff x="5067300" y="1206500"/>
            <a:chExt cx="3076575" cy="655228"/>
          </a:xfrm>
        </p:grpSpPr>
        <p:cxnSp>
          <p:nvCxnSpPr>
            <p:cNvPr id="351" name="Straight Connector 350"/>
            <p:cNvCxnSpPr/>
            <p:nvPr/>
          </p:nvCxnSpPr>
          <p:spPr>
            <a:xfrm rot="5400000" flipH="1" flipV="1">
              <a:off x="6800058" y="13049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rot="5400000" flipH="1" flipV="1">
              <a:off x="7403308" y="12985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rot="5400000" flipH="1" flipV="1">
              <a:off x="8006558" y="12922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rot="5400000" flipH="1" flipV="1">
              <a:off x="6196808" y="12985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rot="5400000" flipH="1" flipV="1">
              <a:off x="5593558" y="130175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rot="10800000" flipV="1">
              <a:off x="5067300" y="1213642"/>
              <a:ext cx="3035304" cy="555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2" name="Picture 21" descr="PLC2.png"/>
            <p:cNvPicPr>
              <a:picLocks noChangeAspect="1"/>
            </p:cNvPicPr>
            <p:nvPr/>
          </p:nvPicPr>
          <p:blipFill>
            <a:blip r:embed="rId3"/>
            <a:stretch>
              <a:fillRect/>
            </a:stretch>
          </p:blipFill>
          <p:spPr>
            <a:xfrm>
              <a:off x="5492750" y="1349375"/>
              <a:ext cx="228600" cy="506003"/>
            </a:xfrm>
            <a:prstGeom prst="rect">
              <a:avLst/>
            </a:prstGeom>
            <a:effectLst/>
          </p:spPr>
        </p:pic>
        <p:pic>
          <p:nvPicPr>
            <p:cNvPr id="346" name="Picture 345" descr="PLC2.png"/>
            <p:cNvPicPr>
              <a:picLocks noChangeAspect="1"/>
            </p:cNvPicPr>
            <p:nvPr/>
          </p:nvPicPr>
          <p:blipFill>
            <a:blip r:embed="rId3"/>
            <a:stretch>
              <a:fillRect/>
            </a:stretch>
          </p:blipFill>
          <p:spPr>
            <a:xfrm>
              <a:off x="6096000" y="1355725"/>
              <a:ext cx="228600" cy="506003"/>
            </a:xfrm>
            <a:prstGeom prst="rect">
              <a:avLst/>
            </a:prstGeom>
            <a:effectLst/>
          </p:spPr>
        </p:pic>
        <p:pic>
          <p:nvPicPr>
            <p:cNvPr id="347" name="Picture 346" descr="PLC2.png"/>
            <p:cNvPicPr>
              <a:picLocks noChangeAspect="1"/>
            </p:cNvPicPr>
            <p:nvPr/>
          </p:nvPicPr>
          <p:blipFill>
            <a:blip r:embed="rId3"/>
            <a:stretch>
              <a:fillRect/>
            </a:stretch>
          </p:blipFill>
          <p:spPr>
            <a:xfrm>
              <a:off x="6711950" y="1352550"/>
              <a:ext cx="228600" cy="506003"/>
            </a:xfrm>
            <a:prstGeom prst="rect">
              <a:avLst/>
            </a:prstGeom>
            <a:effectLst/>
          </p:spPr>
        </p:pic>
        <p:pic>
          <p:nvPicPr>
            <p:cNvPr id="348" name="Picture 347" descr="PLC2.png"/>
            <p:cNvPicPr>
              <a:picLocks noChangeAspect="1"/>
            </p:cNvPicPr>
            <p:nvPr/>
          </p:nvPicPr>
          <p:blipFill>
            <a:blip r:embed="rId3"/>
            <a:stretch>
              <a:fillRect/>
            </a:stretch>
          </p:blipFill>
          <p:spPr>
            <a:xfrm>
              <a:off x="7315200" y="1352550"/>
              <a:ext cx="228600" cy="506003"/>
            </a:xfrm>
            <a:prstGeom prst="rect">
              <a:avLst/>
            </a:prstGeom>
            <a:effectLst/>
          </p:spPr>
        </p:pic>
        <p:pic>
          <p:nvPicPr>
            <p:cNvPr id="349" name="Picture 348" descr="PLC2.png"/>
            <p:cNvPicPr>
              <a:picLocks noChangeAspect="1"/>
            </p:cNvPicPr>
            <p:nvPr/>
          </p:nvPicPr>
          <p:blipFill>
            <a:blip r:embed="rId3"/>
            <a:stretch>
              <a:fillRect/>
            </a:stretch>
          </p:blipFill>
          <p:spPr>
            <a:xfrm>
              <a:off x="7915275" y="1352550"/>
              <a:ext cx="228600" cy="506003"/>
            </a:xfrm>
            <a:prstGeom prst="rect">
              <a:avLst/>
            </a:prstGeom>
            <a:effectLst/>
          </p:spPr>
        </p:pic>
      </p:grpSp>
      <p:grpSp>
        <p:nvGrpSpPr>
          <p:cNvPr id="54" name="Group 423"/>
          <p:cNvGrpSpPr/>
          <p:nvPr/>
        </p:nvGrpSpPr>
        <p:grpSpPr>
          <a:xfrm>
            <a:off x="5645150" y="2552700"/>
            <a:ext cx="3254375" cy="655228"/>
            <a:chOff x="5162550" y="2044700"/>
            <a:chExt cx="3254375" cy="655228"/>
          </a:xfrm>
        </p:grpSpPr>
        <p:cxnSp>
          <p:nvCxnSpPr>
            <p:cNvPr id="395" name="Straight Connector 394"/>
            <p:cNvCxnSpPr/>
            <p:nvPr/>
          </p:nvCxnSpPr>
          <p:spPr>
            <a:xfrm rot="5400000" flipH="1" flipV="1">
              <a:off x="7073108" y="21431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p:nvPr/>
          </p:nvCxnSpPr>
          <p:spPr>
            <a:xfrm rot="5400000" flipH="1" flipV="1">
              <a:off x="7676358" y="21367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7" name="Straight Connector 396"/>
            <p:cNvCxnSpPr/>
            <p:nvPr/>
          </p:nvCxnSpPr>
          <p:spPr>
            <a:xfrm rot="5400000" flipH="1" flipV="1">
              <a:off x="8279608" y="21304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8" name="Straight Connector 397"/>
            <p:cNvCxnSpPr/>
            <p:nvPr/>
          </p:nvCxnSpPr>
          <p:spPr>
            <a:xfrm rot="5400000" flipH="1" flipV="1">
              <a:off x="6469858" y="21367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p:nvCxnSpPr>
          <p:spPr>
            <a:xfrm rot="5400000" flipH="1" flipV="1">
              <a:off x="5866608" y="213995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0" name="Straight Connector 399"/>
            <p:cNvCxnSpPr/>
            <p:nvPr/>
          </p:nvCxnSpPr>
          <p:spPr>
            <a:xfrm rot="10800000">
              <a:off x="5162550" y="2051050"/>
              <a:ext cx="3213104" cy="79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01" name="Picture 400" descr="PLC2.png"/>
            <p:cNvPicPr>
              <a:picLocks noChangeAspect="1"/>
            </p:cNvPicPr>
            <p:nvPr/>
          </p:nvPicPr>
          <p:blipFill>
            <a:blip r:embed="rId3"/>
            <a:stretch>
              <a:fillRect/>
            </a:stretch>
          </p:blipFill>
          <p:spPr>
            <a:xfrm>
              <a:off x="5765800" y="2187575"/>
              <a:ext cx="228600" cy="506003"/>
            </a:xfrm>
            <a:prstGeom prst="rect">
              <a:avLst/>
            </a:prstGeom>
            <a:effectLst/>
          </p:spPr>
        </p:pic>
        <p:pic>
          <p:nvPicPr>
            <p:cNvPr id="402" name="Picture 401" descr="PLC2.png"/>
            <p:cNvPicPr>
              <a:picLocks noChangeAspect="1"/>
            </p:cNvPicPr>
            <p:nvPr/>
          </p:nvPicPr>
          <p:blipFill>
            <a:blip r:embed="rId3"/>
            <a:stretch>
              <a:fillRect/>
            </a:stretch>
          </p:blipFill>
          <p:spPr>
            <a:xfrm>
              <a:off x="6369050" y="2193925"/>
              <a:ext cx="228600" cy="506003"/>
            </a:xfrm>
            <a:prstGeom prst="rect">
              <a:avLst/>
            </a:prstGeom>
            <a:effectLst/>
          </p:spPr>
        </p:pic>
        <p:pic>
          <p:nvPicPr>
            <p:cNvPr id="403" name="Picture 402" descr="PLC2.png"/>
            <p:cNvPicPr>
              <a:picLocks noChangeAspect="1"/>
            </p:cNvPicPr>
            <p:nvPr/>
          </p:nvPicPr>
          <p:blipFill>
            <a:blip r:embed="rId3"/>
            <a:stretch>
              <a:fillRect/>
            </a:stretch>
          </p:blipFill>
          <p:spPr>
            <a:xfrm>
              <a:off x="6985000" y="2190750"/>
              <a:ext cx="228600" cy="506003"/>
            </a:xfrm>
            <a:prstGeom prst="rect">
              <a:avLst/>
            </a:prstGeom>
            <a:effectLst/>
          </p:spPr>
        </p:pic>
        <p:pic>
          <p:nvPicPr>
            <p:cNvPr id="404" name="Picture 403" descr="PLC2.png"/>
            <p:cNvPicPr>
              <a:picLocks noChangeAspect="1"/>
            </p:cNvPicPr>
            <p:nvPr/>
          </p:nvPicPr>
          <p:blipFill>
            <a:blip r:embed="rId3"/>
            <a:stretch>
              <a:fillRect/>
            </a:stretch>
          </p:blipFill>
          <p:spPr>
            <a:xfrm>
              <a:off x="7588250" y="2190750"/>
              <a:ext cx="228600" cy="506003"/>
            </a:xfrm>
            <a:prstGeom prst="rect">
              <a:avLst/>
            </a:prstGeom>
            <a:effectLst/>
          </p:spPr>
        </p:pic>
        <p:pic>
          <p:nvPicPr>
            <p:cNvPr id="405" name="Picture 404" descr="PLC2.png"/>
            <p:cNvPicPr>
              <a:picLocks noChangeAspect="1"/>
            </p:cNvPicPr>
            <p:nvPr/>
          </p:nvPicPr>
          <p:blipFill>
            <a:blip r:embed="rId3"/>
            <a:stretch>
              <a:fillRect/>
            </a:stretch>
          </p:blipFill>
          <p:spPr>
            <a:xfrm>
              <a:off x="8188325" y="2190750"/>
              <a:ext cx="228600" cy="506003"/>
            </a:xfrm>
            <a:prstGeom prst="rect">
              <a:avLst/>
            </a:prstGeom>
            <a:effectLst/>
          </p:spPr>
        </p:pic>
      </p:grpSp>
      <p:grpSp>
        <p:nvGrpSpPr>
          <p:cNvPr id="55" name="Group 424"/>
          <p:cNvGrpSpPr/>
          <p:nvPr/>
        </p:nvGrpSpPr>
        <p:grpSpPr>
          <a:xfrm>
            <a:off x="5486400" y="3397250"/>
            <a:ext cx="3146425" cy="655228"/>
            <a:chOff x="5003800" y="2889250"/>
            <a:chExt cx="3146425" cy="655228"/>
          </a:xfrm>
        </p:grpSpPr>
        <p:cxnSp>
          <p:nvCxnSpPr>
            <p:cNvPr id="409" name="Straight Connector 408"/>
            <p:cNvCxnSpPr/>
            <p:nvPr/>
          </p:nvCxnSpPr>
          <p:spPr>
            <a:xfrm rot="5400000" flipH="1" flipV="1">
              <a:off x="6806408" y="29876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0" name="Straight Connector 409"/>
            <p:cNvCxnSpPr/>
            <p:nvPr/>
          </p:nvCxnSpPr>
          <p:spPr>
            <a:xfrm rot="5400000" flipH="1" flipV="1">
              <a:off x="7409658" y="29813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1" name="Straight Connector 410"/>
            <p:cNvCxnSpPr/>
            <p:nvPr/>
          </p:nvCxnSpPr>
          <p:spPr>
            <a:xfrm rot="5400000" flipH="1" flipV="1">
              <a:off x="8012908" y="297497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p:nvPr/>
          </p:nvCxnSpPr>
          <p:spPr>
            <a:xfrm rot="5400000" flipH="1" flipV="1">
              <a:off x="6203158" y="2981329"/>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3" name="Straight Connector 412"/>
            <p:cNvCxnSpPr/>
            <p:nvPr/>
          </p:nvCxnSpPr>
          <p:spPr>
            <a:xfrm rot="5400000" flipH="1" flipV="1">
              <a:off x="5599908" y="2984504"/>
              <a:ext cx="172246" cy="7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4" name="Straight Connector 413"/>
            <p:cNvCxnSpPr/>
            <p:nvPr/>
          </p:nvCxnSpPr>
          <p:spPr>
            <a:xfrm rot="10800000">
              <a:off x="5003800" y="2895600"/>
              <a:ext cx="3105154" cy="79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15" name="Picture 414" descr="PLC2.png"/>
            <p:cNvPicPr>
              <a:picLocks noChangeAspect="1"/>
            </p:cNvPicPr>
            <p:nvPr/>
          </p:nvPicPr>
          <p:blipFill>
            <a:blip r:embed="rId3"/>
            <a:stretch>
              <a:fillRect/>
            </a:stretch>
          </p:blipFill>
          <p:spPr>
            <a:xfrm>
              <a:off x="5499100" y="3032125"/>
              <a:ext cx="228600" cy="506003"/>
            </a:xfrm>
            <a:prstGeom prst="rect">
              <a:avLst/>
            </a:prstGeom>
          </p:spPr>
        </p:pic>
        <p:pic>
          <p:nvPicPr>
            <p:cNvPr id="416" name="Picture 415" descr="PLC2.png"/>
            <p:cNvPicPr>
              <a:picLocks noChangeAspect="1"/>
            </p:cNvPicPr>
            <p:nvPr/>
          </p:nvPicPr>
          <p:blipFill>
            <a:blip r:embed="rId3"/>
            <a:stretch>
              <a:fillRect/>
            </a:stretch>
          </p:blipFill>
          <p:spPr>
            <a:xfrm>
              <a:off x="6102350" y="3038475"/>
              <a:ext cx="228600" cy="506003"/>
            </a:xfrm>
            <a:prstGeom prst="rect">
              <a:avLst/>
            </a:prstGeom>
          </p:spPr>
        </p:pic>
        <p:pic>
          <p:nvPicPr>
            <p:cNvPr id="417" name="Picture 416" descr="PLC2.png"/>
            <p:cNvPicPr>
              <a:picLocks noChangeAspect="1"/>
            </p:cNvPicPr>
            <p:nvPr/>
          </p:nvPicPr>
          <p:blipFill>
            <a:blip r:embed="rId3"/>
            <a:stretch>
              <a:fillRect/>
            </a:stretch>
          </p:blipFill>
          <p:spPr>
            <a:xfrm>
              <a:off x="6718300" y="3035300"/>
              <a:ext cx="228600" cy="506003"/>
            </a:xfrm>
            <a:prstGeom prst="rect">
              <a:avLst/>
            </a:prstGeom>
          </p:spPr>
        </p:pic>
        <p:pic>
          <p:nvPicPr>
            <p:cNvPr id="418" name="Picture 417" descr="PLC2.png"/>
            <p:cNvPicPr>
              <a:picLocks noChangeAspect="1"/>
            </p:cNvPicPr>
            <p:nvPr/>
          </p:nvPicPr>
          <p:blipFill>
            <a:blip r:embed="rId3"/>
            <a:stretch>
              <a:fillRect/>
            </a:stretch>
          </p:blipFill>
          <p:spPr>
            <a:xfrm>
              <a:off x="7321550" y="3035300"/>
              <a:ext cx="228600" cy="506003"/>
            </a:xfrm>
            <a:prstGeom prst="rect">
              <a:avLst/>
            </a:prstGeom>
          </p:spPr>
        </p:pic>
        <p:pic>
          <p:nvPicPr>
            <p:cNvPr id="419" name="Picture 418" descr="PLC2.png"/>
            <p:cNvPicPr>
              <a:picLocks noChangeAspect="1"/>
            </p:cNvPicPr>
            <p:nvPr/>
          </p:nvPicPr>
          <p:blipFill>
            <a:blip r:embed="rId3"/>
            <a:stretch>
              <a:fillRect/>
            </a:stretch>
          </p:blipFill>
          <p:spPr>
            <a:xfrm>
              <a:off x="7921625" y="3035300"/>
              <a:ext cx="228600" cy="506003"/>
            </a:xfrm>
            <a:prstGeom prst="rect">
              <a:avLst/>
            </a:prstGeom>
          </p:spPr>
        </p:pic>
      </p:grpSp>
      <p:cxnSp>
        <p:nvCxnSpPr>
          <p:cNvPr id="426" name="Straight Connector 425"/>
          <p:cNvCxnSpPr/>
          <p:nvPr/>
        </p:nvCxnSpPr>
        <p:spPr>
          <a:xfrm rot="16200000" flipV="1">
            <a:off x="4823222" y="2461021"/>
            <a:ext cx="1475981" cy="27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8" name="Straight Connector 427"/>
          <p:cNvCxnSpPr/>
          <p:nvPr/>
        </p:nvCxnSpPr>
        <p:spPr>
          <a:xfrm rot="16200000" flipV="1">
            <a:off x="5286376" y="2924175"/>
            <a:ext cx="730251" cy="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2" name="Straight Connector 431"/>
          <p:cNvCxnSpPr/>
          <p:nvPr/>
        </p:nvCxnSpPr>
        <p:spPr>
          <a:xfrm rot="10800000">
            <a:off x="4254500" y="3289300"/>
            <a:ext cx="1409700" cy="79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6" name="Straight Connector 435"/>
          <p:cNvCxnSpPr/>
          <p:nvPr/>
        </p:nvCxnSpPr>
        <p:spPr>
          <a:xfrm rot="10800000">
            <a:off x="5257800" y="3194050"/>
            <a:ext cx="317500"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0" name="Picture 19" descr="PLC1.png"/>
          <p:cNvPicPr>
            <a:picLocks noChangeAspect="1"/>
          </p:cNvPicPr>
          <p:nvPr/>
        </p:nvPicPr>
        <p:blipFill>
          <a:blip r:embed="rId4"/>
          <a:stretch>
            <a:fillRect/>
          </a:stretch>
        </p:blipFill>
        <p:spPr>
          <a:xfrm>
            <a:off x="4711700" y="3016250"/>
            <a:ext cx="798858" cy="654050"/>
          </a:xfrm>
          <a:prstGeom prst="rect">
            <a:avLst/>
          </a:prstGeom>
        </p:spPr>
      </p:pic>
      <p:cxnSp>
        <p:nvCxnSpPr>
          <p:cNvPr id="438" name="Straight Connector 437"/>
          <p:cNvCxnSpPr/>
          <p:nvPr/>
        </p:nvCxnSpPr>
        <p:spPr>
          <a:xfrm rot="10800000">
            <a:off x="5994400" y="1612900"/>
            <a:ext cx="1695450" cy="1588"/>
          </a:xfrm>
          <a:prstGeom prst="line">
            <a:avLst/>
          </a:prstGeom>
          <a:ln>
            <a:solidFill>
              <a:schemeClr val="accent5"/>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443" name="Straight Connector 442"/>
          <p:cNvCxnSpPr/>
          <p:nvPr/>
        </p:nvCxnSpPr>
        <p:spPr>
          <a:xfrm rot="10800000">
            <a:off x="6184900" y="2463800"/>
            <a:ext cx="1695450" cy="1588"/>
          </a:xfrm>
          <a:prstGeom prst="line">
            <a:avLst/>
          </a:prstGeom>
          <a:ln>
            <a:solidFill>
              <a:srgbClr val="74A0CA"/>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444" name="Straight Connector 443"/>
          <p:cNvCxnSpPr/>
          <p:nvPr/>
        </p:nvCxnSpPr>
        <p:spPr>
          <a:xfrm rot="10800000">
            <a:off x="6457950" y="3308350"/>
            <a:ext cx="1695450" cy="1588"/>
          </a:xfrm>
          <a:prstGeom prst="line">
            <a:avLst/>
          </a:prstGeom>
          <a:ln>
            <a:solidFill>
              <a:srgbClr val="74A0CA"/>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445" name="Picture 444" descr="Management.png"/>
          <p:cNvPicPr>
            <a:picLocks noChangeAspect="1"/>
          </p:cNvPicPr>
          <p:nvPr/>
        </p:nvPicPr>
        <p:blipFill>
          <a:blip r:embed="rId5"/>
          <a:stretch>
            <a:fillRect/>
          </a:stretch>
        </p:blipFill>
        <p:spPr>
          <a:xfrm>
            <a:off x="4381500" y="2044700"/>
            <a:ext cx="560168" cy="596900"/>
          </a:xfrm>
          <a:prstGeom prst="rect">
            <a:avLst/>
          </a:prstGeom>
        </p:spPr>
      </p:pic>
      <p:pic>
        <p:nvPicPr>
          <p:cNvPr id="27" name="Picture 26" descr="Server.png"/>
          <p:cNvPicPr>
            <a:picLocks noChangeAspect="1"/>
          </p:cNvPicPr>
          <p:nvPr/>
        </p:nvPicPr>
        <p:blipFill>
          <a:blip r:embed="rId6"/>
          <a:stretch>
            <a:fillRect/>
          </a:stretch>
        </p:blipFill>
        <p:spPr>
          <a:xfrm>
            <a:off x="3928424" y="2882900"/>
            <a:ext cx="541976" cy="741796"/>
          </a:xfrm>
          <a:prstGeom prst="rect">
            <a:avLst/>
          </a:prstGeom>
        </p:spPr>
      </p:pic>
      <p:cxnSp>
        <p:nvCxnSpPr>
          <p:cNvPr id="490" name="Straight Connector 489"/>
          <p:cNvCxnSpPr/>
          <p:nvPr/>
        </p:nvCxnSpPr>
        <p:spPr>
          <a:xfrm rot="10800000">
            <a:off x="952500" y="3225800"/>
            <a:ext cx="2978150" cy="26988"/>
          </a:xfrm>
          <a:prstGeom prst="line">
            <a:avLst/>
          </a:prstGeom>
          <a:ln w="28575" cap="flat" cmpd="sng" algn="ctr">
            <a:solidFill>
              <a:srgbClr val="FF0000"/>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pic>
        <p:nvPicPr>
          <p:cNvPr id="446" name="Picture 445" descr="Management.png"/>
          <p:cNvPicPr>
            <a:picLocks noChangeAspect="1"/>
          </p:cNvPicPr>
          <p:nvPr/>
        </p:nvPicPr>
        <p:blipFill>
          <a:blip r:embed="rId5"/>
          <a:stretch>
            <a:fillRect/>
          </a:stretch>
        </p:blipFill>
        <p:spPr>
          <a:xfrm>
            <a:off x="3530600" y="1752600"/>
            <a:ext cx="560168" cy="596900"/>
          </a:xfrm>
          <a:prstGeom prst="rect">
            <a:avLst/>
          </a:prstGeom>
        </p:spPr>
      </p:pic>
      <p:pic>
        <p:nvPicPr>
          <p:cNvPr id="447" name="Picture 446" descr="Management.png"/>
          <p:cNvPicPr>
            <a:picLocks noChangeAspect="1"/>
          </p:cNvPicPr>
          <p:nvPr/>
        </p:nvPicPr>
        <p:blipFill>
          <a:blip r:embed="rId5"/>
          <a:stretch>
            <a:fillRect/>
          </a:stretch>
        </p:blipFill>
        <p:spPr>
          <a:xfrm>
            <a:off x="3149600" y="2374900"/>
            <a:ext cx="560168" cy="596900"/>
          </a:xfrm>
          <a:prstGeom prst="rect">
            <a:avLst/>
          </a:prstGeom>
        </p:spPr>
      </p:pic>
      <p:pic>
        <p:nvPicPr>
          <p:cNvPr id="450" name="Picture 449" descr="Management.png"/>
          <p:cNvPicPr>
            <a:picLocks noChangeAspect="1"/>
          </p:cNvPicPr>
          <p:nvPr/>
        </p:nvPicPr>
        <p:blipFill>
          <a:blip r:embed="rId5"/>
          <a:stretch>
            <a:fillRect/>
          </a:stretch>
        </p:blipFill>
        <p:spPr>
          <a:xfrm>
            <a:off x="698500" y="5257800"/>
            <a:ext cx="560168" cy="596900"/>
          </a:xfrm>
          <a:prstGeom prst="rect">
            <a:avLst/>
          </a:prstGeom>
        </p:spPr>
      </p:pic>
      <p:pic>
        <p:nvPicPr>
          <p:cNvPr id="452" name="Picture 451" descr="Management.png"/>
          <p:cNvPicPr>
            <a:picLocks noChangeAspect="1"/>
          </p:cNvPicPr>
          <p:nvPr/>
        </p:nvPicPr>
        <p:blipFill>
          <a:blip r:embed="rId5"/>
          <a:stretch>
            <a:fillRect/>
          </a:stretch>
        </p:blipFill>
        <p:spPr>
          <a:xfrm>
            <a:off x="254000" y="4305300"/>
            <a:ext cx="560168" cy="596900"/>
          </a:xfrm>
          <a:prstGeom prst="rect">
            <a:avLst/>
          </a:prstGeom>
        </p:spPr>
      </p:pic>
      <p:pic>
        <p:nvPicPr>
          <p:cNvPr id="453" name="Picture 452" descr="Server.png"/>
          <p:cNvPicPr>
            <a:picLocks noChangeAspect="1"/>
          </p:cNvPicPr>
          <p:nvPr/>
        </p:nvPicPr>
        <p:blipFill>
          <a:blip r:embed="rId6"/>
          <a:stretch>
            <a:fillRect/>
          </a:stretch>
        </p:blipFill>
        <p:spPr>
          <a:xfrm>
            <a:off x="1693224" y="4102100"/>
            <a:ext cx="541976" cy="741796"/>
          </a:xfrm>
          <a:prstGeom prst="rect">
            <a:avLst/>
          </a:prstGeom>
        </p:spPr>
      </p:pic>
      <p:pic>
        <p:nvPicPr>
          <p:cNvPr id="454" name="Picture 453" descr="Server.png"/>
          <p:cNvPicPr>
            <a:picLocks noChangeAspect="1"/>
          </p:cNvPicPr>
          <p:nvPr/>
        </p:nvPicPr>
        <p:blipFill>
          <a:blip r:embed="rId6"/>
          <a:stretch>
            <a:fillRect/>
          </a:stretch>
        </p:blipFill>
        <p:spPr>
          <a:xfrm>
            <a:off x="2518724" y="5130800"/>
            <a:ext cx="541976" cy="741796"/>
          </a:xfrm>
          <a:prstGeom prst="rect">
            <a:avLst/>
          </a:prstGeom>
        </p:spPr>
      </p:pic>
      <p:pic>
        <p:nvPicPr>
          <p:cNvPr id="455" name="Picture 454" descr="Server.png"/>
          <p:cNvPicPr>
            <a:picLocks noChangeAspect="1"/>
          </p:cNvPicPr>
          <p:nvPr/>
        </p:nvPicPr>
        <p:blipFill>
          <a:blip r:embed="rId6"/>
          <a:stretch>
            <a:fillRect/>
          </a:stretch>
        </p:blipFill>
        <p:spPr>
          <a:xfrm>
            <a:off x="410524" y="2946400"/>
            <a:ext cx="541976" cy="741796"/>
          </a:xfrm>
          <a:prstGeom prst="rect">
            <a:avLst/>
          </a:prstGeom>
        </p:spPr>
      </p:pic>
      <p:pic>
        <p:nvPicPr>
          <p:cNvPr id="456" name="Picture 455" descr="Server.png"/>
          <p:cNvPicPr>
            <a:picLocks noChangeAspect="1"/>
          </p:cNvPicPr>
          <p:nvPr/>
        </p:nvPicPr>
        <p:blipFill>
          <a:blip r:embed="rId6"/>
          <a:stretch>
            <a:fillRect/>
          </a:stretch>
        </p:blipFill>
        <p:spPr>
          <a:xfrm>
            <a:off x="5223824" y="4927600"/>
            <a:ext cx="541976" cy="741796"/>
          </a:xfrm>
          <a:prstGeom prst="rect">
            <a:avLst/>
          </a:prstGeom>
        </p:spPr>
      </p:pic>
      <p:pic>
        <p:nvPicPr>
          <p:cNvPr id="457" name="Picture 456" descr="Server.png"/>
          <p:cNvPicPr>
            <a:picLocks noChangeAspect="1"/>
          </p:cNvPicPr>
          <p:nvPr/>
        </p:nvPicPr>
        <p:blipFill>
          <a:blip r:embed="rId6"/>
          <a:stretch>
            <a:fillRect/>
          </a:stretch>
        </p:blipFill>
        <p:spPr>
          <a:xfrm>
            <a:off x="4258624" y="4064000"/>
            <a:ext cx="541976" cy="741796"/>
          </a:xfrm>
          <a:prstGeom prst="rect">
            <a:avLst/>
          </a:prstGeom>
        </p:spPr>
      </p:pic>
      <p:sp>
        <p:nvSpPr>
          <p:cNvPr id="672" name="TextBox 671"/>
          <p:cNvSpPr txBox="1"/>
          <p:nvPr/>
        </p:nvSpPr>
        <p:spPr>
          <a:xfrm>
            <a:off x="9512300" y="4229100"/>
            <a:ext cx="184666" cy="369332"/>
          </a:xfrm>
          <a:prstGeom prst="rect">
            <a:avLst/>
          </a:prstGeom>
          <a:noFill/>
        </p:spPr>
        <p:txBody>
          <a:bodyPr wrap="none" rtlCol="0">
            <a:spAutoFit/>
          </a:bodyPr>
          <a:lstStyle/>
          <a:p>
            <a:endParaRPr lang="en-US"/>
          </a:p>
        </p:txBody>
      </p:sp>
      <p:grpSp>
        <p:nvGrpSpPr>
          <p:cNvPr id="56" name="Group 219"/>
          <p:cNvGrpSpPr/>
          <p:nvPr/>
        </p:nvGrpSpPr>
        <p:grpSpPr>
          <a:xfrm>
            <a:off x="1771649" y="2736851"/>
            <a:ext cx="574673" cy="1301749"/>
            <a:chOff x="3422649" y="4743451"/>
            <a:chExt cx="574673" cy="1301749"/>
          </a:xfrm>
        </p:grpSpPr>
        <p:grpSp>
          <p:nvGrpSpPr>
            <p:cNvPr id="57" name="Group 220"/>
            <p:cNvGrpSpPr/>
            <p:nvPr/>
          </p:nvGrpSpPr>
          <p:grpSpPr>
            <a:xfrm>
              <a:off x="3438524" y="4816475"/>
              <a:ext cx="539751" cy="1228725"/>
              <a:chOff x="3136899" y="4730750"/>
              <a:chExt cx="539751" cy="1228725"/>
            </a:xfrm>
          </p:grpSpPr>
          <p:grpSp>
            <p:nvGrpSpPr>
              <p:cNvPr id="62" name="Group 222"/>
              <p:cNvGrpSpPr/>
              <p:nvPr/>
            </p:nvGrpSpPr>
            <p:grpSpPr>
              <a:xfrm>
                <a:off x="3136899" y="5260975"/>
                <a:ext cx="539751" cy="698500"/>
                <a:chOff x="2857499" y="5124450"/>
                <a:chExt cx="539751" cy="698500"/>
              </a:xfrm>
            </p:grpSpPr>
            <p:sp>
              <p:nvSpPr>
                <p:cNvPr id="250" name="Cube 24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3" name="Group 250"/>
                <p:cNvGrpSpPr/>
                <p:nvPr/>
              </p:nvGrpSpPr>
              <p:grpSpPr>
                <a:xfrm>
                  <a:off x="2901950" y="5302250"/>
                  <a:ext cx="495300" cy="520700"/>
                  <a:chOff x="2962275" y="4851400"/>
                  <a:chExt cx="495300" cy="520700"/>
                </a:xfrm>
              </p:grpSpPr>
              <p:sp>
                <p:nvSpPr>
                  <p:cNvPr id="258" name="Cube 25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9" name="Cube 25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0" name="Cube 25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1" name="Cube 26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4" name="Group 251"/>
                <p:cNvGrpSpPr/>
                <p:nvPr/>
              </p:nvGrpSpPr>
              <p:grpSpPr>
                <a:xfrm>
                  <a:off x="2857500" y="5124450"/>
                  <a:ext cx="495300" cy="520700"/>
                  <a:chOff x="2962275" y="4851400"/>
                  <a:chExt cx="495300" cy="520700"/>
                </a:xfrm>
              </p:grpSpPr>
              <p:sp>
                <p:nvSpPr>
                  <p:cNvPr id="254" name="Cube 25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5" name="Cube 25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6" name="Cube 25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ube 25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3" name="Cube 25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5" name="Group 223"/>
              <p:cNvGrpSpPr/>
              <p:nvPr/>
            </p:nvGrpSpPr>
            <p:grpSpPr>
              <a:xfrm>
                <a:off x="3136899" y="4997450"/>
                <a:ext cx="539751" cy="698500"/>
                <a:chOff x="2857499" y="5124450"/>
                <a:chExt cx="539751" cy="698500"/>
              </a:xfrm>
            </p:grpSpPr>
            <p:sp>
              <p:nvSpPr>
                <p:cNvPr id="238" name="Cube 23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8" name="Group 238"/>
                <p:cNvGrpSpPr/>
                <p:nvPr/>
              </p:nvGrpSpPr>
              <p:grpSpPr>
                <a:xfrm>
                  <a:off x="2901950" y="5302250"/>
                  <a:ext cx="495300" cy="520700"/>
                  <a:chOff x="2962275" y="4851400"/>
                  <a:chExt cx="495300" cy="520700"/>
                </a:xfrm>
              </p:grpSpPr>
              <p:sp>
                <p:nvSpPr>
                  <p:cNvPr id="246" name="Cube 24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Cube 24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8" name="Cube 24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9" name="Cube 24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9" name="Group 239"/>
                <p:cNvGrpSpPr/>
                <p:nvPr/>
              </p:nvGrpSpPr>
              <p:grpSpPr>
                <a:xfrm>
                  <a:off x="2857500" y="5124450"/>
                  <a:ext cx="495300" cy="520700"/>
                  <a:chOff x="2962275" y="4851400"/>
                  <a:chExt cx="495300" cy="520700"/>
                </a:xfrm>
              </p:grpSpPr>
              <p:sp>
                <p:nvSpPr>
                  <p:cNvPr id="242" name="Cube 24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3" name="Cube 24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4" name="Cube 24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5" name="Cube 24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41" name="Cube 24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1" name="Group 224"/>
              <p:cNvGrpSpPr/>
              <p:nvPr/>
            </p:nvGrpSpPr>
            <p:grpSpPr>
              <a:xfrm>
                <a:off x="3136899" y="4730750"/>
                <a:ext cx="539751" cy="698500"/>
                <a:chOff x="2857499" y="5124450"/>
                <a:chExt cx="539751" cy="698500"/>
              </a:xfrm>
            </p:grpSpPr>
            <p:sp>
              <p:nvSpPr>
                <p:cNvPr id="226" name="Cube 22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2" name="Group 226"/>
                <p:cNvGrpSpPr/>
                <p:nvPr/>
              </p:nvGrpSpPr>
              <p:grpSpPr>
                <a:xfrm>
                  <a:off x="2901950" y="5302250"/>
                  <a:ext cx="495300" cy="520700"/>
                  <a:chOff x="2962275" y="4851400"/>
                  <a:chExt cx="495300" cy="520700"/>
                </a:xfrm>
              </p:grpSpPr>
              <p:sp>
                <p:nvSpPr>
                  <p:cNvPr id="234" name="Cube 23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5" name="Cube 23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6" name="Cube 23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7" name="Cube 23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2" name="Group 227"/>
                <p:cNvGrpSpPr/>
                <p:nvPr/>
              </p:nvGrpSpPr>
              <p:grpSpPr>
                <a:xfrm>
                  <a:off x="2857500" y="5124450"/>
                  <a:ext cx="495300" cy="520700"/>
                  <a:chOff x="2962275" y="4851400"/>
                  <a:chExt cx="495300" cy="520700"/>
                </a:xfrm>
              </p:grpSpPr>
              <p:sp>
                <p:nvSpPr>
                  <p:cNvPr id="230" name="Cube 22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1" name="Cube 23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2" name="Cube 23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3" name="Cube 23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9" name="Cube 22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222" name="Cube 221"/>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4" name="Group 261"/>
          <p:cNvGrpSpPr/>
          <p:nvPr/>
        </p:nvGrpSpPr>
        <p:grpSpPr>
          <a:xfrm>
            <a:off x="2216149" y="3168651"/>
            <a:ext cx="574673" cy="1301749"/>
            <a:chOff x="3422649" y="4743451"/>
            <a:chExt cx="574673" cy="1301749"/>
          </a:xfrm>
        </p:grpSpPr>
        <p:grpSp>
          <p:nvGrpSpPr>
            <p:cNvPr id="85" name="Group 262"/>
            <p:cNvGrpSpPr/>
            <p:nvPr/>
          </p:nvGrpSpPr>
          <p:grpSpPr>
            <a:xfrm>
              <a:off x="3438524" y="4816475"/>
              <a:ext cx="539751" cy="1228725"/>
              <a:chOff x="3136899" y="4730750"/>
              <a:chExt cx="539751" cy="1228725"/>
            </a:xfrm>
          </p:grpSpPr>
          <p:grpSp>
            <p:nvGrpSpPr>
              <p:cNvPr id="95" name="Group 264"/>
              <p:cNvGrpSpPr/>
              <p:nvPr/>
            </p:nvGrpSpPr>
            <p:grpSpPr>
              <a:xfrm>
                <a:off x="3136899" y="5260975"/>
                <a:ext cx="539751" cy="698500"/>
                <a:chOff x="2857499" y="5124450"/>
                <a:chExt cx="539751" cy="698500"/>
              </a:xfrm>
            </p:grpSpPr>
            <p:sp>
              <p:nvSpPr>
                <p:cNvPr id="292" name="Cube 291"/>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8" name="Group 292"/>
                <p:cNvGrpSpPr/>
                <p:nvPr/>
              </p:nvGrpSpPr>
              <p:grpSpPr>
                <a:xfrm>
                  <a:off x="2901950" y="5302250"/>
                  <a:ext cx="495300" cy="520700"/>
                  <a:chOff x="2962275" y="4851400"/>
                  <a:chExt cx="495300" cy="520700"/>
                </a:xfrm>
              </p:grpSpPr>
              <p:sp>
                <p:nvSpPr>
                  <p:cNvPr id="300" name="Cube 29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1" name="Cube 30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2" name="Cube 30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3" name="Cube 30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29" name="Group 293"/>
                <p:cNvGrpSpPr/>
                <p:nvPr/>
              </p:nvGrpSpPr>
              <p:grpSpPr>
                <a:xfrm>
                  <a:off x="2857500" y="5124450"/>
                  <a:ext cx="495300" cy="520700"/>
                  <a:chOff x="2962275" y="4851400"/>
                  <a:chExt cx="495300" cy="520700"/>
                </a:xfrm>
              </p:grpSpPr>
              <p:sp>
                <p:nvSpPr>
                  <p:cNvPr id="296" name="Cube 29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7" name="Cube 29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8" name="Cube 29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9" name="Cube 29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95" name="Cube 294"/>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0" name="Group 265"/>
              <p:cNvGrpSpPr/>
              <p:nvPr/>
            </p:nvGrpSpPr>
            <p:grpSpPr>
              <a:xfrm>
                <a:off x="3136899" y="4997450"/>
                <a:ext cx="539751" cy="698500"/>
                <a:chOff x="2857499" y="5124450"/>
                <a:chExt cx="539751" cy="698500"/>
              </a:xfrm>
            </p:grpSpPr>
            <p:sp>
              <p:nvSpPr>
                <p:cNvPr id="280" name="Cube 27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1" name="Group 280"/>
                <p:cNvGrpSpPr/>
                <p:nvPr/>
              </p:nvGrpSpPr>
              <p:grpSpPr>
                <a:xfrm>
                  <a:off x="2901950" y="5302250"/>
                  <a:ext cx="495300" cy="520700"/>
                  <a:chOff x="2962275" y="4851400"/>
                  <a:chExt cx="495300" cy="520700"/>
                </a:xfrm>
              </p:grpSpPr>
              <p:sp>
                <p:nvSpPr>
                  <p:cNvPr id="288" name="Cube 28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9" name="Cube 28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0" name="Cube 28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1" name="Cube 29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2" name="Group 281"/>
                <p:cNvGrpSpPr/>
                <p:nvPr/>
              </p:nvGrpSpPr>
              <p:grpSpPr>
                <a:xfrm>
                  <a:off x="2857500" y="5124450"/>
                  <a:ext cx="495300" cy="520700"/>
                  <a:chOff x="2962275" y="4851400"/>
                  <a:chExt cx="495300" cy="520700"/>
                </a:xfrm>
              </p:grpSpPr>
              <p:sp>
                <p:nvSpPr>
                  <p:cNvPr id="284" name="Cube 28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5" name="Cube 28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6" name="Cube 28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7" name="Cube 28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83" name="Cube 28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3" name="Group 266"/>
              <p:cNvGrpSpPr/>
              <p:nvPr/>
            </p:nvGrpSpPr>
            <p:grpSpPr>
              <a:xfrm>
                <a:off x="3136899" y="4730750"/>
                <a:ext cx="539751" cy="698500"/>
                <a:chOff x="2857499" y="5124450"/>
                <a:chExt cx="539751" cy="698500"/>
              </a:xfrm>
            </p:grpSpPr>
            <p:sp>
              <p:nvSpPr>
                <p:cNvPr id="268" name="Cube 26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4" name="Group 268"/>
                <p:cNvGrpSpPr/>
                <p:nvPr/>
              </p:nvGrpSpPr>
              <p:grpSpPr>
                <a:xfrm>
                  <a:off x="2901950" y="5302250"/>
                  <a:ext cx="495300" cy="520700"/>
                  <a:chOff x="2962275" y="4851400"/>
                  <a:chExt cx="495300" cy="520700"/>
                </a:xfrm>
              </p:grpSpPr>
              <p:sp>
                <p:nvSpPr>
                  <p:cNvPr id="276" name="Cube 27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7" name="Cube 27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8" name="Cube 27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9" name="Cube 27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5" name="Group 269"/>
                <p:cNvGrpSpPr/>
                <p:nvPr/>
              </p:nvGrpSpPr>
              <p:grpSpPr>
                <a:xfrm>
                  <a:off x="2857500" y="5124450"/>
                  <a:ext cx="495300" cy="520700"/>
                  <a:chOff x="2962275" y="4851400"/>
                  <a:chExt cx="495300" cy="520700"/>
                </a:xfrm>
              </p:grpSpPr>
              <p:sp>
                <p:nvSpPr>
                  <p:cNvPr id="272" name="Cube 27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3" name="Cube 27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4" name="Cube 27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5" name="Cube 27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1" name="Cube 27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264" name="Cube 263"/>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7" name="Group 303"/>
          <p:cNvGrpSpPr/>
          <p:nvPr/>
        </p:nvGrpSpPr>
        <p:grpSpPr>
          <a:xfrm>
            <a:off x="2660649" y="3600451"/>
            <a:ext cx="574673" cy="1301749"/>
            <a:chOff x="3422649" y="4743451"/>
            <a:chExt cx="574673" cy="1301749"/>
          </a:xfrm>
        </p:grpSpPr>
        <p:grpSp>
          <p:nvGrpSpPr>
            <p:cNvPr id="138" name="Group 304"/>
            <p:cNvGrpSpPr/>
            <p:nvPr/>
          </p:nvGrpSpPr>
          <p:grpSpPr>
            <a:xfrm>
              <a:off x="3438524" y="4816475"/>
              <a:ext cx="539751" cy="1228725"/>
              <a:chOff x="3136899" y="4730750"/>
              <a:chExt cx="539751" cy="1228725"/>
            </a:xfrm>
          </p:grpSpPr>
          <p:grpSp>
            <p:nvGrpSpPr>
              <p:cNvPr id="139" name="Group 306"/>
              <p:cNvGrpSpPr/>
              <p:nvPr/>
            </p:nvGrpSpPr>
            <p:grpSpPr>
              <a:xfrm>
                <a:off x="3136899" y="5260975"/>
                <a:ext cx="539751" cy="698500"/>
                <a:chOff x="2857499" y="5124450"/>
                <a:chExt cx="539751" cy="698500"/>
              </a:xfrm>
            </p:grpSpPr>
            <p:sp>
              <p:nvSpPr>
                <p:cNvPr id="334" name="Cube 333"/>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0" name="Group 334"/>
                <p:cNvGrpSpPr/>
                <p:nvPr/>
              </p:nvGrpSpPr>
              <p:grpSpPr>
                <a:xfrm>
                  <a:off x="2901950" y="5302250"/>
                  <a:ext cx="495300" cy="520700"/>
                  <a:chOff x="2962275" y="4851400"/>
                  <a:chExt cx="495300" cy="520700"/>
                </a:xfrm>
              </p:grpSpPr>
              <p:sp>
                <p:nvSpPr>
                  <p:cNvPr id="342" name="Cube 34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3" name="Cube 34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4" name="Cube 34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5" name="Cube 34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1" name="Group 335"/>
                <p:cNvGrpSpPr/>
                <p:nvPr/>
              </p:nvGrpSpPr>
              <p:grpSpPr>
                <a:xfrm>
                  <a:off x="2857500" y="5124450"/>
                  <a:ext cx="495300" cy="520700"/>
                  <a:chOff x="2962275" y="4851400"/>
                  <a:chExt cx="495300" cy="520700"/>
                </a:xfrm>
              </p:grpSpPr>
              <p:sp>
                <p:nvSpPr>
                  <p:cNvPr id="338" name="Cube 33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9" name="Cube 33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0" name="Cube 33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1" name="Cube 34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7" name="Cube 336"/>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2" name="Group 307"/>
              <p:cNvGrpSpPr/>
              <p:nvPr/>
            </p:nvGrpSpPr>
            <p:grpSpPr>
              <a:xfrm>
                <a:off x="3136899" y="4997450"/>
                <a:ext cx="539751" cy="698500"/>
                <a:chOff x="2857499" y="5124450"/>
                <a:chExt cx="539751" cy="698500"/>
              </a:xfrm>
            </p:grpSpPr>
            <p:sp>
              <p:nvSpPr>
                <p:cNvPr id="322" name="Cube 321"/>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3" name="Group 322"/>
                <p:cNvGrpSpPr/>
                <p:nvPr/>
              </p:nvGrpSpPr>
              <p:grpSpPr>
                <a:xfrm>
                  <a:off x="2901950" y="5302250"/>
                  <a:ext cx="495300" cy="520700"/>
                  <a:chOff x="2962275" y="4851400"/>
                  <a:chExt cx="495300" cy="520700"/>
                </a:xfrm>
              </p:grpSpPr>
              <p:sp>
                <p:nvSpPr>
                  <p:cNvPr id="330" name="Cube 32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1" name="Cube 33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2" name="Cube 33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3" name="Cube 33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4" name="Group 323"/>
                <p:cNvGrpSpPr/>
                <p:nvPr/>
              </p:nvGrpSpPr>
              <p:grpSpPr>
                <a:xfrm>
                  <a:off x="2857500" y="5124450"/>
                  <a:ext cx="495300" cy="520700"/>
                  <a:chOff x="2962275" y="4851400"/>
                  <a:chExt cx="495300" cy="520700"/>
                </a:xfrm>
              </p:grpSpPr>
              <p:sp>
                <p:nvSpPr>
                  <p:cNvPr id="326" name="Cube 32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7" name="Cube 32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8" name="Cube 32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9" name="Cube 32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5" name="Cube 324"/>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5" name="Group 308"/>
              <p:cNvGrpSpPr/>
              <p:nvPr/>
            </p:nvGrpSpPr>
            <p:grpSpPr>
              <a:xfrm>
                <a:off x="3136899" y="4730750"/>
                <a:ext cx="539751" cy="698500"/>
                <a:chOff x="2857499" y="5124450"/>
                <a:chExt cx="539751" cy="698500"/>
              </a:xfrm>
            </p:grpSpPr>
            <p:sp>
              <p:nvSpPr>
                <p:cNvPr id="310" name="Cube 30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6" name="Group 310"/>
                <p:cNvGrpSpPr/>
                <p:nvPr/>
              </p:nvGrpSpPr>
              <p:grpSpPr>
                <a:xfrm>
                  <a:off x="2901950" y="5302250"/>
                  <a:ext cx="495300" cy="520700"/>
                  <a:chOff x="2962275" y="4851400"/>
                  <a:chExt cx="495300" cy="520700"/>
                </a:xfrm>
              </p:grpSpPr>
              <p:sp>
                <p:nvSpPr>
                  <p:cNvPr id="318" name="Cube 31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9" name="Cube 31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0" name="Cube 31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1" name="Cube 32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7" name="Group 311"/>
                <p:cNvGrpSpPr/>
                <p:nvPr/>
              </p:nvGrpSpPr>
              <p:grpSpPr>
                <a:xfrm>
                  <a:off x="2857500" y="5124450"/>
                  <a:ext cx="495300" cy="520700"/>
                  <a:chOff x="2962275" y="4851400"/>
                  <a:chExt cx="495300" cy="520700"/>
                </a:xfrm>
              </p:grpSpPr>
              <p:sp>
                <p:nvSpPr>
                  <p:cNvPr id="314" name="Cube 31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Cube 31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6" name="Cube 31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Cube 31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3" name="Cube 31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306" name="Cube 305"/>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503" name="Straight Connector 502"/>
          <p:cNvCxnSpPr/>
          <p:nvPr/>
        </p:nvCxnSpPr>
        <p:spPr>
          <a:xfrm rot="10800000">
            <a:off x="2197100" y="4483100"/>
            <a:ext cx="2038350" cy="14288"/>
          </a:xfrm>
          <a:prstGeom prst="line">
            <a:avLst/>
          </a:prstGeom>
          <a:ln w="28575" cap="flat" cmpd="sng" algn="ctr">
            <a:solidFill>
              <a:srgbClr val="FF0000"/>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grpSp>
        <p:nvGrpSpPr>
          <p:cNvPr id="148" name="Group 457"/>
          <p:cNvGrpSpPr/>
          <p:nvPr/>
        </p:nvGrpSpPr>
        <p:grpSpPr>
          <a:xfrm>
            <a:off x="3092449" y="4032251"/>
            <a:ext cx="574673" cy="1301749"/>
            <a:chOff x="3422649" y="4743451"/>
            <a:chExt cx="574673" cy="1301749"/>
          </a:xfrm>
        </p:grpSpPr>
        <p:grpSp>
          <p:nvGrpSpPr>
            <p:cNvPr id="149" name="Group 458"/>
            <p:cNvGrpSpPr/>
            <p:nvPr/>
          </p:nvGrpSpPr>
          <p:grpSpPr>
            <a:xfrm>
              <a:off x="3438524" y="4816475"/>
              <a:ext cx="539751" cy="1228725"/>
              <a:chOff x="3136899" y="4730750"/>
              <a:chExt cx="539751" cy="1228725"/>
            </a:xfrm>
          </p:grpSpPr>
          <p:grpSp>
            <p:nvGrpSpPr>
              <p:cNvPr id="150" name="Group 460"/>
              <p:cNvGrpSpPr/>
              <p:nvPr/>
            </p:nvGrpSpPr>
            <p:grpSpPr>
              <a:xfrm>
                <a:off x="3136899" y="5260975"/>
                <a:ext cx="539751" cy="698500"/>
                <a:chOff x="2857499" y="5124450"/>
                <a:chExt cx="539751" cy="698500"/>
              </a:xfrm>
            </p:grpSpPr>
            <p:sp>
              <p:nvSpPr>
                <p:cNvPr id="488" name="Cube 48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1" name="Group 488"/>
                <p:cNvGrpSpPr/>
                <p:nvPr/>
              </p:nvGrpSpPr>
              <p:grpSpPr>
                <a:xfrm>
                  <a:off x="2901950" y="5302250"/>
                  <a:ext cx="495300" cy="520700"/>
                  <a:chOff x="2962275" y="4851400"/>
                  <a:chExt cx="495300" cy="520700"/>
                </a:xfrm>
              </p:grpSpPr>
              <p:sp>
                <p:nvSpPr>
                  <p:cNvPr id="496" name="Cube 49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7" name="Cube 49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8" name="Cube 49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9" name="Cube 49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2" name="Group 489"/>
                <p:cNvGrpSpPr/>
                <p:nvPr/>
              </p:nvGrpSpPr>
              <p:grpSpPr>
                <a:xfrm>
                  <a:off x="2857500" y="5124450"/>
                  <a:ext cx="495300" cy="520700"/>
                  <a:chOff x="2962275" y="4851400"/>
                  <a:chExt cx="495300" cy="520700"/>
                </a:xfrm>
              </p:grpSpPr>
              <p:sp>
                <p:nvSpPr>
                  <p:cNvPr id="492" name="Cube 49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3" name="Cube 49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4" name="Cube 49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5" name="Cube 49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91" name="Cube 49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3" name="Group 461"/>
              <p:cNvGrpSpPr/>
              <p:nvPr/>
            </p:nvGrpSpPr>
            <p:grpSpPr>
              <a:xfrm>
                <a:off x="3136899" y="4997450"/>
                <a:ext cx="539751" cy="698500"/>
                <a:chOff x="2857499" y="5124450"/>
                <a:chExt cx="539751" cy="698500"/>
              </a:xfrm>
            </p:grpSpPr>
            <p:sp>
              <p:nvSpPr>
                <p:cNvPr id="476" name="Cube 47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4" name="Group 476"/>
                <p:cNvGrpSpPr/>
                <p:nvPr/>
              </p:nvGrpSpPr>
              <p:grpSpPr>
                <a:xfrm>
                  <a:off x="2901950" y="5302250"/>
                  <a:ext cx="495300" cy="520700"/>
                  <a:chOff x="2962275" y="4851400"/>
                  <a:chExt cx="495300" cy="520700"/>
                </a:xfrm>
              </p:grpSpPr>
              <p:sp>
                <p:nvSpPr>
                  <p:cNvPr id="484" name="Cube 48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5" name="Cube 48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6" name="Cube 48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7" name="Cube 48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5" name="Group 477"/>
                <p:cNvGrpSpPr/>
                <p:nvPr/>
              </p:nvGrpSpPr>
              <p:grpSpPr>
                <a:xfrm>
                  <a:off x="2857500" y="5124450"/>
                  <a:ext cx="495300" cy="520700"/>
                  <a:chOff x="2962275" y="4851400"/>
                  <a:chExt cx="495300" cy="520700"/>
                </a:xfrm>
              </p:grpSpPr>
              <p:sp>
                <p:nvSpPr>
                  <p:cNvPr id="480" name="Cube 47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1" name="Cube 48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2" name="Cube 48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3" name="Cube 48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79" name="Cube 47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6" name="Group 462"/>
              <p:cNvGrpSpPr/>
              <p:nvPr/>
            </p:nvGrpSpPr>
            <p:grpSpPr>
              <a:xfrm>
                <a:off x="3136899" y="4730750"/>
                <a:ext cx="539751" cy="698500"/>
                <a:chOff x="2857499" y="5124450"/>
                <a:chExt cx="539751" cy="698500"/>
              </a:xfrm>
            </p:grpSpPr>
            <p:sp>
              <p:nvSpPr>
                <p:cNvPr id="464" name="Cube 463"/>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7" name="Group 464"/>
                <p:cNvGrpSpPr/>
                <p:nvPr/>
              </p:nvGrpSpPr>
              <p:grpSpPr>
                <a:xfrm>
                  <a:off x="2901950" y="5302250"/>
                  <a:ext cx="495300" cy="520700"/>
                  <a:chOff x="2962275" y="4851400"/>
                  <a:chExt cx="495300" cy="520700"/>
                </a:xfrm>
              </p:grpSpPr>
              <p:sp>
                <p:nvSpPr>
                  <p:cNvPr id="472" name="Cube 47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3" name="Cube 47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4" name="Cube 47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5" name="Cube 47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8" name="Group 465"/>
                <p:cNvGrpSpPr/>
                <p:nvPr/>
              </p:nvGrpSpPr>
              <p:grpSpPr>
                <a:xfrm>
                  <a:off x="2857500" y="5124450"/>
                  <a:ext cx="495300" cy="520700"/>
                  <a:chOff x="2962275" y="4851400"/>
                  <a:chExt cx="495300" cy="520700"/>
                </a:xfrm>
              </p:grpSpPr>
              <p:sp>
                <p:nvSpPr>
                  <p:cNvPr id="468" name="Cube 46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9" name="Cube 46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0" name="Cube 46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1" name="Cube 47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67" name="Cube 466"/>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460" name="Cube 459"/>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9" name="Group 499"/>
          <p:cNvGrpSpPr/>
          <p:nvPr/>
        </p:nvGrpSpPr>
        <p:grpSpPr>
          <a:xfrm>
            <a:off x="3524249" y="4464051"/>
            <a:ext cx="574673" cy="1301749"/>
            <a:chOff x="3422649" y="4743451"/>
            <a:chExt cx="574673" cy="1301749"/>
          </a:xfrm>
        </p:grpSpPr>
        <p:grpSp>
          <p:nvGrpSpPr>
            <p:cNvPr id="160" name="Group 500"/>
            <p:cNvGrpSpPr/>
            <p:nvPr/>
          </p:nvGrpSpPr>
          <p:grpSpPr>
            <a:xfrm>
              <a:off x="3438524" y="4816475"/>
              <a:ext cx="539751" cy="1228725"/>
              <a:chOff x="3136899" y="4730750"/>
              <a:chExt cx="539751" cy="1228725"/>
            </a:xfrm>
          </p:grpSpPr>
          <p:grpSp>
            <p:nvGrpSpPr>
              <p:cNvPr id="161" name="Group 502"/>
              <p:cNvGrpSpPr/>
              <p:nvPr/>
            </p:nvGrpSpPr>
            <p:grpSpPr>
              <a:xfrm>
                <a:off x="3136899" y="5260975"/>
                <a:ext cx="539751" cy="698500"/>
                <a:chOff x="2857499" y="5124450"/>
                <a:chExt cx="539751" cy="698500"/>
              </a:xfrm>
            </p:grpSpPr>
            <p:sp>
              <p:nvSpPr>
                <p:cNvPr id="530" name="Cube 52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2" name="Group 530"/>
                <p:cNvGrpSpPr/>
                <p:nvPr/>
              </p:nvGrpSpPr>
              <p:grpSpPr>
                <a:xfrm>
                  <a:off x="2901950" y="5302250"/>
                  <a:ext cx="495300" cy="520700"/>
                  <a:chOff x="2962275" y="4851400"/>
                  <a:chExt cx="495300" cy="520700"/>
                </a:xfrm>
              </p:grpSpPr>
              <p:sp>
                <p:nvSpPr>
                  <p:cNvPr id="538" name="Cube 53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9" name="Cube 53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0" name="Cube 53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1" name="Cube 54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3" name="Group 531"/>
                <p:cNvGrpSpPr/>
                <p:nvPr/>
              </p:nvGrpSpPr>
              <p:grpSpPr>
                <a:xfrm>
                  <a:off x="2857500" y="5124450"/>
                  <a:ext cx="495300" cy="520700"/>
                  <a:chOff x="2962275" y="4851400"/>
                  <a:chExt cx="495300" cy="520700"/>
                </a:xfrm>
              </p:grpSpPr>
              <p:sp>
                <p:nvSpPr>
                  <p:cNvPr id="534" name="Cube 53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5" name="Cube 53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6" name="Cube 53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7" name="Cube 53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33" name="Cube 53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4" name="Group 503"/>
              <p:cNvGrpSpPr/>
              <p:nvPr/>
            </p:nvGrpSpPr>
            <p:grpSpPr>
              <a:xfrm>
                <a:off x="3136899" y="4997450"/>
                <a:ext cx="539751" cy="698500"/>
                <a:chOff x="2857499" y="5124450"/>
                <a:chExt cx="539751" cy="698500"/>
              </a:xfrm>
            </p:grpSpPr>
            <p:sp>
              <p:nvSpPr>
                <p:cNvPr id="518" name="Cube 51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5" name="Group 518"/>
                <p:cNvGrpSpPr/>
                <p:nvPr/>
              </p:nvGrpSpPr>
              <p:grpSpPr>
                <a:xfrm>
                  <a:off x="2901950" y="5302250"/>
                  <a:ext cx="495300" cy="520700"/>
                  <a:chOff x="2962275" y="4851400"/>
                  <a:chExt cx="495300" cy="520700"/>
                </a:xfrm>
              </p:grpSpPr>
              <p:sp>
                <p:nvSpPr>
                  <p:cNvPr id="526" name="Cube 52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7" name="Cube 52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8" name="Cube 52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9" name="Cube 52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6" name="Group 519"/>
                <p:cNvGrpSpPr/>
                <p:nvPr/>
              </p:nvGrpSpPr>
              <p:grpSpPr>
                <a:xfrm>
                  <a:off x="2857500" y="5124450"/>
                  <a:ext cx="495300" cy="520700"/>
                  <a:chOff x="2962275" y="4851400"/>
                  <a:chExt cx="495300" cy="520700"/>
                </a:xfrm>
              </p:grpSpPr>
              <p:sp>
                <p:nvSpPr>
                  <p:cNvPr id="522" name="Cube 52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ube 52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4" name="Cube 52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5" name="Cube 52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21" name="Cube 52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7" name="Group 504"/>
              <p:cNvGrpSpPr/>
              <p:nvPr/>
            </p:nvGrpSpPr>
            <p:grpSpPr>
              <a:xfrm>
                <a:off x="3136899" y="4730750"/>
                <a:ext cx="539751" cy="698500"/>
                <a:chOff x="2857499" y="5124450"/>
                <a:chExt cx="539751" cy="698500"/>
              </a:xfrm>
            </p:grpSpPr>
            <p:sp>
              <p:nvSpPr>
                <p:cNvPr id="506" name="Cube 505"/>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8" name="Group 506"/>
                <p:cNvGrpSpPr/>
                <p:nvPr/>
              </p:nvGrpSpPr>
              <p:grpSpPr>
                <a:xfrm>
                  <a:off x="2901950" y="5302250"/>
                  <a:ext cx="495300" cy="520700"/>
                  <a:chOff x="2962275" y="4851400"/>
                  <a:chExt cx="495300" cy="520700"/>
                </a:xfrm>
              </p:grpSpPr>
              <p:sp>
                <p:nvSpPr>
                  <p:cNvPr id="514" name="Cube 51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5" name="Cube 51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Cube 51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7" name="Cube 51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9" name="Group 507"/>
                <p:cNvGrpSpPr/>
                <p:nvPr/>
              </p:nvGrpSpPr>
              <p:grpSpPr>
                <a:xfrm>
                  <a:off x="2857500" y="5124450"/>
                  <a:ext cx="495300" cy="520700"/>
                  <a:chOff x="2962275" y="4851400"/>
                  <a:chExt cx="495300" cy="520700"/>
                </a:xfrm>
              </p:grpSpPr>
              <p:sp>
                <p:nvSpPr>
                  <p:cNvPr id="510" name="Cube 50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1" name="Cube 51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2" name="Cube 51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Cube 51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09" name="Cube 508"/>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502" name="Cube 501"/>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505" name="Straight Connector 504"/>
          <p:cNvCxnSpPr/>
          <p:nvPr/>
        </p:nvCxnSpPr>
        <p:spPr>
          <a:xfrm rot="10800000">
            <a:off x="3124200" y="5321300"/>
            <a:ext cx="2038350" cy="14288"/>
          </a:xfrm>
          <a:prstGeom prst="line">
            <a:avLst/>
          </a:prstGeom>
          <a:ln w="28575" cap="flat" cmpd="sng" algn="ctr">
            <a:solidFill>
              <a:srgbClr val="FF0000"/>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grpSp>
        <p:nvGrpSpPr>
          <p:cNvPr id="170" name="Group 541"/>
          <p:cNvGrpSpPr/>
          <p:nvPr/>
        </p:nvGrpSpPr>
        <p:grpSpPr>
          <a:xfrm>
            <a:off x="3956049" y="4895851"/>
            <a:ext cx="574673" cy="1301749"/>
            <a:chOff x="3422649" y="4743451"/>
            <a:chExt cx="574673" cy="1301749"/>
          </a:xfrm>
        </p:grpSpPr>
        <p:grpSp>
          <p:nvGrpSpPr>
            <p:cNvPr id="171" name="Group 542"/>
            <p:cNvGrpSpPr/>
            <p:nvPr/>
          </p:nvGrpSpPr>
          <p:grpSpPr>
            <a:xfrm>
              <a:off x="3438524" y="4816475"/>
              <a:ext cx="539751" cy="1228725"/>
              <a:chOff x="3136899" y="4730750"/>
              <a:chExt cx="539751" cy="1228725"/>
            </a:xfrm>
          </p:grpSpPr>
          <p:grpSp>
            <p:nvGrpSpPr>
              <p:cNvPr id="172" name="Group 544"/>
              <p:cNvGrpSpPr/>
              <p:nvPr/>
            </p:nvGrpSpPr>
            <p:grpSpPr>
              <a:xfrm>
                <a:off x="3136899" y="5260975"/>
                <a:ext cx="539751" cy="698500"/>
                <a:chOff x="2857499" y="5124450"/>
                <a:chExt cx="539751" cy="698500"/>
              </a:xfrm>
            </p:grpSpPr>
            <p:sp>
              <p:nvSpPr>
                <p:cNvPr id="572" name="Cube 571"/>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3" name="Group 572"/>
                <p:cNvGrpSpPr/>
                <p:nvPr/>
              </p:nvGrpSpPr>
              <p:grpSpPr>
                <a:xfrm>
                  <a:off x="2901950" y="5302250"/>
                  <a:ext cx="495300" cy="520700"/>
                  <a:chOff x="2962275" y="4851400"/>
                  <a:chExt cx="495300" cy="520700"/>
                </a:xfrm>
              </p:grpSpPr>
              <p:sp>
                <p:nvSpPr>
                  <p:cNvPr id="580" name="Cube 579"/>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1" name="Cube 580"/>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2" name="Cube 581"/>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3" name="Cube 582"/>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4" name="Group 573"/>
                <p:cNvGrpSpPr/>
                <p:nvPr/>
              </p:nvGrpSpPr>
              <p:grpSpPr>
                <a:xfrm>
                  <a:off x="2857500" y="5124450"/>
                  <a:ext cx="495300" cy="520700"/>
                  <a:chOff x="2962275" y="4851400"/>
                  <a:chExt cx="495300" cy="520700"/>
                </a:xfrm>
              </p:grpSpPr>
              <p:sp>
                <p:nvSpPr>
                  <p:cNvPr id="576" name="Cube 57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7" name="Cube 57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8" name="Cube 57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9" name="Cube 57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75" name="Cube 574"/>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5" name="Group 545"/>
              <p:cNvGrpSpPr/>
              <p:nvPr/>
            </p:nvGrpSpPr>
            <p:grpSpPr>
              <a:xfrm>
                <a:off x="3136899" y="4997450"/>
                <a:ext cx="539751" cy="698500"/>
                <a:chOff x="2857499" y="5124450"/>
                <a:chExt cx="539751" cy="698500"/>
              </a:xfrm>
            </p:grpSpPr>
            <p:sp>
              <p:nvSpPr>
                <p:cNvPr id="560" name="Cube 559"/>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6" name="Group 560"/>
                <p:cNvGrpSpPr/>
                <p:nvPr/>
              </p:nvGrpSpPr>
              <p:grpSpPr>
                <a:xfrm>
                  <a:off x="2901950" y="5302250"/>
                  <a:ext cx="495300" cy="520700"/>
                  <a:chOff x="2962275" y="4851400"/>
                  <a:chExt cx="495300" cy="520700"/>
                </a:xfrm>
              </p:grpSpPr>
              <p:sp>
                <p:nvSpPr>
                  <p:cNvPr id="568" name="Cube 567"/>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9" name="Cube 568"/>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0" name="Cube 569"/>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1" name="Cube 570"/>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7" name="Group 561"/>
                <p:cNvGrpSpPr/>
                <p:nvPr/>
              </p:nvGrpSpPr>
              <p:grpSpPr>
                <a:xfrm>
                  <a:off x="2857500" y="5124450"/>
                  <a:ext cx="495300" cy="520700"/>
                  <a:chOff x="2962275" y="4851400"/>
                  <a:chExt cx="495300" cy="520700"/>
                </a:xfrm>
              </p:grpSpPr>
              <p:sp>
                <p:nvSpPr>
                  <p:cNvPr id="564" name="Cube 563"/>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5" name="Cube 564"/>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6" name="Cube 565"/>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7" name="Cube 566"/>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63" name="Cube 562"/>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8" name="Group 546"/>
              <p:cNvGrpSpPr/>
              <p:nvPr/>
            </p:nvGrpSpPr>
            <p:grpSpPr>
              <a:xfrm>
                <a:off x="3136899" y="4730750"/>
                <a:ext cx="539751" cy="698500"/>
                <a:chOff x="2857499" y="5124450"/>
                <a:chExt cx="539751" cy="698500"/>
              </a:xfrm>
            </p:grpSpPr>
            <p:sp>
              <p:nvSpPr>
                <p:cNvPr id="548" name="Cube 547"/>
                <p:cNvSpPr/>
                <p:nvPr/>
              </p:nvSpPr>
              <p:spPr>
                <a:xfrm flipH="1">
                  <a:off x="2857499" y="5257800"/>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9" name="Group 548"/>
                <p:cNvGrpSpPr/>
                <p:nvPr/>
              </p:nvGrpSpPr>
              <p:grpSpPr>
                <a:xfrm>
                  <a:off x="2901950" y="5302250"/>
                  <a:ext cx="495300" cy="520700"/>
                  <a:chOff x="2962275" y="4851400"/>
                  <a:chExt cx="495300" cy="520700"/>
                </a:xfrm>
              </p:grpSpPr>
              <p:sp>
                <p:nvSpPr>
                  <p:cNvPr id="556" name="Cube 555"/>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7" name="Cube 556"/>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8" name="Cube 557"/>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9" name="Cube 558"/>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1" name="Group 549"/>
                <p:cNvGrpSpPr/>
                <p:nvPr/>
              </p:nvGrpSpPr>
              <p:grpSpPr>
                <a:xfrm>
                  <a:off x="2857500" y="5124450"/>
                  <a:ext cx="495300" cy="520700"/>
                  <a:chOff x="2962275" y="4851400"/>
                  <a:chExt cx="495300" cy="520700"/>
                </a:xfrm>
              </p:grpSpPr>
              <p:sp>
                <p:nvSpPr>
                  <p:cNvPr id="552" name="Cube 551"/>
                  <p:cNvSpPr/>
                  <p:nvPr/>
                </p:nvSpPr>
                <p:spPr>
                  <a:xfrm flipH="1">
                    <a:off x="2962275" y="48514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3" name="Cube 552"/>
                  <p:cNvSpPr/>
                  <p:nvPr/>
                </p:nvSpPr>
                <p:spPr>
                  <a:xfrm flipH="1">
                    <a:off x="3057525" y="494665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4" name="Cube 553"/>
                  <p:cNvSpPr/>
                  <p:nvPr/>
                </p:nvSpPr>
                <p:spPr>
                  <a:xfrm flipH="1">
                    <a:off x="3155950" y="5045075"/>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5" name="Cube 554"/>
                  <p:cNvSpPr/>
                  <p:nvPr/>
                </p:nvSpPr>
                <p:spPr>
                  <a:xfrm flipH="1">
                    <a:off x="3254375" y="5143500"/>
                    <a:ext cx="203200" cy="228600"/>
                  </a:xfrm>
                  <a:prstGeom prst="cube">
                    <a:avLst>
                      <a:gd name="adj" fmla="val 4791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51" name="Cube 550"/>
                <p:cNvSpPr/>
                <p:nvPr/>
              </p:nvSpPr>
              <p:spPr>
                <a:xfrm flipH="1">
                  <a:off x="3248024" y="5514975"/>
                  <a:ext cx="149225" cy="174625"/>
                </a:xfrm>
                <a:prstGeom prst="cube">
                  <a:avLst>
                    <a:gd name="adj" fmla="val 2882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544" name="Cube 543"/>
            <p:cNvSpPr/>
            <p:nvPr/>
          </p:nvSpPr>
          <p:spPr>
            <a:xfrm flipH="1">
              <a:off x="3422649" y="4743451"/>
              <a:ext cx="574673" cy="508000"/>
            </a:xfrm>
            <a:prstGeom prst="cube">
              <a:avLst>
                <a:gd name="adj" fmla="val 85287"/>
              </a:avLst>
            </a:prstGeom>
            <a:ln w="3175" cap="flat" cmpd="sng" algn="ctr">
              <a:solidFill>
                <a:schemeClr val="tx1"/>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507" name="Straight Connector 506"/>
          <p:cNvCxnSpPr/>
          <p:nvPr/>
        </p:nvCxnSpPr>
        <p:spPr>
          <a:xfrm rot="10800000">
            <a:off x="1346200" y="5537200"/>
            <a:ext cx="1041400" cy="1588"/>
          </a:xfrm>
          <a:prstGeom prst="line">
            <a:avLst/>
          </a:prstGeom>
          <a:ln w="28575" cap="flat" cmpd="sng" algn="ctr">
            <a:solidFill>
              <a:schemeClr val="tx1"/>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520" name="Straight Connector 519"/>
          <p:cNvCxnSpPr/>
          <p:nvPr/>
        </p:nvCxnSpPr>
        <p:spPr>
          <a:xfrm rot="10800000">
            <a:off x="825500" y="4495800"/>
            <a:ext cx="850900" cy="1588"/>
          </a:xfrm>
          <a:prstGeom prst="line">
            <a:avLst/>
          </a:prstGeom>
          <a:ln w="28575" cap="flat" cmpd="sng" algn="ctr">
            <a:solidFill>
              <a:schemeClr val="tx1"/>
            </a:solidFill>
            <a:prstDash val="solid"/>
            <a:round/>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sp>
        <p:nvSpPr>
          <p:cNvPr id="489"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smtClean="0">
                <a:ln>
                  <a:noFill/>
                </a:ln>
                <a:solidFill>
                  <a:srgbClr val="4B90CF"/>
                </a:solidFill>
                <a:effectLst/>
                <a:uLnTx/>
                <a:uFillTx/>
                <a:latin typeface="+mj-lt"/>
                <a:ea typeface="ＭＳ Ｐゴシック" charset="-128"/>
                <a:cs typeface="ＭＳ Ｐゴシック" charset="-128"/>
              </a:rPr>
              <a:t>The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500"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Understanding</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Legacy</a:t>
            </a:r>
            <a:r>
              <a:rPr kumimoji="0" lang="de-DE" sz="2400" b="1" i="0" u="none" strike="noStrike" kern="0" cap="none" spc="0" normalizeH="0" noProof="0" dirty="0" smtClean="0">
                <a:ln>
                  <a:noFill/>
                </a:ln>
                <a:solidFill>
                  <a:srgbClr val="4B90CF"/>
                </a:solidFill>
                <a:effectLst/>
                <a:uLnTx/>
                <a:uFillTx/>
                <a:latin typeface="+mn-lt"/>
                <a:ea typeface="ＭＳ Ｐゴシック" charset="-128"/>
                <a:cs typeface="ＭＳ Ｐゴシック" charset="-128"/>
              </a:rPr>
              <a:t> </a:t>
            </a:r>
            <a:r>
              <a:rPr kumimoji="0" lang="de-DE" sz="2400" b="1" i="0" u="none" strike="noStrike" kern="0" cap="none" spc="0" normalizeH="0" noProof="0" dirty="0" err="1" smtClean="0">
                <a:ln>
                  <a:noFill/>
                </a:ln>
                <a:solidFill>
                  <a:srgbClr val="4B90CF"/>
                </a:solidFill>
                <a:effectLst/>
                <a:uLnTx/>
                <a:uFillTx/>
                <a:latin typeface="+mn-lt"/>
                <a:ea typeface="ＭＳ Ｐゴシック" charset="-128"/>
                <a:cs typeface="ＭＳ Ｐゴシック" charset="-128"/>
              </a:rPr>
              <a:t>Architectures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
        <p:nvSpPr>
          <p:cNvPr id="501" name="TextBox 500"/>
          <p:cNvSpPr txBox="1"/>
          <p:nvPr/>
        </p:nvSpPr>
        <p:spPr>
          <a:xfrm>
            <a:off x="6121400" y="4876800"/>
            <a:ext cx="3022600" cy="1323439"/>
          </a:xfrm>
          <a:prstGeom prst="rect">
            <a:avLst/>
          </a:prstGeom>
          <a:noFill/>
        </p:spPr>
        <p:txBody>
          <a:bodyPr wrap="square" rtlCol="0">
            <a:spAutoFit/>
          </a:bodyPr>
          <a:lstStyle/>
          <a:p>
            <a:r>
              <a:rPr lang="en-US" sz="1600" dirty="0" smtClean="0"/>
              <a:t>One-to-One data relationship between the Host and field equipment. </a:t>
            </a:r>
          </a:p>
          <a:p>
            <a:r>
              <a:rPr lang="en-US" sz="1600" dirty="0" smtClean="0"/>
              <a:t>Custom applications are required to access data</a:t>
            </a:r>
            <a:endParaRPr lang="en-US" sz="1600" dirty="0"/>
          </a:p>
        </p:txBody>
      </p:sp>
      <p:sp>
        <p:nvSpPr>
          <p:cNvPr id="504" name="TextBox 503"/>
          <p:cNvSpPr txBox="1"/>
          <p:nvPr/>
        </p:nvSpPr>
        <p:spPr>
          <a:xfrm>
            <a:off x="5981700" y="4178300"/>
            <a:ext cx="2703885" cy="338554"/>
          </a:xfrm>
          <a:prstGeom prst="rect">
            <a:avLst/>
          </a:prstGeom>
          <a:noFill/>
        </p:spPr>
        <p:txBody>
          <a:bodyPr wrap="none" rtlCol="0">
            <a:spAutoFit/>
          </a:bodyPr>
          <a:lstStyle/>
          <a:p>
            <a:r>
              <a:rPr lang="en-US" sz="1600" b="1" dirty="0" smtClean="0"/>
              <a:t>Multi-Drop Polled Circuits</a:t>
            </a:r>
            <a:endParaRPr lang="en-US" sz="1600" b="1" dirty="0"/>
          </a:p>
        </p:txBody>
      </p:sp>
      <p:sp>
        <p:nvSpPr>
          <p:cNvPr id="508" name="TextBox 507"/>
          <p:cNvSpPr txBox="1"/>
          <p:nvPr/>
        </p:nvSpPr>
        <p:spPr>
          <a:xfrm>
            <a:off x="2057400" y="1968500"/>
            <a:ext cx="1153681" cy="584776"/>
          </a:xfrm>
          <a:prstGeom prst="rect">
            <a:avLst/>
          </a:prstGeom>
          <a:noFill/>
        </p:spPr>
        <p:txBody>
          <a:bodyPr wrap="none" rtlCol="0">
            <a:spAutoFit/>
          </a:bodyPr>
          <a:lstStyle/>
          <a:p>
            <a:pPr algn="ctr"/>
            <a:r>
              <a:rPr lang="en-US" sz="1600" b="1" dirty="0" smtClean="0"/>
              <a:t>Operation</a:t>
            </a:r>
          </a:p>
          <a:p>
            <a:pPr algn="ctr"/>
            <a:r>
              <a:rPr lang="en-US" sz="1600" b="1" dirty="0" smtClean="0"/>
              <a:t>Consoles</a:t>
            </a:r>
            <a:endParaRPr lang="en-US" sz="1600" b="1" dirty="0"/>
          </a:p>
        </p:txBody>
      </p:sp>
      <p:sp>
        <p:nvSpPr>
          <p:cNvPr id="519" name="TextBox 518"/>
          <p:cNvSpPr txBox="1"/>
          <p:nvPr/>
        </p:nvSpPr>
        <p:spPr>
          <a:xfrm>
            <a:off x="4719137" y="3581400"/>
            <a:ext cx="580007" cy="338554"/>
          </a:xfrm>
          <a:prstGeom prst="rect">
            <a:avLst/>
          </a:prstGeom>
          <a:noFill/>
        </p:spPr>
        <p:txBody>
          <a:bodyPr wrap="none" rtlCol="0">
            <a:spAutoFit/>
          </a:bodyPr>
          <a:lstStyle/>
          <a:p>
            <a:pPr algn="ctr"/>
            <a:r>
              <a:rPr lang="en-US" sz="1600" b="1" dirty="0" smtClean="0"/>
              <a:t>FEP</a:t>
            </a:r>
            <a:endParaRPr lang="en-US" sz="1600" b="1" dirty="0"/>
          </a:p>
        </p:txBody>
      </p:sp>
      <p:sp>
        <p:nvSpPr>
          <p:cNvPr id="531" name="TextBox 530"/>
          <p:cNvSpPr txBox="1"/>
          <p:nvPr/>
        </p:nvSpPr>
        <p:spPr>
          <a:xfrm>
            <a:off x="3769167" y="3568700"/>
            <a:ext cx="640620" cy="338554"/>
          </a:xfrm>
          <a:prstGeom prst="rect">
            <a:avLst/>
          </a:prstGeom>
          <a:noFill/>
        </p:spPr>
        <p:txBody>
          <a:bodyPr wrap="none" rtlCol="0">
            <a:spAutoFit/>
          </a:bodyPr>
          <a:lstStyle/>
          <a:p>
            <a:pPr algn="ctr"/>
            <a:r>
              <a:rPr lang="en-US" sz="1600" b="1" dirty="0" smtClean="0"/>
              <a:t>Host</a:t>
            </a:r>
            <a:endParaRPr lang="en-US" sz="1600" b="1" dirty="0"/>
          </a:p>
        </p:txBody>
      </p:sp>
      <p:sp>
        <p:nvSpPr>
          <p:cNvPr id="545" name="TextBox 544"/>
          <p:cNvSpPr txBox="1"/>
          <p:nvPr/>
        </p:nvSpPr>
        <p:spPr>
          <a:xfrm>
            <a:off x="1450559" y="4749800"/>
            <a:ext cx="1188446" cy="584776"/>
          </a:xfrm>
          <a:prstGeom prst="rect">
            <a:avLst/>
          </a:prstGeom>
          <a:noFill/>
        </p:spPr>
        <p:txBody>
          <a:bodyPr wrap="none" rtlCol="0">
            <a:spAutoFit/>
          </a:bodyPr>
          <a:lstStyle/>
          <a:p>
            <a:pPr algn="ctr"/>
            <a:r>
              <a:rPr lang="en-US" sz="1600" dirty="0" smtClean="0"/>
              <a:t>Custom </a:t>
            </a:r>
          </a:p>
          <a:p>
            <a:pPr algn="ctr"/>
            <a:r>
              <a:rPr lang="en-US" sz="1600" dirty="0" smtClean="0"/>
              <a:t>Application</a:t>
            </a:r>
            <a:endParaRPr lang="en-US" sz="1600" dirty="0"/>
          </a:p>
        </p:txBody>
      </p:sp>
      <p:sp>
        <p:nvSpPr>
          <p:cNvPr id="546" name="TextBox 545"/>
          <p:cNvSpPr txBox="1"/>
          <p:nvPr/>
        </p:nvSpPr>
        <p:spPr>
          <a:xfrm>
            <a:off x="206657" y="3632200"/>
            <a:ext cx="602849" cy="338554"/>
          </a:xfrm>
          <a:prstGeom prst="rect">
            <a:avLst/>
          </a:prstGeom>
          <a:noFill/>
        </p:spPr>
        <p:txBody>
          <a:bodyPr wrap="none" rtlCol="0">
            <a:spAutoFit/>
          </a:bodyPr>
          <a:lstStyle/>
          <a:p>
            <a:pPr algn="ctr"/>
            <a:r>
              <a:rPr lang="en-US" sz="1600" dirty="0" smtClean="0"/>
              <a:t>ERP</a:t>
            </a:r>
            <a:endParaRPr lang="en-US" sz="1600" dirty="0"/>
          </a:p>
        </p:txBody>
      </p:sp>
      <p:sp>
        <p:nvSpPr>
          <p:cNvPr id="547" name="TextBox 546"/>
          <p:cNvSpPr txBox="1"/>
          <p:nvPr/>
        </p:nvSpPr>
        <p:spPr>
          <a:xfrm>
            <a:off x="33863" y="4838700"/>
            <a:ext cx="1017326" cy="338554"/>
          </a:xfrm>
          <a:prstGeom prst="rect">
            <a:avLst/>
          </a:prstGeom>
          <a:noFill/>
        </p:spPr>
        <p:txBody>
          <a:bodyPr wrap="none" rtlCol="0">
            <a:spAutoFit/>
          </a:bodyPr>
          <a:lstStyle/>
          <a:p>
            <a:pPr algn="ctr"/>
            <a:r>
              <a:rPr lang="en-US" sz="1600" dirty="0" smtClean="0"/>
              <a:t>Modeling</a:t>
            </a:r>
            <a:endParaRPr lang="en-US" sz="1600" dirty="0"/>
          </a:p>
        </p:txBody>
      </p:sp>
      <p:sp>
        <p:nvSpPr>
          <p:cNvPr id="549" name="TextBox 548"/>
          <p:cNvSpPr txBox="1"/>
          <p:nvPr/>
        </p:nvSpPr>
        <p:spPr>
          <a:xfrm>
            <a:off x="261875" y="5854700"/>
            <a:ext cx="1279817" cy="338554"/>
          </a:xfrm>
          <a:prstGeom prst="rect">
            <a:avLst/>
          </a:prstGeom>
          <a:noFill/>
        </p:spPr>
        <p:txBody>
          <a:bodyPr wrap="none" rtlCol="0">
            <a:spAutoFit/>
          </a:bodyPr>
          <a:lstStyle/>
          <a:p>
            <a:pPr algn="ctr"/>
            <a:r>
              <a:rPr lang="en-US" sz="1600" dirty="0" smtClean="0"/>
              <a:t>Engineering</a:t>
            </a:r>
            <a:endParaRPr lang="en-US" sz="1600" dirty="0"/>
          </a:p>
        </p:txBody>
      </p:sp>
      <p:sp>
        <p:nvSpPr>
          <p:cNvPr id="561" name="TextBox 560"/>
          <p:cNvSpPr txBox="1"/>
          <p:nvPr/>
        </p:nvSpPr>
        <p:spPr>
          <a:xfrm>
            <a:off x="2784059" y="5638800"/>
            <a:ext cx="1188446" cy="584776"/>
          </a:xfrm>
          <a:prstGeom prst="rect">
            <a:avLst/>
          </a:prstGeom>
          <a:noFill/>
        </p:spPr>
        <p:txBody>
          <a:bodyPr wrap="none" rtlCol="0">
            <a:spAutoFit/>
          </a:bodyPr>
          <a:lstStyle/>
          <a:p>
            <a:pPr algn="ctr"/>
            <a:r>
              <a:rPr lang="en-US" sz="1600" dirty="0" smtClean="0"/>
              <a:t>Custom </a:t>
            </a:r>
          </a:p>
          <a:p>
            <a:pPr algn="ctr"/>
            <a:r>
              <a:rPr lang="en-US" sz="1600" dirty="0" smtClean="0"/>
              <a:t>Application</a:t>
            </a:r>
            <a:endParaRPr lang="en-US" sz="1600" dirty="0"/>
          </a:p>
        </p:txBody>
      </p:sp>
      <p:sp>
        <p:nvSpPr>
          <p:cNvPr id="573" name="TextBox 572"/>
          <p:cNvSpPr txBox="1"/>
          <p:nvPr/>
        </p:nvSpPr>
        <p:spPr>
          <a:xfrm>
            <a:off x="1896900" y="6248400"/>
            <a:ext cx="2480166" cy="338554"/>
          </a:xfrm>
          <a:prstGeom prst="rect">
            <a:avLst/>
          </a:prstGeom>
          <a:noFill/>
        </p:spPr>
        <p:txBody>
          <a:bodyPr wrap="none" rtlCol="0">
            <a:spAutoFit/>
          </a:bodyPr>
          <a:lstStyle/>
          <a:p>
            <a:pPr algn="ctr"/>
            <a:r>
              <a:rPr lang="en-US" sz="1600" b="1" dirty="0" smtClean="0"/>
              <a:t>Enterprise Applications</a:t>
            </a:r>
            <a:endParaRPr lang="en-US" sz="1600" b="1" dirty="0"/>
          </a:p>
        </p:txBody>
      </p:sp>
    </p:spTree>
    <p:extLst>
      <p:ext uri="{BB962C8B-B14F-4D97-AF65-F5344CB8AC3E}">
        <p14:creationId xmlns:p14="http://schemas.microsoft.com/office/powerpoint/2010/main" val="29381204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787400" y="1397000"/>
            <a:ext cx="1961763" cy="483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eaLnBrk="0" hangingPunct="0"/>
            <a:r>
              <a:rPr lang="en-US" sz="1400" dirty="0">
                <a:solidFill>
                  <a:schemeClr val="tx1"/>
                </a:solidFill>
              </a:rPr>
              <a:t>Allen-Bradley DF1</a:t>
            </a:r>
          </a:p>
          <a:p>
            <a:pPr algn="l" eaLnBrk="0" hangingPunct="0"/>
            <a:r>
              <a:rPr lang="en-US" sz="1400" dirty="0">
                <a:solidFill>
                  <a:schemeClr val="tx1"/>
                </a:solidFill>
              </a:rPr>
              <a:t>Allen-Bradley DH+</a:t>
            </a:r>
          </a:p>
          <a:p>
            <a:pPr algn="l" eaLnBrk="0" hangingPunct="0"/>
            <a:r>
              <a:rPr lang="en-US" sz="1400" dirty="0">
                <a:solidFill>
                  <a:schemeClr val="tx1"/>
                </a:solidFill>
              </a:rPr>
              <a:t>Allen-Bradley EN/IP</a:t>
            </a:r>
          </a:p>
          <a:p>
            <a:pPr algn="l" eaLnBrk="0" hangingPunct="0"/>
            <a:r>
              <a:rPr lang="en-US" sz="1400" dirty="0" err="1">
                <a:solidFill>
                  <a:schemeClr val="tx1"/>
                </a:solidFill>
              </a:rPr>
              <a:t>Amocam</a:t>
            </a:r>
            <a:r>
              <a:rPr lang="en-US" sz="1400" dirty="0">
                <a:solidFill>
                  <a:schemeClr val="tx1"/>
                </a:solidFill>
              </a:rPr>
              <a:t> (all versions)</a:t>
            </a:r>
          </a:p>
          <a:p>
            <a:pPr algn="l" eaLnBrk="0" hangingPunct="0"/>
            <a:r>
              <a:rPr lang="en-US" sz="1400" dirty="0" err="1">
                <a:solidFill>
                  <a:schemeClr val="tx1"/>
                </a:solidFill>
              </a:rPr>
              <a:t>ARCNet</a:t>
            </a:r>
            <a:endParaRPr lang="en-US" sz="1400" dirty="0">
              <a:solidFill>
                <a:schemeClr val="tx1"/>
              </a:solidFill>
            </a:endParaRPr>
          </a:p>
          <a:p>
            <a:pPr algn="l" eaLnBrk="0" hangingPunct="0"/>
            <a:r>
              <a:rPr lang="en-US" sz="1400" dirty="0">
                <a:solidFill>
                  <a:schemeClr val="tx1"/>
                </a:solidFill>
              </a:rPr>
              <a:t>ATS</a:t>
            </a:r>
          </a:p>
          <a:p>
            <a:pPr algn="l" eaLnBrk="0" hangingPunct="0"/>
            <a:r>
              <a:rPr lang="en-US" sz="1400" dirty="0" err="1">
                <a:solidFill>
                  <a:schemeClr val="tx1"/>
                </a:solidFill>
              </a:rPr>
              <a:t>BITbus</a:t>
            </a:r>
            <a:endParaRPr lang="en-US" sz="1400" dirty="0">
              <a:solidFill>
                <a:schemeClr val="tx1"/>
              </a:solidFill>
            </a:endParaRPr>
          </a:p>
          <a:p>
            <a:pPr algn="l" eaLnBrk="0" hangingPunct="0"/>
            <a:r>
              <a:rPr lang="en-US" sz="1400" dirty="0" err="1">
                <a:solidFill>
                  <a:schemeClr val="tx1"/>
                </a:solidFill>
              </a:rPr>
              <a:t>CANbus</a:t>
            </a:r>
            <a:endParaRPr lang="en-US" sz="1400" dirty="0">
              <a:solidFill>
                <a:schemeClr val="tx1"/>
              </a:solidFill>
            </a:endParaRPr>
          </a:p>
          <a:p>
            <a:pPr algn="l" eaLnBrk="0" hangingPunct="0"/>
            <a:r>
              <a:rPr lang="en-US" sz="1400" dirty="0">
                <a:solidFill>
                  <a:schemeClr val="tx1"/>
                </a:solidFill>
              </a:rPr>
              <a:t>CA</a:t>
            </a:r>
          </a:p>
          <a:p>
            <a:pPr algn="l" eaLnBrk="0" hangingPunct="0"/>
            <a:r>
              <a:rPr lang="en-US" sz="1400" dirty="0">
                <a:solidFill>
                  <a:schemeClr val="tx1"/>
                </a:solidFill>
              </a:rPr>
              <a:t>CCM2</a:t>
            </a:r>
          </a:p>
          <a:p>
            <a:pPr algn="l" eaLnBrk="0" hangingPunct="0"/>
            <a:r>
              <a:rPr lang="en-US" sz="1400" dirty="0">
                <a:solidFill>
                  <a:schemeClr val="tx1"/>
                </a:solidFill>
              </a:rPr>
              <a:t>CDCI</a:t>
            </a:r>
          </a:p>
          <a:p>
            <a:pPr algn="l" eaLnBrk="0" hangingPunct="0"/>
            <a:r>
              <a:rPr lang="en-US" sz="1400" dirty="0">
                <a:solidFill>
                  <a:schemeClr val="tx1"/>
                </a:solidFill>
              </a:rPr>
              <a:t>CDCII</a:t>
            </a:r>
          </a:p>
          <a:p>
            <a:pPr algn="l" eaLnBrk="0" hangingPunct="0"/>
            <a:r>
              <a:rPr lang="en-US" sz="1400" dirty="0" err="1">
                <a:solidFill>
                  <a:schemeClr val="tx1"/>
                </a:solidFill>
              </a:rPr>
              <a:t>Conitel</a:t>
            </a:r>
            <a:endParaRPr lang="en-US" sz="1400" dirty="0">
              <a:solidFill>
                <a:schemeClr val="tx1"/>
              </a:solidFill>
            </a:endParaRPr>
          </a:p>
          <a:p>
            <a:pPr algn="l" eaLnBrk="0" hangingPunct="0"/>
            <a:r>
              <a:rPr lang="en-US" sz="1400" dirty="0" err="1">
                <a:solidFill>
                  <a:schemeClr val="tx1"/>
                </a:solidFill>
              </a:rPr>
              <a:t>DeviceNet</a:t>
            </a:r>
            <a:endParaRPr lang="en-US" sz="1400" dirty="0">
              <a:solidFill>
                <a:schemeClr val="tx1"/>
              </a:solidFill>
            </a:endParaRPr>
          </a:p>
          <a:p>
            <a:pPr algn="l" eaLnBrk="0" hangingPunct="0"/>
            <a:r>
              <a:rPr lang="en-US" sz="1400" dirty="0">
                <a:solidFill>
                  <a:schemeClr val="tx1"/>
                </a:solidFill>
              </a:rPr>
              <a:t>Daniel</a:t>
            </a:r>
          </a:p>
          <a:p>
            <a:pPr algn="l" eaLnBrk="0" hangingPunct="0"/>
            <a:r>
              <a:rPr lang="en-US" sz="1400" dirty="0">
                <a:solidFill>
                  <a:schemeClr val="tx1"/>
                </a:solidFill>
              </a:rPr>
              <a:t>DL130</a:t>
            </a:r>
          </a:p>
          <a:p>
            <a:pPr algn="l" eaLnBrk="0" hangingPunct="0"/>
            <a:r>
              <a:rPr lang="en-US" sz="1400" dirty="0">
                <a:solidFill>
                  <a:schemeClr val="tx1"/>
                </a:solidFill>
              </a:rPr>
              <a:t>DNP 3.0</a:t>
            </a:r>
          </a:p>
          <a:p>
            <a:pPr algn="l" eaLnBrk="0" hangingPunct="0"/>
            <a:r>
              <a:rPr lang="en-US" sz="1400" dirty="0">
                <a:solidFill>
                  <a:schemeClr val="tx1"/>
                </a:solidFill>
              </a:rPr>
              <a:t>Elliott</a:t>
            </a:r>
          </a:p>
          <a:p>
            <a:pPr algn="l" eaLnBrk="0" hangingPunct="0"/>
            <a:r>
              <a:rPr lang="en-US" sz="1400" dirty="0">
                <a:solidFill>
                  <a:schemeClr val="tx1"/>
                </a:solidFill>
              </a:rPr>
              <a:t>Enron Modbus</a:t>
            </a:r>
          </a:p>
          <a:p>
            <a:pPr algn="l" eaLnBrk="0" hangingPunct="0"/>
            <a:r>
              <a:rPr lang="en-US" sz="1400" dirty="0">
                <a:solidFill>
                  <a:schemeClr val="tx1"/>
                </a:solidFill>
              </a:rPr>
              <a:t>F&amp;M</a:t>
            </a:r>
          </a:p>
          <a:p>
            <a:pPr algn="l" eaLnBrk="0" hangingPunct="0"/>
            <a:r>
              <a:rPr lang="en-US" sz="1400" dirty="0">
                <a:solidFill>
                  <a:schemeClr val="tx1"/>
                </a:solidFill>
              </a:rPr>
              <a:t>Ferranti MK2A</a:t>
            </a:r>
          </a:p>
          <a:p>
            <a:pPr algn="l" eaLnBrk="0" hangingPunct="0"/>
            <a:r>
              <a:rPr lang="en-US" sz="1400" dirty="0">
                <a:solidFill>
                  <a:schemeClr val="tx1"/>
                </a:solidFill>
              </a:rPr>
              <a:t>Galveston-Houston</a:t>
            </a:r>
          </a:p>
        </p:txBody>
      </p:sp>
      <p:sp>
        <p:nvSpPr>
          <p:cNvPr id="5" name="Rectangle 5"/>
          <p:cNvSpPr>
            <a:spLocks noChangeArrowheads="1"/>
          </p:cNvSpPr>
          <p:nvPr/>
        </p:nvSpPr>
        <p:spPr bwMode="auto">
          <a:xfrm>
            <a:off x="3530600" y="1422400"/>
            <a:ext cx="2012520" cy="483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eaLnBrk="0" hangingPunct="0"/>
            <a:r>
              <a:rPr lang="en-US" sz="1400" dirty="0" smtClean="0">
                <a:solidFill>
                  <a:schemeClr val="tx1"/>
                </a:solidFill>
              </a:rPr>
              <a:t>GPE</a:t>
            </a:r>
            <a:endParaRPr lang="en-US" sz="1400" dirty="0">
              <a:solidFill>
                <a:schemeClr val="tx1"/>
              </a:solidFill>
            </a:endParaRPr>
          </a:p>
          <a:p>
            <a:pPr algn="l" eaLnBrk="0" hangingPunct="0"/>
            <a:r>
              <a:rPr lang="en-US" sz="1400" dirty="0">
                <a:solidFill>
                  <a:schemeClr val="tx1"/>
                </a:solidFill>
              </a:rPr>
              <a:t>GSI</a:t>
            </a:r>
          </a:p>
          <a:p>
            <a:pPr algn="l" eaLnBrk="0" hangingPunct="0"/>
            <a:r>
              <a:rPr lang="en-US" sz="1400" dirty="0">
                <a:solidFill>
                  <a:schemeClr val="tx1"/>
                </a:solidFill>
              </a:rPr>
              <a:t>Harris 5000/5500/6000</a:t>
            </a:r>
          </a:p>
          <a:p>
            <a:pPr algn="l" eaLnBrk="0" hangingPunct="0"/>
            <a:r>
              <a:rPr lang="en-US" sz="1400" dirty="0" err="1">
                <a:solidFill>
                  <a:schemeClr val="tx1"/>
                </a:solidFill>
              </a:rPr>
              <a:t>Hansa</a:t>
            </a:r>
            <a:r>
              <a:rPr lang="en-US" sz="1400" dirty="0">
                <a:solidFill>
                  <a:schemeClr val="tx1"/>
                </a:solidFill>
              </a:rPr>
              <a:t> S002</a:t>
            </a:r>
          </a:p>
          <a:p>
            <a:pPr algn="l" eaLnBrk="0" hangingPunct="0"/>
            <a:r>
              <a:rPr lang="en-US" sz="1400" dirty="0">
                <a:solidFill>
                  <a:schemeClr val="tx1"/>
                </a:solidFill>
              </a:rPr>
              <a:t>HART</a:t>
            </a:r>
          </a:p>
          <a:p>
            <a:pPr algn="l" eaLnBrk="0" hangingPunct="0"/>
            <a:r>
              <a:rPr lang="en-US" sz="1400" dirty="0">
                <a:solidFill>
                  <a:schemeClr val="tx1"/>
                </a:solidFill>
              </a:rPr>
              <a:t>Hayes</a:t>
            </a:r>
          </a:p>
          <a:p>
            <a:pPr algn="l" eaLnBrk="0" hangingPunct="0"/>
            <a:r>
              <a:rPr lang="en-US" sz="1400" dirty="0">
                <a:solidFill>
                  <a:schemeClr val="tx1"/>
                </a:solidFill>
              </a:rPr>
              <a:t>Honeywell DE</a:t>
            </a:r>
          </a:p>
          <a:p>
            <a:pPr algn="l" eaLnBrk="0" hangingPunct="0"/>
            <a:r>
              <a:rPr lang="en-US" sz="1400" dirty="0" err="1">
                <a:solidFill>
                  <a:schemeClr val="tx1"/>
                </a:solidFill>
              </a:rPr>
              <a:t>Kodata</a:t>
            </a:r>
            <a:endParaRPr lang="en-US" sz="1400" dirty="0">
              <a:solidFill>
                <a:schemeClr val="tx1"/>
              </a:solidFill>
            </a:endParaRPr>
          </a:p>
          <a:p>
            <a:pPr algn="l" eaLnBrk="0" hangingPunct="0"/>
            <a:r>
              <a:rPr lang="en-US" sz="1400" dirty="0">
                <a:solidFill>
                  <a:schemeClr val="tx1"/>
                </a:solidFill>
              </a:rPr>
              <a:t>L&amp;J</a:t>
            </a:r>
          </a:p>
          <a:p>
            <a:pPr algn="l" eaLnBrk="0" hangingPunct="0"/>
            <a:r>
              <a:rPr lang="en-US" sz="1400" dirty="0">
                <a:solidFill>
                  <a:schemeClr val="tx1"/>
                </a:solidFill>
              </a:rPr>
              <a:t>LANDAC</a:t>
            </a:r>
          </a:p>
          <a:p>
            <a:pPr algn="l" eaLnBrk="0" hangingPunct="0"/>
            <a:r>
              <a:rPr lang="en-US" sz="1400" dirty="0">
                <a:solidFill>
                  <a:schemeClr val="tx1"/>
                </a:solidFill>
              </a:rPr>
              <a:t>Landis &amp; </a:t>
            </a:r>
            <a:r>
              <a:rPr lang="en-US" sz="1400" dirty="0" err="1">
                <a:solidFill>
                  <a:schemeClr val="tx1"/>
                </a:solidFill>
              </a:rPr>
              <a:t>Gyr</a:t>
            </a:r>
            <a:endParaRPr lang="en-US" sz="1400" dirty="0">
              <a:solidFill>
                <a:schemeClr val="tx1"/>
              </a:solidFill>
            </a:endParaRPr>
          </a:p>
          <a:p>
            <a:pPr algn="l" eaLnBrk="0" hangingPunct="0"/>
            <a:r>
              <a:rPr lang="en-US" sz="1400" dirty="0" err="1">
                <a:solidFill>
                  <a:schemeClr val="tx1"/>
                </a:solidFill>
              </a:rPr>
              <a:t>Micromotion</a:t>
            </a:r>
            <a:r>
              <a:rPr lang="en-US" sz="1400" dirty="0">
                <a:solidFill>
                  <a:schemeClr val="tx1"/>
                </a:solidFill>
              </a:rPr>
              <a:t> </a:t>
            </a:r>
            <a:r>
              <a:rPr lang="en-US" sz="1400" dirty="0" err="1">
                <a:solidFill>
                  <a:schemeClr val="tx1"/>
                </a:solidFill>
              </a:rPr>
              <a:t>Flowscale</a:t>
            </a:r>
            <a:endParaRPr lang="en-US" sz="1400" dirty="0">
              <a:solidFill>
                <a:schemeClr val="tx1"/>
              </a:solidFill>
            </a:endParaRPr>
          </a:p>
          <a:p>
            <a:pPr algn="l" eaLnBrk="0" hangingPunct="0"/>
            <a:r>
              <a:rPr lang="en-US" sz="1400" dirty="0">
                <a:solidFill>
                  <a:schemeClr val="tx1"/>
                </a:solidFill>
              </a:rPr>
              <a:t>MODBUS ASCII</a:t>
            </a:r>
          </a:p>
          <a:p>
            <a:pPr algn="l" eaLnBrk="0" hangingPunct="0"/>
            <a:r>
              <a:rPr lang="en-US" sz="1400" dirty="0">
                <a:solidFill>
                  <a:schemeClr val="tx1"/>
                </a:solidFill>
              </a:rPr>
              <a:t>MODBUS RTU</a:t>
            </a:r>
          </a:p>
          <a:p>
            <a:pPr algn="l" eaLnBrk="0" hangingPunct="0"/>
            <a:r>
              <a:rPr lang="en-US" sz="1400" dirty="0">
                <a:solidFill>
                  <a:schemeClr val="tx1"/>
                </a:solidFill>
              </a:rPr>
              <a:t>MODBUS Plus</a:t>
            </a:r>
          </a:p>
          <a:p>
            <a:pPr algn="l" eaLnBrk="0" hangingPunct="0"/>
            <a:r>
              <a:rPr lang="en-US" sz="1400" dirty="0">
                <a:solidFill>
                  <a:schemeClr val="tx1"/>
                </a:solidFill>
              </a:rPr>
              <a:t>MPS9000</a:t>
            </a:r>
          </a:p>
          <a:p>
            <a:pPr algn="l" eaLnBrk="0" hangingPunct="0"/>
            <a:r>
              <a:rPr lang="en-US" sz="1400" dirty="0">
                <a:solidFill>
                  <a:schemeClr val="tx1"/>
                </a:solidFill>
              </a:rPr>
              <a:t>MTS</a:t>
            </a:r>
          </a:p>
          <a:p>
            <a:pPr algn="l" eaLnBrk="0" hangingPunct="0"/>
            <a:r>
              <a:rPr lang="en-US" sz="1400" dirty="0">
                <a:solidFill>
                  <a:schemeClr val="tx1"/>
                </a:solidFill>
              </a:rPr>
              <a:t>Omron Host Link</a:t>
            </a:r>
          </a:p>
          <a:p>
            <a:pPr algn="l" eaLnBrk="0" hangingPunct="0"/>
            <a:r>
              <a:rPr lang="en-US" sz="1400" dirty="0" err="1">
                <a:solidFill>
                  <a:schemeClr val="tx1"/>
                </a:solidFill>
              </a:rPr>
              <a:t>Optomux</a:t>
            </a:r>
            <a:endParaRPr lang="en-US" sz="1400" dirty="0">
              <a:solidFill>
                <a:schemeClr val="tx1"/>
              </a:solidFill>
            </a:endParaRPr>
          </a:p>
          <a:p>
            <a:pPr algn="l" eaLnBrk="0" hangingPunct="0"/>
            <a:r>
              <a:rPr lang="en-US" sz="1400" dirty="0">
                <a:solidFill>
                  <a:schemeClr val="tx1"/>
                </a:solidFill>
              </a:rPr>
              <a:t>PERT 2631</a:t>
            </a:r>
          </a:p>
          <a:p>
            <a:pPr algn="l" eaLnBrk="0" hangingPunct="0"/>
            <a:r>
              <a:rPr lang="en-US" sz="1400" dirty="0">
                <a:solidFill>
                  <a:schemeClr val="tx1"/>
                </a:solidFill>
              </a:rPr>
              <a:t>Plessey TC6</a:t>
            </a:r>
          </a:p>
          <a:p>
            <a:pPr algn="l" eaLnBrk="0" hangingPunct="0"/>
            <a:r>
              <a:rPr lang="en-US" sz="1400" dirty="0">
                <a:solidFill>
                  <a:schemeClr val="tx1"/>
                </a:solidFill>
              </a:rPr>
              <a:t>RDACSII</a:t>
            </a:r>
          </a:p>
        </p:txBody>
      </p:sp>
      <p:sp>
        <p:nvSpPr>
          <p:cNvPr id="6" name="Rectangle 6"/>
          <p:cNvSpPr>
            <a:spLocks noChangeArrowheads="1"/>
          </p:cNvSpPr>
          <p:nvPr/>
        </p:nvSpPr>
        <p:spPr bwMode="auto">
          <a:xfrm>
            <a:off x="6477000" y="1422400"/>
            <a:ext cx="1748588" cy="483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algn="l" eaLnBrk="0" hangingPunct="0"/>
            <a:r>
              <a:rPr lang="en-US" sz="1400" dirty="0">
                <a:solidFill>
                  <a:schemeClr val="tx1"/>
                </a:solidFill>
              </a:rPr>
              <a:t>REDAC 70H</a:t>
            </a:r>
          </a:p>
          <a:p>
            <a:pPr algn="l" eaLnBrk="0" hangingPunct="0"/>
            <a:r>
              <a:rPr lang="en-US" sz="1400" dirty="0">
                <a:solidFill>
                  <a:schemeClr val="tx1"/>
                </a:solidFill>
              </a:rPr>
              <a:t>RNIM</a:t>
            </a:r>
          </a:p>
          <a:p>
            <a:pPr algn="l" eaLnBrk="0" hangingPunct="0"/>
            <a:r>
              <a:rPr lang="en-US" sz="1400" dirty="0">
                <a:solidFill>
                  <a:schemeClr val="tx1"/>
                </a:solidFill>
              </a:rPr>
              <a:t>Siemens 3964R</a:t>
            </a:r>
          </a:p>
          <a:p>
            <a:pPr algn="l" eaLnBrk="0" hangingPunct="0"/>
            <a:r>
              <a:rPr lang="en-US" sz="1400" dirty="0">
                <a:solidFill>
                  <a:schemeClr val="tx1"/>
                </a:solidFill>
              </a:rPr>
              <a:t>Siemens RK512</a:t>
            </a:r>
          </a:p>
          <a:p>
            <a:pPr algn="l" eaLnBrk="0" hangingPunct="0"/>
            <a:r>
              <a:rPr lang="en-US" sz="1400" dirty="0">
                <a:solidFill>
                  <a:schemeClr val="tx1"/>
                </a:solidFill>
              </a:rPr>
              <a:t>SLIP</a:t>
            </a:r>
          </a:p>
          <a:p>
            <a:pPr algn="l" eaLnBrk="0" hangingPunct="0"/>
            <a:r>
              <a:rPr lang="en-US" sz="1400" dirty="0">
                <a:solidFill>
                  <a:schemeClr val="tx1"/>
                </a:solidFill>
              </a:rPr>
              <a:t>SNET -I</a:t>
            </a:r>
          </a:p>
          <a:p>
            <a:pPr algn="l" eaLnBrk="0" hangingPunct="0"/>
            <a:r>
              <a:rPr lang="en-US" sz="1400" dirty="0">
                <a:solidFill>
                  <a:schemeClr val="tx1"/>
                </a:solidFill>
              </a:rPr>
              <a:t>SNET –II</a:t>
            </a:r>
          </a:p>
          <a:p>
            <a:pPr algn="l" eaLnBrk="0" hangingPunct="0"/>
            <a:r>
              <a:rPr lang="en-US" sz="1400" dirty="0">
                <a:solidFill>
                  <a:schemeClr val="tx1"/>
                </a:solidFill>
              </a:rPr>
              <a:t>GE SRTP</a:t>
            </a:r>
          </a:p>
          <a:p>
            <a:pPr algn="l" eaLnBrk="0" hangingPunct="0"/>
            <a:r>
              <a:rPr lang="en-US" sz="1400" dirty="0">
                <a:solidFill>
                  <a:schemeClr val="tx1"/>
                </a:solidFill>
              </a:rPr>
              <a:t>TANO Model 10</a:t>
            </a:r>
          </a:p>
          <a:p>
            <a:pPr algn="l" eaLnBrk="0" hangingPunct="0"/>
            <a:r>
              <a:rPr lang="en-US" sz="1400" dirty="0">
                <a:solidFill>
                  <a:schemeClr val="tx1"/>
                </a:solidFill>
              </a:rPr>
              <a:t>TANO Model 100</a:t>
            </a:r>
          </a:p>
          <a:p>
            <a:pPr algn="l" eaLnBrk="0" hangingPunct="0"/>
            <a:r>
              <a:rPr lang="en-US" sz="1400" dirty="0">
                <a:solidFill>
                  <a:schemeClr val="tx1"/>
                </a:solidFill>
              </a:rPr>
              <a:t>TCP/IP</a:t>
            </a:r>
          </a:p>
          <a:p>
            <a:pPr algn="l" eaLnBrk="0" hangingPunct="0"/>
            <a:r>
              <a:rPr lang="en-US" sz="1400" dirty="0" err="1">
                <a:solidFill>
                  <a:schemeClr val="tx1"/>
                </a:solidFill>
              </a:rPr>
              <a:t>Tejas</a:t>
            </a:r>
            <a:endParaRPr lang="en-US" sz="1400" dirty="0">
              <a:solidFill>
                <a:schemeClr val="tx1"/>
              </a:solidFill>
            </a:endParaRPr>
          </a:p>
          <a:p>
            <a:pPr algn="l" eaLnBrk="0" hangingPunct="0"/>
            <a:r>
              <a:rPr lang="en-US" sz="1400" dirty="0">
                <a:solidFill>
                  <a:schemeClr val="tx1"/>
                </a:solidFill>
              </a:rPr>
              <a:t>Total-Flow</a:t>
            </a:r>
          </a:p>
          <a:p>
            <a:pPr algn="l" eaLnBrk="0" hangingPunct="0"/>
            <a:r>
              <a:rPr lang="en-US" sz="1400" dirty="0">
                <a:solidFill>
                  <a:schemeClr val="tx1"/>
                </a:solidFill>
              </a:rPr>
              <a:t>Transit Bus</a:t>
            </a:r>
          </a:p>
          <a:p>
            <a:pPr algn="l" eaLnBrk="0" hangingPunct="0"/>
            <a:r>
              <a:rPr lang="en-US" sz="1400" dirty="0">
                <a:solidFill>
                  <a:schemeClr val="tx1"/>
                </a:solidFill>
              </a:rPr>
              <a:t>TRW 9550</a:t>
            </a:r>
          </a:p>
          <a:p>
            <a:pPr algn="l" eaLnBrk="0" hangingPunct="0"/>
            <a:r>
              <a:rPr lang="en-US" sz="1400" dirty="0" err="1">
                <a:solidFill>
                  <a:schemeClr val="tx1"/>
                </a:solidFill>
              </a:rPr>
              <a:t>Valmet</a:t>
            </a:r>
            <a:r>
              <a:rPr lang="en-US" sz="1400" dirty="0">
                <a:solidFill>
                  <a:schemeClr val="tx1"/>
                </a:solidFill>
              </a:rPr>
              <a:t> Series 5</a:t>
            </a:r>
          </a:p>
          <a:p>
            <a:pPr algn="l" eaLnBrk="0" hangingPunct="0"/>
            <a:r>
              <a:rPr lang="en-US" sz="1400" dirty="0" err="1">
                <a:solidFill>
                  <a:schemeClr val="tx1"/>
                </a:solidFill>
              </a:rPr>
              <a:t>Transmitton</a:t>
            </a:r>
            <a:r>
              <a:rPr lang="en-US" sz="1400" dirty="0">
                <a:solidFill>
                  <a:schemeClr val="tx1"/>
                </a:solidFill>
              </a:rPr>
              <a:t> MT700</a:t>
            </a:r>
          </a:p>
          <a:p>
            <a:pPr algn="l" eaLnBrk="0" hangingPunct="0"/>
            <a:r>
              <a:rPr lang="en-US" sz="1400" dirty="0">
                <a:solidFill>
                  <a:schemeClr val="tx1"/>
                </a:solidFill>
              </a:rPr>
              <a:t>TRW S-70</a:t>
            </a:r>
          </a:p>
          <a:p>
            <a:pPr algn="l" eaLnBrk="0" hangingPunct="0"/>
            <a:r>
              <a:rPr lang="en-US" sz="1400" dirty="0">
                <a:solidFill>
                  <a:schemeClr val="tx1"/>
                </a:solidFill>
              </a:rPr>
              <a:t>TRW S-703</a:t>
            </a:r>
          </a:p>
          <a:p>
            <a:pPr algn="l" eaLnBrk="0" hangingPunct="0"/>
            <a:r>
              <a:rPr lang="en-US" sz="1400" dirty="0" err="1">
                <a:solidFill>
                  <a:schemeClr val="tx1"/>
                </a:solidFill>
              </a:rPr>
              <a:t>Varec</a:t>
            </a:r>
            <a:endParaRPr lang="en-US" sz="1400" dirty="0">
              <a:solidFill>
                <a:schemeClr val="tx1"/>
              </a:solidFill>
            </a:endParaRPr>
          </a:p>
          <a:p>
            <a:pPr algn="l" eaLnBrk="0" hangingPunct="0"/>
            <a:r>
              <a:rPr lang="en-US" sz="1400" dirty="0" err="1">
                <a:solidFill>
                  <a:schemeClr val="tx1"/>
                </a:solidFill>
              </a:rPr>
              <a:t>Wesdac</a:t>
            </a:r>
            <a:r>
              <a:rPr lang="en-US" sz="1400" dirty="0">
                <a:solidFill>
                  <a:schemeClr val="tx1"/>
                </a:solidFill>
              </a:rPr>
              <a:t> 4F</a:t>
            </a:r>
          </a:p>
          <a:p>
            <a:pPr algn="l" eaLnBrk="0" hangingPunct="0"/>
            <a:r>
              <a:rPr lang="en-US" sz="1400" dirty="0">
                <a:solidFill>
                  <a:schemeClr val="tx1"/>
                </a:solidFill>
              </a:rPr>
              <a:t>WISP</a:t>
            </a:r>
          </a:p>
        </p:txBody>
      </p:sp>
      <p:sp>
        <p:nvSpPr>
          <p:cNvPr id="8" name="Title 1"/>
          <p:cNvSpPr txBox="1">
            <a:spLocks/>
          </p:cNvSpPr>
          <p:nvPr/>
        </p:nvSpPr>
        <p:spPr bwMode="auto">
          <a:xfrm>
            <a:off x="304800" y="304800"/>
            <a:ext cx="8534400" cy="603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0" cap="none" spc="0" normalizeH="0" baseline="0" noProof="0" smtClean="0">
                <a:ln>
                  <a:noFill/>
                </a:ln>
                <a:solidFill>
                  <a:srgbClr val="4B90CF"/>
                </a:solidFill>
                <a:effectLst/>
                <a:uLnTx/>
                <a:uFillTx/>
                <a:latin typeface="+mj-lt"/>
                <a:ea typeface="ＭＳ Ｐゴシック" charset="-128"/>
                <a:cs typeface="ＭＳ Ｐゴシック" charset="-128"/>
              </a:rPr>
              <a:t>The Internet of Things</a:t>
            </a:r>
            <a:endParaRPr kumimoji="0" lang="en-US" sz="3200" b="1" i="0" u="none" strike="noStrike" kern="0" cap="none" spc="0" normalizeH="0" baseline="0" noProof="0" dirty="0" smtClean="0">
              <a:ln>
                <a:noFill/>
              </a:ln>
              <a:solidFill>
                <a:srgbClr val="4B90CF"/>
              </a:solidFill>
              <a:effectLst/>
              <a:uLnTx/>
              <a:uFillTx/>
              <a:latin typeface="+mj-lt"/>
              <a:ea typeface="ＭＳ Ｐゴシック" charset="-128"/>
              <a:cs typeface="ＭＳ Ｐゴシック" charset="-128"/>
            </a:endParaRPr>
          </a:p>
        </p:txBody>
      </p:sp>
      <p:sp>
        <p:nvSpPr>
          <p:cNvPr id="9" name="Text Placeholder 3"/>
          <p:cNvSpPr txBox="1">
            <a:spLocks/>
          </p:cNvSpPr>
          <p:nvPr/>
        </p:nvSpPr>
        <p:spPr bwMode="auto">
          <a:xfrm>
            <a:off x="304800" y="838200"/>
            <a:ext cx="85344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a:t>
            </a:r>
            <a:r>
              <a:rPr lang="de-DE" sz="2400" b="1" kern="0" dirty="0" err="1" smtClean="0">
                <a:solidFill>
                  <a:srgbClr val="4B90CF"/>
                </a:solidFill>
                <a:latin typeface="+mn-lt"/>
                <a:ea typeface="ＭＳ Ｐゴシック" charset="-128"/>
                <a:cs typeface="ＭＳ Ｐゴシック" charset="-128"/>
              </a:rPr>
              <a:t>w</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ith</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just a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few</a:t>
            </a:r>
            <a:r>
              <a:rPr kumimoji="0" lang="de-DE"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rPr>
              <a:t> Industry </a:t>
            </a:r>
            <a:r>
              <a:rPr kumimoji="0" lang="de-DE" sz="2400" b="1" i="0" u="none" strike="noStrike" kern="0" cap="none" spc="0" normalizeH="0" baseline="0" noProof="0" dirty="0" err="1" smtClean="0">
                <a:ln>
                  <a:noFill/>
                </a:ln>
                <a:solidFill>
                  <a:srgbClr val="4B90CF"/>
                </a:solidFill>
                <a:effectLst/>
                <a:uLnTx/>
                <a:uFillTx/>
                <a:latin typeface="+mn-lt"/>
                <a:ea typeface="ＭＳ Ｐゴシック" charset="-128"/>
                <a:cs typeface="ＭＳ Ｐゴシック" charset="-128"/>
              </a:rPr>
              <a:t>Protocols</a:t>
            </a:r>
            <a:endParaRPr kumimoji="0" lang="en-US" sz="2400" b="1" i="0" u="none" strike="noStrike" kern="0" cap="none" spc="0" normalizeH="0" baseline="0" noProof="0" dirty="0" smtClean="0">
              <a:ln>
                <a:noFill/>
              </a:ln>
              <a:solidFill>
                <a:srgbClr val="4B90CF"/>
              </a:solidFill>
              <a:effectLst/>
              <a:uLnTx/>
              <a:uFillTx/>
              <a:latin typeface="+mn-lt"/>
              <a:ea typeface="ＭＳ Ｐゴシック" charset="-128"/>
              <a:cs typeface="ＭＳ Ｐゴシック" charset="-128"/>
            </a:endParaRPr>
          </a:p>
        </p:txBody>
      </p:sp>
    </p:spTree>
    <p:extLst>
      <p:ext uri="{BB962C8B-B14F-4D97-AF65-F5344CB8AC3E}">
        <p14:creationId xmlns:p14="http://schemas.microsoft.com/office/powerpoint/2010/main" val="269262261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WR_Corporate_Template_2009-2">
  <a:themeElements>
    <a:clrScheme name="WR_Corporate_Template_2009-2 1">
      <a:dk1>
        <a:srgbClr val="000000"/>
      </a:dk1>
      <a:lt1>
        <a:srgbClr val="FFFFFF"/>
      </a:lt1>
      <a:dk2>
        <a:srgbClr val="3F6379"/>
      </a:dk2>
      <a:lt2>
        <a:srgbClr val="C0C0C0"/>
      </a:lt2>
      <a:accent1>
        <a:srgbClr val="FFCC33"/>
      </a:accent1>
      <a:accent2>
        <a:srgbClr val="CC0000"/>
      </a:accent2>
      <a:accent3>
        <a:srgbClr val="FFFFFF"/>
      </a:accent3>
      <a:accent4>
        <a:srgbClr val="000000"/>
      </a:accent4>
      <a:accent5>
        <a:srgbClr val="FFE2AD"/>
      </a:accent5>
      <a:accent6>
        <a:srgbClr val="B90000"/>
      </a:accent6>
      <a:hlink>
        <a:srgbClr val="297065"/>
      </a:hlink>
      <a:folHlink>
        <a:srgbClr val="80613F"/>
      </a:folHlink>
    </a:clrScheme>
    <a:fontScheme name="WR_Corporate_Template_2009-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R_Corporate_Template_2009-2 1">
        <a:dk1>
          <a:srgbClr val="000000"/>
        </a:dk1>
        <a:lt1>
          <a:srgbClr val="FFFFFF"/>
        </a:lt1>
        <a:dk2>
          <a:srgbClr val="3F6379"/>
        </a:dk2>
        <a:lt2>
          <a:srgbClr val="C0C0C0"/>
        </a:lt2>
        <a:accent1>
          <a:srgbClr val="FFCC33"/>
        </a:accent1>
        <a:accent2>
          <a:srgbClr val="CC0000"/>
        </a:accent2>
        <a:accent3>
          <a:srgbClr val="FFFFFF"/>
        </a:accent3>
        <a:accent4>
          <a:srgbClr val="000000"/>
        </a:accent4>
        <a:accent5>
          <a:srgbClr val="FFE2AD"/>
        </a:accent5>
        <a:accent6>
          <a:srgbClr val="B90000"/>
        </a:accent6>
        <a:hlink>
          <a:srgbClr val="297065"/>
        </a:hlink>
        <a:folHlink>
          <a:srgbClr val="80613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eltemplate2007-16x9">
  <a:themeElements>
    <a:clrScheme name="intel">
      <a:dk1>
        <a:srgbClr val="111111"/>
      </a:dk1>
      <a:lt1>
        <a:srgbClr val="FFFFFF"/>
      </a:lt1>
      <a:dk2>
        <a:srgbClr val="087EB9"/>
      </a:dk2>
      <a:lt2>
        <a:srgbClr val="FDDE92"/>
      </a:lt2>
      <a:accent1>
        <a:srgbClr val="FF5C00"/>
      </a:accent1>
      <a:accent2>
        <a:srgbClr val="0860A8"/>
      </a:accent2>
      <a:accent3>
        <a:srgbClr val="FDB605"/>
      </a:accent3>
      <a:accent4>
        <a:srgbClr val="AA014C"/>
      </a:accent4>
      <a:accent5>
        <a:srgbClr val="610179"/>
      </a:accent5>
      <a:accent6>
        <a:srgbClr val="379900"/>
      </a:accent6>
      <a:hlink>
        <a:srgbClr val="BFE0FB"/>
      </a:hlink>
      <a:folHlink>
        <a:srgbClr val="0B7DDB"/>
      </a:folHlink>
    </a:clrScheme>
    <a:fontScheme name="2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372" tIns="45688" rIns="91372" bIns="45688" numCol="1" anchor="t" anchorCtr="1" compatLnSpc="1">
        <a:prstTxWarp prst="textNoShape">
          <a:avLst/>
        </a:prstTxWarp>
        <a:spAutoFit/>
      </a:bodyPr>
      <a:lstStyle>
        <a:def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2000" b="0" i="0" u="none" strike="noStrike" cap="none" normalizeH="0" baseline="0" smtClean="0">
            <a:ln>
              <a:noFill/>
            </a:ln>
            <a:solidFill>
              <a:srgbClr val="FFFFFF"/>
            </a:solidFill>
            <a:effectLst>
              <a:outerShdw blurRad="38100" dist="38100" dir="2700000" algn="tl">
                <a:srgbClr val="000000">
                  <a:alpha val="43137"/>
                </a:srgbClr>
              </a:outerShdw>
            </a:effectLst>
            <a:latin typeface="Arial Narrow" pitchFamily="34"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372" tIns="45688" rIns="91372" bIns="45688" numCol="1" anchor="t" anchorCtr="1" compatLnSpc="1">
        <a:prstTxWarp prst="textNoShape">
          <a:avLst/>
        </a:prstTxWarp>
        <a:spAutoFit/>
      </a:bodyPr>
      <a:lstStyle>
        <a:def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2000" b="0" i="0" u="none" strike="noStrike" cap="none" normalizeH="0" baseline="0" smtClean="0">
            <a:ln>
              <a:noFill/>
            </a:ln>
            <a:solidFill>
              <a:srgbClr val="FFFFFF"/>
            </a:solidFill>
            <a:effectLst>
              <a:outerShdw blurRad="38100" dist="38100" dir="2700000" algn="tl">
                <a:srgbClr val="000000">
                  <a:alpha val="43137"/>
                </a:srgbClr>
              </a:outerShdw>
            </a:effectLst>
            <a:latin typeface="Arial Narrow" pitchFamily="34" charset="0"/>
            <a:cs typeface="Arial" charset="0"/>
          </a:defRPr>
        </a:defPPr>
      </a:lstStyle>
    </a:lnDef>
  </a:objectDefaults>
  <a:extraClrSchemeLst>
    <a:extraClrScheme>
      <a:clrScheme name="2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2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2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2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2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2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2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2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2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inteltemplate2007-16x9">
  <a:themeElements>
    <a:clrScheme name="intel">
      <a:dk1>
        <a:srgbClr val="111111"/>
      </a:dk1>
      <a:lt1>
        <a:srgbClr val="FFFFFF"/>
      </a:lt1>
      <a:dk2>
        <a:srgbClr val="087EB9"/>
      </a:dk2>
      <a:lt2>
        <a:srgbClr val="FDDE92"/>
      </a:lt2>
      <a:accent1>
        <a:srgbClr val="FF5C00"/>
      </a:accent1>
      <a:accent2>
        <a:srgbClr val="0860A8"/>
      </a:accent2>
      <a:accent3>
        <a:srgbClr val="FDB605"/>
      </a:accent3>
      <a:accent4>
        <a:srgbClr val="AA014C"/>
      </a:accent4>
      <a:accent5>
        <a:srgbClr val="610179"/>
      </a:accent5>
      <a:accent6>
        <a:srgbClr val="379900"/>
      </a:accent6>
      <a:hlink>
        <a:srgbClr val="BFE0FB"/>
      </a:hlink>
      <a:folHlink>
        <a:srgbClr val="0B7DDB"/>
      </a:folHlink>
    </a:clrScheme>
    <a:fontScheme name="2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a:ln>
        <a:effectLst/>
      </a:spPr>
      <a:bodyPr rtlCol="0" anchor="ctr"/>
      <a:lstStyle>
        <a:defPPr algn="ctr">
          <a:defRPr/>
        </a:defPPr>
      </a:lstStyle>
    </a:spDef>
    <a:lnDef>
      <a:spPr bwMode="auto">
        <a:noFill/>
        <a:ln w="9525" cap="flat" cmpd="sng" algn="ctr">
          <a:solidFill>
            <a:schemeClr val="tx1"/>
          </a:solidFill>
          <a:prstDash val="solid"/>
          <a:round/>
          <a:headEnd type="none" w="med" len="med"/>
          <a:tailEnd type="arrow"/>
        </a:ln>
        <a:effectLst/>
      </a:spPr>
      <a:bodyPr/>
      <a:lstStyle/>
    </a:lnDef>
  </a:objectDefaults>
  <a:extraClrSchemeLst>
    <a:extraClrScheme>
      <a:clrScheme name="2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2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2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2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2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2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2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2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2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ETH_PPoint-4">
  <a:themeElements>
    <a:clrScheme name="EUROTECH COMPANY COLORS final">
      <a:dk1>
        <a:srgbClr val="6E7178"/>
      </a:dk1>
      <a:lt1>
        <a:srgbClr val="FFFFFF"/>
      </a:lt1>
      <a:dk2>
        <a:srgbClr val="4B90CF"/>
      </a:dk2>
      <a:lt2>
        <a:srgbClr val="E8EBED"/>
      </a:lt2>
      <a:accent1>
        <a:srgbClr val="FFFFFF"/>
      </a:accent1>
      <a:accent2>
        <a:srgbClr val="5B3439"/>
      </a:accent2>
      <a:accent3>
        <a:srgbClr val="515E26"/>
      </a:accent3>
      <a:accent4>
        <a:srgbClr val="00377A"/>
      </a:accent4>
      <a:accent5>
        <a:srgbClr val="74A0CA"/>
      </a:accent5>
      <a:accent6>
        <a:srgbClr val="76C5C3"/>
      </a:accent6>
      <a:hlink>
        <a:srgbClr val="00377A"/>
      </a:hlink>
      <a:folHlink>
        <a:srgbClr val="CCCCCC"/>
      </a:folHlink>
    </a:clrScheme>
    <a:fontScheme name="2_Personalizza struttur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Designs\WR_Template_2010.pot</Template>
  <TotalTime>10875</TotalTime>
  <Words>2664</Words>
  <Application>Microsoft Macintosh PowerPoint</Application>
  <PresentationFormat>On-screen Show (4:3)</PresentationFormat>
  <Paragraphs>518</Paragraphs>
  <Slides>27</Slides>
  <Notes>18</Notes>
  <HiddenSlides>0</HiddenSlides>
  <MMClips>0</MMClips>
  <ScaleCrop>false</ScaleCrop>
  <HeadingPairs>
    <vt:vector size="4" baseType="variant">
      <vt:variant>
        <vt:lpstr>Theme</vt:lpstr>
      </vt:variant>
      <vt:variant>
        <vt:i4>4</vt:i4>
      </vt:variant>
      <vt:variant>
        <vt:lpstr>Slide Titles</vt:lpstr>
      </vt:variant>
      <vt:variant>
        <vt:i4>27</vt:i4>
      </vt:variant>
    </vt:vector>
  </HeadingPairs>
  <TitlesOfParts>
    <vt:vector size="31" baseType="lpstr">
      <vt:lpstr>WR_Corporate_Template_2009-2</vt:lpstr>
      <vt:lpstr>inteltemplate2007-16x9</vt:lpstr>
      <vt:lpstr>1_inteltemplate2007-16x9</vt:lpstr>
      <vt:lpstr>ETH_PPoint-4</vt:lpstr>
      <vt:lpstr>Enterprise M2M - Berlin</vt:lpstr>
      <vt:lpstr>Eurotech Introduction</vt:lpstr>
      <vt:lpstr>Eurotech Product Portfolio</vt:lpstr>
      <vt:lpstr>The Internet of Things</vt:lpstr>
      <vt:lpstr>The Internet of Things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Internet of Things</vt:lpstr>
      <vt:lpstr>The Internet of Things</vt:lpstr>
      <vt:lpstr>The Internet of Things</vt:lpstr>
      <vt:lpstr>The Internet of Things</vt:lpstr>
      <vt:lpstr>PowerPoint Presentation</vt:lpstr>
      <vt:lpstr>The Internet of Things</vt:lpstr>
      <vt:lpstr>PowerPoint Presentation</vt:lpstr>
      <vt:lpstr>Eurotech Product Portfolio:  </vt:lpstr>
      <vt:lpstr>Community Resources:</vt:lpstr>
      <vt:lpstr>PowerPoint Presentation</vt:lpstr>
      <vt:lpstr>Eurotech Product Portfolio</vt:lpstr>
    </vt:vector>
  </TitlesOfParts>
  <Company>Wind River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Employee Orientation</dc:title>
  <dc:creator>Pat Klaus</dc:creator>
  <cp:lastModifiedBy>Arlen Nipper</cp:lastModifiedBy>
  <cp:revision>426</cp:revision>
  <cp:lastPrinted>2011-12-06T15:32:15Z</cp:lastPrinted>
  <dcterms:created xsi:type="dcterms:W3CDTF">2012-01-24T04:12:09Z</dcterms:created>
  <dcterms:modified xsi:type="dcterms:W3CDTF">2012-01-24T08:02:07Z</dcterms:modified>
</cp:coreProperties>
</file>