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4" r:id="rId3"/>
    <p:sldId id="293" r:id="rId4"/>
    <p:sldId id="282" r:id="rId5"/>
    <p:sldId id="279" r:id="rId6"/>
    <p:sldId id="280" r:id="rId7"/>
    <p:sldId id="295" r:id="rId8"/>
    <p:sldId id="283" r:id="rId9"/>
    <p:sldId id="286" r:id="rId10"/>
    <p:sldId id="291" r:id="rId11"/>
    <p:sldId id="292" r:id="rId12"/>
    <p:sldId id="271" r:id="rId13"/>
    <p:sldId id="273" r:id="rId14"/>
    <p:sldId id="275" r:id="rId15"/>
    <p:sldId id="287" r:id="rId16"/>
    <p:sldId id="288" r:id="rId17"/>
    <p:sldId id="289" r:id="rId18"/>
    <p:sldId id="290" r:id="rId19"/>
    <p:sldId id="284" r:id="rId20"/>
    <p:sldId id="281" r:id="rId21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9E9"/>
    <a:srgbClr val="D77FFF"/>
    <a:srgbClr val="3266FF"/>
    <a:srgbClr val="F4F169"/>
    <a:srgbClr val="58E267"/>
    <a:srgbClr val="F78927"/>
    <a:srgbClr val="FF5A4B"/>
    <a:srgbClr val="DAFF90"/>
    <a:srgbClr val="ED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55" autoAdjust="0"/>
    <p:restoredTop sz="95579" autoAdjust="0"/>
  </p:normalViewPr>
  <p:slideViewPr>
    <p:cSldViewPr snapToGrid="0" snapToObjects="1">
      <p:cViewPr varScale="1">
        <p:scale>
          <a:sx n="81" d="100"/>
          <a:sy n="81" d="100"/>
        </p:scale>
        <p:origin x="-10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D29C33-86CF-4AF9-8F9B-B1731A41FCA6}" type="datetimeFigureOut">
              <a:rPr lang="fr-FR"/>
              <a:pPr>
                <a:defRPr/>
              </a:pPr>
              <a:t>30/01/12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2CA8BB-94B6-4E2C-A167-98D94FAF0E2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6425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26F046-D038-4385-AF13-E81636DF3A85}" type="datetimeFigureOut">
              <a:rPr lang="fr-FR"/>
              <a:pPr>
                <a:defRPr/>
              </a:pPr>
              <a:t>30/01/12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B0E6E8-F5BF-4117-9C0C-BCC9CD9B36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7298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Std tools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----- Notes de la réunion (31/01/12 12:30) -----</a:t>
            </a:r>
          </a:p>
          <a:p>
            <a:pPr eaLnBrk="1" hangingPunct="1"/>
            <a:r>
              <a:rPr lang="fr-FR" smtClean="0"/>
              <a:t>Kai / Bosch: security is very important ; ACL are not enough</a:t>
            </a:r>
          </a:p>
          <a:p>
            <a:pPr eaLnBrk="1" hangingPunct="1"/>
            <a:r>
              <a:rPr lang="fr-FR" smtClean="0"/>
              <a:t>IBM: Open Data. It is important to try to make data available to everyone, but keep the security / confidentialit in mind</a:t>
            </a:r>
          </a:p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09DB07-666C-41CD-8091-84C2D97362F3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Other interoperability-related topics include: Cloud, security(?), …</a:t>
            </a: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6E8402-64A4-41C4-90F7-CDD57000CBD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52BF43-5E54-4AA9-A069-655B0AD5FAA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1394D-F4E4-489C-A826-A1CE29AB30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9116E-275C-4C0C-8DD0-57ED916344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D6CC9-5B42-4E41-A86D-65D7FF9E85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 - 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/>
          <p:nvPr userDrawn="1"/>
        </p:nvSpPr>
        <p:spPr>
          <a:xfrm>
            <a:off x="0" y="5983288"/>
            <a:ext cx="9144000" cy="887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913730" y="672032"/>
            <a:ext cx="7695282" cy="550840"/>
          </a:xfrm>
        </p:spPr>
        <p:txBody>
          <a:bodyPr/>
          <a:lstStyle>
            <a:lvl1pPr>
              <a:defRPr sz="36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14400" y="1222872"/>
            <a:ext cx="7694613" cy="39944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0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399" y="1633329"/>
            <a:ext cx="7694613" cy="232291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C19A2-6E8F-424B-997F-F92BAB3C11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W - 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ingle Corner Rectangle 6"/>
          <p:cNvSpPr/>
          <p:nvPr/>
        </p:nvSpPr>
        <p:spPr>
          <a:xfrm>
            <a:off x="0" y="6440488"/>
            <a:ext cx="7962900" cy="430212"/>
          </a:xfrm>
          <a:prstGeom prst="round1Rect">
            <a:avLst>
              <a:gd name="adj" fmla="val 50000"/>
            </a:avLst>
          </a:prstGeom>
          <a:solidFill>
            <a:srgbClr val="E53B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7"/>
          <p:cNvSpPr txBox="1"/>
          <p:nvPr/>
        </p:nvSpPr>
        <p:spPr>
          <a:xfrm>
            <a:off x="6997700" y="6535738"/>
            <a:ext cx="454025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</a:t>
            </a:r>
          </a:p>
        </p:txBody>
      </p:sp>
      <p:pic>
        <p:nvPicPr>
          <p:cNvPr id="7" name="Picture 16" descr="SierraLogoTM_RGB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13713" y="6284913"/>
            <a:ext cx="90328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5"/>
          <p:cNvSpPr/>
          <p:nvPr userDrawn="1"/>
        </p:nvSpPr>
        <p:spPr>
          <a:xfrm>
            <a:off x="0" y="5983288"/>
            <a:ext cx="9144000" cy="887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2" name="Picture 13" descr="Datawave_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176463"/>
            <a:ext cx="4011613" cy="436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SierraLogoTM_RGB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637338" y="5035550"/>
            <a:ext cx="1998662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80975" y="6564313"/>
            <a:ext cx="57658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34" charset="-128"/>
              </a:rPr>
              <a:t>Copyright © 2012 by Sierra Wireless, IBM, </a:t>
            </a:r>
            <a:r>
              <a:rPr lang="en-US" sz="1000" dirty="0" err="1">
                <a:solidFill>
                  <a:srgbClr val="000000"/>
                </a:solidFill>
                <a:ea typeface="ＭＳ Ｐゴシック" pitchFamily="34" charset="-128"/>
              </a:rPr>
              <a:t>Eurotech,and</a:t>
            </a:r>
            <a:r>
              <a:rPr lang="en-US" sz="1000" dirty="0">
                <a:solidFill>
                  <a:srgbClr val="000000"/>
                </a:solidFill>
                <a:ea typeface="ＭＳ Ｐゴシック" pitchFamily="34" charset="-128"/>
              </a:rPr>
              <a:t> made available under the EPL v1.0</a:t>
            </a:r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913730" y="672032"/>
            <a:ext cx="7695282" cy="550840"/>
          </a:xfrm>
        </p:spPr>
        <p:txBody>
          <a:bodyPr/>
          <a:lstStyle>
            <a:lvl1pPr>
              <a:defRPr sz="36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14400" y="1222872"/>
            <a:ext cx="7694613" cy="39944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0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399" y="1633329"/>
            <a:ext cx="7694613" cy="232291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6C962-688F-464D-8809-9D034B36F7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F5992-CEAA-47CD-A21D-372BF15969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A7049-A783-4B8D-9A66-070CB3F40A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0EE2E-67AC-4E0B-B9C1-9CA0CC1B92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9736-72DB-4A81-A068-333559CEA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077AE-ADCD-4E30-8AFC-1C1AA75CFF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42AA-569F-4A76-97EC-080DD638AC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A5AE6-301A-417B-B7C2-86BA777978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F2087-1177-48D8-96E0-CBF16AA956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572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  <a:endParaRPr lang="fr-FR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152525"/>
            <a:ext cx="82296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602413"/>
            <a:ext cx="2300288" cy="2270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r>
              <a:rPr lang="fr-FR"/>
              <a:t>M2M IWG Kick-off meeting | 31-jan-12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30513" y="6602413"/>
            <a:ext cx="4859337" cy="2270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ea typeface="ＭＳ Ｐゴシック" pitchFamily="34" charset="-128"/>
                <a:cs typeface="Century Gothic"/>
              </a:defRPr>
            </a:lvl1pPr>
          </a:lstStyle>
          <a:p>
            <a:pPr>
              <a:defRPr/>
            </a:pPr>
            <a:r>
              <a:rPr lang="en-US"/>
              <a:t>Copyright © 2012 by Sierra Wireless, IBM, </a:t>
            </a:r>
            <a:r>
              <a:rPr lang="en-US" err="1"/>
              <a:t>Eurotech</a:t>
            </a:r>
            <a:r>
              <a:rPr lang="en-US"/>
              <a:t>, and made available under the EPL v1.0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56538" y="6602413"/>
            <a:ext cx="830262" cy="2270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13583C15-D60A-4E33-B7E2-C4F77DDA2A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Century Gothic"/>
          <a:ea typeface="+mj-ea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e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20.png"/><Relationship Id="rId17" Type="http://schemas.openxmlformats.org/officeDocument/2006/relationships/image" Target="../media/image21.jpeg"/><Relationship Id="rId18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20" Type="http://schemas.openxmlformats.org/officeDocument/2006/relationships/image" Target="../media/image24.png"/><Relationship Id="rId21" Type="http://schemas.openxmlformats.org/officeDocument/2006/relationships/image" Target="../media/image25.png"/><Relationship Id="rId22" Type="http://schemas.openxmlformats.org/officeDocument/2006/relationships/image" Target="../media/image26.png"/><Relationship Id="rId10" Type="http://schemas.openxmlformats.org/officeDocument/2006/relationships/image" Target="../media/image4.jpeg"/><Relationship Id="rId11" Type="http://schemas.openxmlformats.org/officeDocument/2006/relationships/image" Target="../media/image5.jpeg"/><Relationship Id="rId12" Type="http://schemas.openxmlformats.org/officeDocument/2006/relationships/image" Target="../media/image6.jpeg"/><Relationship Id="rId13" Type="http://schemas.openxmlformats.org/officeDocument/2006/relationships/image" Target="../media/image7.jpeg"/><Relationship Id="rId14" Type="http://schemas.openxmlformats.org/officeDocument/2006/relationships/image" Target="../media/image9.jpeg"/><Relationship Id="rId15" Type="http://schemas.openxmlformats.org/officeDocument/2006/relationships/image" Target="../media/image10.jpeg"/><Relationship Id="rId16" Type="http://schemas.openxmlformats.org/officeDocument/2006/relationships/image" Target="../media/image11.jpeg"/><Relationship Id="rId17" Type="http://schemas.openxmlformats.org/officeDocument/2006/relationships/image" Target="../media/image14.png"/><Relationship Id="rId18" Type="http://schemas.openxmlformats.org/officeDocument/2006/relationships/image" Target="../media/image15.png"/><Relationship Id="rId19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8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Relationship Id="rId6" Type="http://schemas.openxmlformats.org/officeDocument/2006/relationships/image" Target="../media/image17.png"/><Relationship Id="rId7" Type="http://schemas.openxmlformats.org/officeDocument/2006/relationships/image" Target="../media/image20.png"/><Relationship Id="rId8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jpeg"/><Relationship Id="rId17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7" Type="http://schemas.openxmlformats.org/officeDocument/2006/relationships/image" Target="../media/image33.jpeg"/><Relationship Id="rId8" Type="http://schemas.openxmlformats.org/officeDocument/2006/relationships/image" Target="../media/image34.jpeg"/><Relationship Id="rId9" Type="http://schemas.openxmlformats.org/officeDocument/2006/relationships/image" Target="../media/image35.jpeg"/><Relationship Id="rId10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jpeg"/><Relationship Id="rId9" Type="http://schemas.openxmlformats.org/officeDocument/2006/relationships/image" Target="../media/image20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20" Type="http://schemas.openxmlformats.org/officeDocument/2006/relationships/image" Target="../media/image22.png"/><Relationship Id="rId10" Type="http://schemas.openxmlformats.org/officeDocument/2006/relationships/image" Target="../media/image12.jpe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jpeg"/><Relationship Id="rId18" Type="http://schemas.openxmlformats.org/officeDocument/2006/relationships/image" Target="../media/image20.png"/><Relationship Id="rId19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png"/><Relationship Id="rId1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0.png"/><Relationship Id="rId10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9.jpe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dirty="0" smtClean="0"/>
              <a:t>Eclipse M2M </a:t>
            </a:r>
            <a:r>
              <a:rPr lang="fr-FR" dirty="0" err="1" smtClean="0"/>
              <a:t>Industry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dirty="0" smtClean="0"/>
              <a:t>Kick-off meeting — Jan 31</a:t>
            </a:r>
            <a:r>
              <a:rPr lang="fr-FR" baseline="30000" dirty="0" smtClean="0"/>
              <a:t>st</a:t>
            </a:r>
            <a:r>
              <a:rPr lang="fr-FR" dirty="0" smtClean="0"/>
              <a:t>, 2012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EF446F-536C-4450-A8A4-22D9DB6E0D6A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Image 118" descr="sw_av_data-cente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74320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itle 2"/>
          <p:cNvSpPr>
            <a:spLocks noGrp="1"/>
          </p:cNvSpPr>
          <p:nvPr>
            <p:ph type="title" idx="4294967295"/>
          </p:nvPr>
        </p:nvSpPr>
        <p:spPr>
          <a:xfrm>
            <a:off x="685800" y="136525"/>
            <a:ext cx="8129588" cy="457200"/>
          </a:xfrm>
        </p:spPr>
        <p:txBody>
          <a:bodyPr>
            <a:spAutoFit/>
          </a:bodyPr>
          <a:lstStyle/>
          <a:p>
            <a:pPr algn="r" eaLnBrk="1" hangingPunct="1"/>
            <a:r>
              <a:rPr lang="en-US" sz="2400" smtClean="0">
                <a:latin typeface="Century Gothic" pitchFamily="34" charset="0"/>
              </a:rPr>
              <a:t>Decoupling Devices and Servers</a:t>
            </a:r>
          </a:p>
        </p:txBody>
      </p:sp>
      <p:sp>
        <p:nvSpPr>
          <p:cNvPr id="55" name="Rounded Rectangle 57"/>
          <p:cNvSpPr/>
          <p:nvPr/>
        </p:nvSpPr>
        <p:spPr>
          <a:xfrm>
            <a:off x="152400" y="2286000"/>
            <a:ext cx="877888" cy="663575"/>
          </a:xfrm>
          <a:prstGeom prst="roundRect">
            <a:avLst/>
          </a:prstGeom>
          <a:blipFill rotWithShape="0">
            <a:blip r:embed="rId4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Rounded Rectangle 55"/>
          <p:cNvSpPr/>
          <p:nvPr/>
        </p:nvSpPr>
        <p:spPr>
          <a:xfrm>
            <a:off x="152400" y="3733800"/>
            <a:ext cx="877888" cy="663575"/>
          </a:xfrm>
          <a:prstGeom prst="roundRect">
            <a:avLst/>
          </a:prstGeom>
          <a:blipFill rotWithShape="0">
            <a:blip r:embed="rId5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Rounded Rectangle 53"/>
          <p:cNvSpPr/>
          <p:nvPr/>
        </p:nvSpPr>
        <p:spPr>
          <a:xfrm>
            <a:off x="152400" y="4419600"/>
            <a:ext cx="877888" cy="663575"/>
          </a:xfrm>
          <a:prstGeom prst="roundRect">
            <a:avLst/>
          </a:prstGeom>
          <a:blipFill rotWithShape="0">
            <a:blip r:embed="rId6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Rounded Rectangle 51"/>
          <p:cNvSpPr/>
          <p:nvPr/>
        </p:nvSpPr>
        <p:spPr>
          <a:xfrm>
            <a:off x="152400" y="5105400"/>
            <a:ext cx="877888" cy="663575"/>
          </a:xfrm>
          <a:prstGeom prst="roundRect">
            <a:avLst/>
          </a:prstGeom>
          <a:blipFill rotWithShape="0">
            <a:blip r:embed="rId7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Rounded Rectangle 49"/>
          <p:cNvSpPr/>
          <p:nvPr/>
        </p:nvSpPr>
        <p:spPr>
          <a:xfrm>
            <a:off x="152400" y="5791200"/>
            <a:ext cx="877888" cy="663575"/>
          </a:xfrm>
          <a:prstGeom prst="roundRect">
            <a:avLst/>
          </a:prstGeom>
          <a:blipFill rotWithShape="0">
            <a:blip r:embed="rId8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9" name="Rounded Rectangle 61"/>
          <p:cNvSpPr/>
          <p:nvPr/>
        </p:nvSpPr>
        <p:spPr>
          <a:xfrm>
            <a:off x="152400" y="914400"/>
            <a:ext cx="877888" cy="663575"/>
          </a:xfrm>
          <a:prstGeom prst="roundRect">
            <a:avLst/>
          </a:prstGeom>
          <a:blipFill rotWithShape="0">
            <a:blip r:embed="rId9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Rounded Rectangle 64"/>
          <p:cNvSpPr/>
          <p:nvPr/>
        </p:nvSpPr>
        <p:spPr>
          <a:xfrm>
            <a:off x="152400" y="1600200"/>
            <a:ext cx="877888" cy="663575"/>
          </a:xfrm>
          <a:prstGeom prst="roundRect">
            <a:avLst/>
          </a:prstGeom>
          <a:blipFill rotWithShape="0">
            <a:blip r:embed="rId10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Rounded Rectangle 67"/>
          <p:cNvSpPr/>
          <p:nvPr/>
        </p:nvSpPr>
        <p:spPr>
          <a:xfrm>
            <a:off x="152400" y="2971800"/>
            <a:ext cx="877888" cy="663575"/>
          </a:xfrm>
          <a:prstGeom prst="roundRect">
            <a:avLst/>
          </a:prstGeom>
          <a:blipFill rotWithShape="0">
            <a:blip r:embed="rId11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611" name="Text Box 4"/>
          <p:cNvSpPr txBox="1">
            <a:spLocks noChangeArrowheads="1"/>
          </p:cNvSpPr>
          <p:nvPr/>
        </p:nvSpPr>
        <p:spPr bwMode="auto">
          <a:xfrm>
            <a:off x="0" y="533400"/>
            <a:ext cx="1162050" cy="334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Assets</a:t>
            </a: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1447800" y="609600"/>
            <a:ext cx="1792288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Communication Devices (edge)</a:t>
            </a:r>
          </a:p>
        </p:txBody>
      </p:sp>
      <p:sp>
        <p:nvSpPr>
          <p:cNvPr id="78" name="Line 124"/>
          <p:cNvSpPr>
            <a:spLocks noChangeShapeType="1"/>
          </p:cNvSpPr>
          <p:nvPr/>
        </p:nvSpPr>
        <p:spPr bwMode="auto">
          <a:xfrm flipV="1">
            <a:off x="6400800" y="3124200"/>
            <a:ext cx="492125" cy="0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grpSp>
        <p:nvGrpSpPr>
          <p:cNvPr id="25614" name="Groupe 185"/>
          <p:cNvGrpSpPr>
            <a:grpSpLocks/>
          </p:cNvGrpSpPr>
          <p:nvPr/>
        </p:nvGrpSpPr>
        <p:grpSpPr bwMode="auto">
          <a:xfrm rot="-2519233">
            <a:off x="2033588" y="4178300"/>
            <a:ext cx="2133600" cy="125413"/>
            <a:chOff x="4214371" y="2300495"/>
            <a:chExt cx="1858027" cy="75876"/>
          </a:xfrm>
        </p:grpSpPr>
        <p:sp>
          <p:nvSpPr>
            <p:cNvPr id="2" name="Line 124"/>
            <p:cNvSpPr>
              <a:spLocks noChangeShapeType="1"/>
            </p:cNvSpPr>
            <p:nvPr/>
          </p:nvSpPr>
          <p:spPr bwMode="auto">
            <a:xfrm flipV="1">
              <a:off x="4213600" y="2373486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3" name="Line 124"/>
            <p:cNvSpPr>
              <a:spLocks noChangeShapeType="1"/>
            </p:cNvSpPr>
            <p:nvPr/>
          </p:nvSpPr>
          <p:spPr bwMode="auto">
            <a:xfrm flipV="1">
              <a:off x="4213908" y="230002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25615" name="Line 124"/>
          <p:cNvSpPr>
            <a:spLocks noChangeShapeType="1"/>
          </p:cNvSpPr>
          <p:nvPr/>
        </p:nvSpPr>
        <p:spPr bwMode="auto">
          <a:xfrm>
            <a:off x="1143000" y="1223963"/>
            <a:ext cx="685800" cy="3762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84" name="Text Box 6"/>
          <p:cNvSpPr txBox="1">
            <a:spLocks noChangeArrowheads="1"/>
          </p:cNvSpPr>
          <p:nvPr/>
        </p:nvSpPr>
        <p:spPr bwMode="auto">
          <a:xfrm>
            <a:off x="3581400" y="3581400"/>
            <a:ext cx="1468438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Arial" pitchFamily="34" charset="0"/>
              </a:rPr>
              <a:t>Operator Networks</a:t>
            </a:r>
          </a:p>
        </p:txBody>
      </p:sp>
      <p:sp>
        <p:nvSpPr>
          <p:cNvPr id="86" name="Text Box 7"/>
          <p:cNvSpPr txBox="1">
            <a:spLocks noChangeArrowheads="1"/>
          </p:cNvSpPr>
          <p:nvPr/>
        </p:nvSpPr>
        <p:spPr bwMode="auto">
          <a:xfrm rot="10800000" flipV="1">
            <a:off x="4876800" y="2057400"/>
            <a:ext cx="1544638" cy="517525"/>
          </a:xfrm>
          <a:prstGeom prst="rect">
            <a:avLst/>
          </a:prstGeom>
          <a:noFill/>
        </p:spPr>
        <p:txBody>
          <a:bodyPr lIns="91430" tIns="45714" rIns="91430" bIns="45714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+mn-cs"/>
              </a:rPr>
              <a:t>M2M Services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+mn-cs"/>
              </a:rPr>
              <a:t>Platform</a:t>
            </a:r>
          </a:p>
        </p:txBody>
      </p:sp>
      <p:grpSp>
        <p:nvGrpSpPr>
          <p:cNvPr id="25618" name="Group 21"/>
          <p:cNvGrpSpPr>
            <a:grpSpLocks/>
          </p:cNvGrpSpPr>
          <p:nvPr/>
        </p:nvGrpSpPr>
        <p:grpSpPr bwMode="auto">
          <a:xfrm>
            <a:off x="1600200" y="4343400"/>
            <a:ext cx="746125" cy="638175"/>
            <a:chOff x="2304" y="864"/>
            <a:chExt cx="470" cy="402"/>
          </a:xfrm>
        </p:grpSpPr>
        <p:pic>
          <p:nvPicPr>
            <p:cNvPr id="25664" name="Image 119" descr="communicationGPRS_Right_transp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65" name="Image 110" descr="sw_av_fastrack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619" name="Image 111" descr="sw_av_network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10000" y="2667000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20" name="Groupe 117"/>
          <p:cNvGrpSpPr>
            <a:grpSpLocks/>
          </p:cNvGrpSpPr>
          <p:nvPr/>
        </p:nvGrpSpPr>
        <p:grpSpPr bwMode="auto">
          <a:xfrm>
            <a:off x="5791200" y="3352800"/>
            <a:ext cx="466725" cy="438150"/>
            <a:chOff x="6200775" y="2238375"/>
            <a:chExt cx="657225" cy="552450"/>
          </a:xfrm>
        </p:grpSpPr>
        <p:pic>
          <p:nvPicPr>
            <p:cNvPr id="25661" name="Image 114" descr="sw_av_database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200775" y="223837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62" name="Image 115" descr="sw_av_database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438900" y="22860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63" name="Image 116" descr="sw_av_database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257925" y="237172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21" name="Text Box 8"/>
          <p:cNvSpPr txBox="1">
            <a:spLocks noChangeArrowheads="1"/>
          </p:cNvSpPr>
          <p:nvPr/>
        </p:nvSpPr>
        <p:spPr bwMode="auto">
          <a:xfrm>
            <a:off x="7315200" y="4038600"/>
            <a:ext cx="1563688" cy="406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M2M Applications</a:t>
            </a:r>
          </a:p>
        </p:txBody>
      </p:sp>
      <p:grpSp>
        <p:nvGrpSpPr>
          <p:cNvPr id="25622" name="Group 57"/>
          <p:cNvGrpSpPr>
            <a:grpSpLocks/>
          </p:cNvGrpSpPr>
          <p:nvPr/>
        </p:nvGrpSpPr>
        <p:grpSpPr bwMode="auto">
          <a:xfrm>
            <a:off x="7162800" y="2590800"/>
            <a:ext cx="1724025" cy="1189038"/>
            <a:chOff x="6407834" y="4383064"/>
            <a:chExt cx="1724332" cy="1189361"/>
          </a:xfrm>
        </p:grpSpPr>
        <p:pic>
          <p:nvPicPr>
            <p:cNvPr id="25658" name="Picture 104" descr="HMI.png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6407834" y="4567235"/>
              <a:ext cx="1529861" cy="944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59" name="Picture 2" descr="http://www.solar-is-future.com/uploads/pics/sPortal.jpg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6780487" y="4383064"/>
              <a:ext cx="1351679" cy="890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60" name="Picture 3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7701302" y="4757003"/>
              <a:ext cx="385424" cy="81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23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42C67F0-F4BF-4D25-97A0-B92CC6BD6BCC}" type="slidenum">
              <a:rPr lang="en-US" sz="900">
                <a:solidFill>
                  <a:schemeClr val="bg1"/>
                </a:solidFill>
              </a:rPr>
              <a:pPr algn="r"/>
              <a:t>10</a:t>
            </a:fld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4" name="Line 124"/>
          <p:cNvSpPr>
            <a:spLocks noChangeShapeType="1"/>
          </p:cNvSpPr>
          <p:nvPr/>
        </p:nvSpPr>
        <p:spPr bwMode="auto">
          <a:xfrm flipV="1">
            <a:off x="1066800" y="1676400"/>
            <a:ext cx="762000" cy="2333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25625" name="Line 124"/>
          <p:cNvSpPr>
            <a:spLocks noChangeShapeType="1"/>
          </p:cNvSpPr>
          <p:nvPr/>
        </p:nvSpPr>
        <p:spPr bwMode="auto">
          <a:xfrm>
            <a:off x="990600" y="2519363"/>
            <a:ext cx="609600" cy="2238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25626" name="Line 124"/>
          <p:cNvSpPr>
            <a:spLocks noChangeShapeType="1"/>
          </p:cNvSpPr>
          <p:nvPr/>
        </p:nvSpPr>
        <p:spPr bwMode="auto">
          <a:xfrm>
            <a:off x="1066800" y="3276600"/>
            <a:ext cx="685800" cy="3000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7" name="Line 124"/>
          <p:cNvSpPr>
            <a:spLocks noChangeShapeType="1"/>
          </p:cNvSpPr>
          <p:nvPr/>
        </p:nvSpPr>
        <p:spPr bwMode="auto">
          <a:xfrm flipV="1">
            <a:off x="1066800" y="3810000"/>
            <a:ext cx="609600" cy="3095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25628" name="Line 124"/>
          <p:cNvSpPr>
            <a:spLocks noChangeShapeType="1"/>
          </p:cNvSpPr>
          <p:nvPr/>
        </p:nvSpPr>
        <p:spPr bwMode="auto">
          <a:xfrm>
            <a:off x="990600" y="4729163"/>
            <a:ext cx="609600" cy="1476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9" name="Line 124"/>
          <p:cNvSpPr>
            <a:spLocks noChangeShapeType="1"/>
          </p:cNvSpPr>
          <p:nvPr/>
        </p:nvSpPr>
        <p:spPr bwMode="auto">
          <a:xfrm flipV="1">
            <a:off x="990600" y="5410200"/>
            <a:ext cx="914400" cy="47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10" name="Line 124"/>
          <p:cNvSpPr>
            <a:spLocks noChangeShapeType="1"/>
          </p:cNvSpPr>
          <p:nvPr/>
        </p:nvSpPr>
        <p:spPr bwMode="auto">
          <a:xfrm flipV="1">
            <a:off x="1066800" y="5562600"/>
            <a:ext cx="914400" cy="5381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grpSp>
        <p:nvGrpSpPr>
          <p:cNvPr id="25631" name="Group 42"/>
          <p:cNvGrpSpPr>
            <a:grpSpLocks/>
          </p:cNvGrpSpPr>
          <p:nvPr/>
        </p:nvGrpSpPr>
        <p:grpSpPr bwMode="auto">
          <a:xfrm>
            <a:off x="1905000" y="5029200"/>
            <a:ext cx="746125" cy="638175"/>
            <a:chOff x="2304" y="864"/>
            <a:chExt cx="470" cy="402"/>
          </a:xfrm>
        </p:grpSpPr>
        <p:pic>
          <p:nvPicPr>
            <p:cNvPr id="25656" name="Image 119" descr="communicationGPRS_Right_transp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57" name="Image 110" descr="sw_av_fastrack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32" name="Group 45"/>
          <p:cNvGrpSpPr>
            <a:grpSpLocks/>
          </p:cNvGrpSpPr>
          <p:nvPr/>
        </p:nvGrpSpPr>
        <p:grpSpPr bwMode="auto">
          <a:xfrm>
            <a:off x="1676400" y="3276600"/>
            <a:ext cx="746125" cy="638175"/>
            <a:chOff x="2304" y="864"/>
            <a:chExt cx="470" cy="402"/>
          </a:xfrm>
        </p:grpSpPr>
        <p:pic>
          <p:nvPicPr>
            <p:cNvPr id="25654" name="Image 119" descr="communicationGPRS_Right_transp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55" name="Image 110" descr="sw_av_fastrack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33" name="Group 48"/>
          <p:cNvGrpSpPr>
            <a:grpSpLocks/>
          </p:cNvGrpSpPr>
          <p:nvPr/>
        </p:nvGrpSpPr>
        <p:grpSpPr bwMode="auto">
          <a:xfrm>
            <a:off x="1600200" y="2286000"/>
            <a:ext cx="746125" cy="638175"/>
            <a:chOff x="2304" y="864"/>
            <a:chExt cx="470" cy="402"/>
          </a:xfrm>
        </p:grpSpPr>
        <p:pic>
          <p:nvPicPr>
            <p:cNvPr id="25652" name="Image 119" descr="communicationGPRS_Right_transp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53" name="Image 110" descr="sw_av_fastrack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34" name="Group 51"/>
          <p:cNvGrpSpPr>
            <a:grpSpLocks/>
          </p:cNvGrpSpPr>
          <p:nvPr/>
        </p:nvGrpSpPr>
        <p:grpSpPr bwMode="auto">
          <a:xfrm>
            <a:off x="1828800" y="1143000"/>
            <a:ext cx="746125" cy="638175"/>
            <a:chOff x="2304" y="864"/>
            <a:chExt cx="470" cy="402"/>
          </a:xfrm>
        </p:grpSpPr>
        <p:pic>
          <p:nvPicPr>
            <p:cNvPr id="25650" name="Image 119" descr="communicationGPRS_Right_transp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51" name="Image 110" descr="sw_av_fastrack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35" name="Groupe 185"/>
          <p:cNvGrpSpPr>
            <a:grpSpLocks/>
          </p:cNvGrpSpPr>
          <p:nvPr/>
        </p:nvGrpSpPr>
        <p:grpSpPr bwMode="auto">
          <a:xfrm rot="-10139384">
            <a:off x="2286000" y="2971800"/>
            <a:ext cx="1676400" cy="125413"/>
            <a:chOff x="4214371" y="2300495"/>
            <a:chExt cx="1858027" cy="75876"/>
          </a:xfrm>
        </p:grpSpPr>
        <p:sp>
          <p:nvSpPr>
            <p:cNvPr id="11" name="Line 124"/>
            <p:cNvSpPr>
              <a:spLocks noChangeShapeType="1"/>
            </p:cNvSpPr>
            <p:nvPr/>
          </p:nvSpPr>
          <p:spPr bwMode="auto">
            <a:xfrm flipV="1">
              <a:off x="4215218" y="2376014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12" name="Line 124"/>
            <p:cNvSpPr>
              <a:spLocks noChangeShapeType="1"/>
            </p:cNvSpPr>
            <p:nvPr/>
          </p:nvSpPr>
          <p:spPr bwMode="auto">
            <a:xfrm flipV="1">
              <a:off x="4215969" y="2297657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25636" name="Groupe 185"/>
          <p:cNvGrpSpPr>
            <a:grpSpLocks/>
          </p:cNvGrpSpPr>
          <p:nvPr/>
        </p:nvGrpSpPr>
        <p:grpSpPr bwMode="auto">
          <a:xfrm rot="1996154">
            <a:off x="2273300" y="2168525"/>
            <a:ext cx="1981200" cy="112713"/>
            <a:chOff x="4214371" y="2300495"/>
            <a:chExt cx="1858027" cy="75876"/>
          </a:xfrm>
        </p:grpSpPr>
        <p:sp>
          <p:nvSpPr>
            <p:cNvPr id="13" name="Line 124"/>
            <p:cNvSpPr>
              <a:spLocks noChangeShapeType="1"/>
            </p:cNvSpPr>
            <p:nvPr/>
          </p:nvSpPr>
          <p:spPr bwMode="auto">
            <a:xfrm flipV="1">
              <a:off x="4211507" y="2376209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14" name="Line 124"/>
            <p:cNvSpPr>
              <a:spLocks noChangeShapeType="1"/>
            </p:cNvSpPr>
            <p:nvPr/>
          </p:nvSpPr>
          <p:spPr bwMode="auto">
            <a:xfrm flipV="1">
              <a:off x="4211050" y="229973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25637" name="Groupe 185"/>
          <p:cNvGrpSpPr>
            <a:grpSpLocks/>
          </p:cNvGrpSpPr>
          <p:nvPr/>
        </p:nvGrpSpPr>
        <p:grpSpPr bwMode="auto">
          <a:xfrm>
            <a:off x="4495800" y="3048000"/>
            <a:ext cx="762000" cy="152400"/>
            <a:chOff x="4214371" y="2300495"/>
            <a:chExt cx="1858027" cy="75876"/>
          </a:xfrm>
        </p:grpSpPr>
        <p:sp>
          <p:nvSpPr>
            <p:cNvPr id="80" name="Line 124"/>
            <p:cNvSpPr>
              <a:spLocks noChangeShapeType="1"/>
            </p:cNvSpPr>
            <p:nvPr/>
          </p:nvSpPr>
          <p:spPr bwMode="auto">
            <a:xfrm flipV="1">
              <a:off x="4214371" y="2376371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81" name="Line 124"/>
            <p:cNvSpPr>
              <a:spLocks noChangeShapeType="1"/>
            </p:cNvSpPr>
            <p:nvPr/>
          </p:nvSpPr>
          <p:spPr bwMode="auto">
            <a:xfrm flipV="1">
              <a:off x="4214371" y="230049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25638" name="Oval 99"/>
          <p:cNvSpPr>
            <a:spLocks noChangeArrowheads="1"/>
          </p:cNvSpPr>
          <p:nvPr/>
        </p:nvSpPr>
        <p:spPr bwMode="auto">
          <a:xfrm>
            <a:off x="2971800" y="762000"/>
            <a:ext cx="533400" cy="495300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en-GB"/>
          </a:p>
        </p:txBody>
      </p:sp>
      <p:sp>
        <p:nvSpPr>
          <p:cNvPr id="25639" name="Text Box 64"/>
          <p:cNvSpPr txBox="1">
            <a:spLocks noChangeArrowheads="1"/>
          </p:cNvSpPr>
          <p:nvPr/>
        </p:nvSpPr>
        <p:spPr bwMode="auto">
          <a:xfrm>
            <a:off x="3511550" y="5181600"/>
            <a:ext cx="563245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3266FF"/>
                </a:solidFill>
              </a:rPr>
              <a:t>Open, M2M and IoT Focused, Message Transports</a:t>
            </a:r>
          </a:p>
          <a:p>
            <a:pPr lvl="1"/>
            <a:r>
              <a:rPr lang="en-US" sz="1600">
                <a:solidFill>
                  <a:srgbClr val="3266FF"/>
                </a:solidFill>
              </a:rPr>
              <a:t>- Efficient, </a:t>
            </a:r>
          </a:p>
          <a:p>
            <a:pPr lvl="1">
              <a:buFontTx/>
              <a:buChar char="-"/>
            </a:pPr>
            <a:r>
              <a:rPr lang="en-US" sz="1600">
                <a:solidFill>
                  <a:srgbClr val="3266FF"/>
                </a:solidFill>
              </a:rPr>
              <a:t> Bidirectional, </a:t>
            </a:r>
          </a:p>
          <a:p>
            <a:pPr lvl="1">
              <a:buFontTx/>
              <a:buChar char="-"/>
            </a:pPr>
            <a:r>
              <a:rPr lang="en-US" sz="1600">
                <a:solidFill>
                  <a:srgbClr val="3266FF"/>
                </a:solidFill>
              </a:rPr>
              <a:t> QoS</a:t>
            </a:r>
          </a:p>
          <a:p>
            <a:pPr lvl="1">
              <a:buFontTx/>
              <a:buChar char="-"/>
            </a:pPr>
            <a:r>
              <a:rPr lang="en-US" sz="1600">
                <a:solidFill>
                  <a:srgbClr val="3266FF"/>
                </a:solidFill>
              </a:rPr>
              <a:t> Payload Agnostic</a:t>
            </a:r>
          </a:p>
        </p:txBody>
      </p:sp>
      <p:sp>
        <p:nvSpPr>
          <p:cNvPr id="25640" name="Line 65"/>
          <p:cNvSpPr>
            <a:spLocks noChangeShapeType="1"/>
          </p:cNvSpPr>
          <p:nvPr/>
        </p:nvSpPr>
        <p:spPr bwMode="auto">
          <a:xfrm flipH="1" flipV="1">
            <a:off x="3581400" y="4038600"/>
            <a:ext cx="533400" cy="1219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41" name="Text Box 66"/>
          <p:cNvSpPr txBox="1">
            <a:spLocks noChangeArrowheads="1"/>
          </p:cNvSpPr>
          <p:nvPr/>
        </p:nvSpPr>
        <p:spPr bwMode="auto">
          <a:xfrm>
            <a:off x="4208463" y="1143000"/>
            <a:ext cx="349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3266FF"/>
                </a:solidFill>
              </a:rPr>
              <a:t>Support for Existing Protocols</a:t>
            </a:r>
            <a:endParaRPr lang="en-US">
              <a:solidFill>
                <a:srgbClr val="3266FF"/>
              </a:solidFill>
            </a:endParaRPr>
          </a:p>
        </p:txBody>
      </p:sp>
      <p:sp>
        <p:nvSpPr>
          <p:cNvPr id="25642" name="Line 67"/>
          <p:cNvSpPr>
            <a:spLocks noChangeShapeType="1"/>
          </p:cNvSpPr>
          <p:nvPr/>
        </p:nvSpPr>
        <p:spPr bwMode="auto">
          <a:xfrm flipH="1">
            <a:off x="2574925" y="1447800"/>
            <a:ext cx="1692275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43" name="Line 68"/>
          <p:cNvSpPr>
            <a:spLocks noChangeShapeType="1"/>
          </p:cNvSpPr>
          <p:nvPr/>
        </p:nvSpPr>
        <p:spPr bwMode="auto">
          <a:xfrm>
            <a:off x="4254500" y="1447800"/>
            <a:ext cx="1003300" cy="13271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2900" y="2124075"/>
            <a:ext cx="28575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itle 2"/>
          <p:cNvSpPr>
            <a:spLocks noGrp="1"/>
          </p:cNvSpPr>
          <p:nvPr>
            <p:ph type="title" idx="4294967295"/>
          </p:nvPr>
        </p:nvSpPr>
        <p:spPr>
          <a:xfrm>
            <a:off x="-152400" y="15875"/>
            <a:ext cx="8434388" cy="396875"/>
          </a:xfrm>
        </p:spPr>
        <p:txBody>
          <a:bodyPr>
            <a:spAutoFit/>
          </a:bodyPr>
          <a:lstStyle/>
          <a:p>
            <a:pPr algn="r" eaLnBrk="1" hangingPunct="1"/>
            <a:r>
              <a:rPr lang="en-US" sz="2000" b="1" smtClean="0">
                <a:solidFill>
                  <a:schemeClr val="tx2"/>
                </a:solidFill>
                <a:latin typeface="Century Gothic" pitchFamily="34" charset="0"/>
              </a:rPr>
              <a:t>Decoupling Producers and Consumers (many to many)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0" y="533400"/>
            <a:ext cx="1162050" cy="334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Assets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1524000" y="609600"/>
            <a:ext cx="1792288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Communication Devices (edge)</a:t>
            </a:r>
          </a:p>
        </p:txBody>
      </p:sp>
      <p:grpSp>
        <p:nvGrpSpPr>
          <p:cNvPr id="27653" name="Groupe 185"/>
          <p:cNvGrpSpPr>
            <a:grpSpLocks/>
          </p:cNvGrpSpPr>
          <p:nvPr/>
        </p:nvGrpSpPr>
        <p:grpSpPr bwMode="auto">
          <a:xfrm rot="-3545396">
            <a:off x="1916113" y="4284663"/>
            <a:ext cx="1828800" cy="107950"/>
            <a:chOff x="4214371" y="2300495"/>
            <a:chExt cx="1858027" cy="75876"/>
          </a:xfrm>
        </p:grpSpPr>
        <p:sp>
          <p:nvSpPr>
            <p:cNvPr id="2" name="Line 124"/>
            <p:cNvSpPr>
              <a:spLocks noChangeShapeType="1"/>
            </p:cNvSpPr>
            <p:nvPr/>
          </p:nvSpPr>
          <p:spPr bwMode="auto">
            <a:xfrm flipV="1">
              <a:off x="4214874" y="2375940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3" name="Line 124"/>
            <p:cNvSpPr>
              <a:spLocks noChangeShapeType="1"/>
            </p:cNvSpPr>
            <p:nvPr/>
          </p:nvSpPr>
          <p:spPr bwMode="auto">
            <a:xfrm flipV="1">
              <a:off x="4214979" y="2297864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84" name="Text Box 6"/>
          <p:cNvSpPr txBox="1">
            <a:spLocks noChangeArrowheads="1"/>
          </p:cNvSpPr>
          <p:nvPr/>
        </p:nvSpPr>
        <p:spPr bwMode="auto">
          <a:xfrm>
            <a:off x="2971800" y="3429000"/>
            <a:ext cx="1468438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Arial" pitchFamily="34" charset="0"/>
              </a:rPr>
              <a:t>Operator Networks</a:t>
            </a:r>
          </a:p>
        </p:txBody>
      </p:sp>
      <p:sp>
        <p:nvSpPr>
          <p:cNvPr id="86" name="Text Box 7"/>
          <p:cNvSpPr txBox="1">
            <a:spLocks noChangeArrowheads="1"/>
          </p:cNvSpPr>
          <p:nvPr/>
        </p:nvSpPr>
        <p:spPr bwMode="auto">
          <a:xfrm rot="10800000" flipV="1">
            <a:off x="3667125" y="1746250"/>
            <a:ext cx="1544638" cy="517525"/>
          </a:xfrm>
          <a:prstGeom prst="rect">
            <a:avLst/>
          </a:prstGeom>
          <a:noFill/>
        </p:spPr>
        <p:txBody>
          <a:bodyPr lIns="91430" tIns="45714" rIns="91430" bIns="45714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+mn-cs"/>
              </a:rPr>
              <a:t>M2M Services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+mn-cs"/>
              </a:rPr>
              <a:t>Platform</a:t>
            </a:r>
          </a:p>
        </p:txBody>
      </p:sp>
      <p:pic>
        <p:nvPicPr>
          <p:cNvPr id="27656" name="Image 111" descr="sw_av_networ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514600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7" name="Group 12"/>
          <p:cNvGrpSpPr>
            <a:grpSpLocks/>
          </p:cNvGrpSpPr>
          <p:nvPr/>
        </p:nvGrpSpPr>
        <p:grpSpPr bwMode="auto">
          <a:xfrm>
            <a:off x="4191000" y="2400300"/>
            <a:ext cx="923925" cy="895350"/>
            <a:chOff x="3840" y="1008"/>
            <a:chExt cx="582" cy="564"/>
          </a:xfrm>
        </p:grpSpPr>
        <p:pic>
          <p:nvPicPr>
            <p:cNvPr id="27722" name="Image 118" descr="sw_av_data-center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40" y="1008"/>
              <a:ext cx="552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723" name="Groupe 117"/>
            <p:cNvGrpSpPr>
              <a:grpSpLocks/>
            </p:cNvGrpSpPr>
            <p:nvPr/>
          </p:nvGrpSpPr>
          <p:grpSpPr bwMode="auto">
            <a:xfrm>
              <a:off x="4128" y="1296"/>
              <a:ext cx="294" cy="276"/>
              <a:chOff x="6200775" y="2238375"/>
              <a:chExt cx="657225" cy="552450"/>
            </a:xfrm>
          </p:grpSpPr>
          <p:pic>
            <p:nvPicPr>
              <p:cNvPr id="27724" name="Image 114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200775" y="223837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725" name="Image 115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438900" y="2286000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726" name="Image 116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257925" y="237172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27658" name="Group 57"/>
          <p:cNvGrpSpPr>
            <a:grpSpLocks/>
          </p:cNvGrpSpPr>
          <p:nvPr/>
        </p:nvGrpSpPr>
        <p:grpSpPr bwMode="auto">
          <a:xfrm>
            <a:off x="6400800" y="381000"/>
            <a:ext cx="1724025" cy="1189038"/>
            <a:chOff x="6407834" y="4383064"/>
            <a:chExt cx="1724332" cy="1189361"/>
          </a:xfrm>
        </p:grpSpPr>
        <p:pic>
          <p:nvPicPr>
            <p:cNvPr id="27719" name="Picture 104" descr="HMI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407834" y="4567235"/>
              <a:ext cx="1529861" cy="944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20" name="Picture 2" descr="http://www.solar-is-future.com/uploads/pics/sPortal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780487" y="4383064"/>
              <a:ext cx="1351679" cy="890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21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701302" y="4757003"/>
              <a:ext cx="385424" cy="81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59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2BC0114-BD8C-484E-BA58-D3603D70C5A5}" type="slidenum">
              <a:rPr lang="en-US" sz="900">
                <a:solidFill>
                  <a:schemeClr val="bg1"/>
                </a:solidFill>
              </a:rPr>
              <a:pPr algn="r"/>
              <a:t>11</a:t>
            </a:fld>
            <a:endParaRPr lang="en-US" sz="900">
              <a:solidFill>
                <a:schemeClr val="bg1"/>
              </a:solidFill>
            </a:endParaRPr>
          </a:p>
        </p:txBody>
      </p:sp>
      <p:grpSp>
        <p:nvGrpSpPr>
          <p:cNvPr id="27660" name="Groupe 185"/>
          <p:cNvGrpSpPr>
            <a:grpSpLocks/>
          </p:cNvGrpSpPr>
          <p:nvPr/>
        </p:nvGrpSpPr>
        <p:grpSpPr bwMode="auto">
          <a:xfrm rot="3548135">
            <a:off x="2062956" y="2120107"/>
            <a:ext cx="1558925" cy="115888"/>
            <a:chOff x="4214371" y="2300495"/>
            <a:chExt cx="1858027" cy="75876"/>
          </a:xfrm>
        </p:grpSpPr>
        <p:sp>
          <p:nvSpPr>
            <p:cNvPr id="4" name="Line 124"/>
            <p:cNvSpPr>
              <a:spLocks noChangeShapeType="1"/>
            </p:cNvSpPr>
            <p:nvPr/>
          </p:nvSpPr>
          <p:spPr bwMode="auto">
            <a:xfrm flipV="1">
              <a:off x="4211723" y="2373284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5" name="Line 124"/>
            <p:cNvSpPr>
              <a:spLocks noChangeShapeType="1"/>
            </p:cNvSpPr>
            <p:nvPr/>
          </p:nvSpPr>
          <p:spPr bwMode="auto">
            <a:xfrm flipV="1">
              <a:off x="4214087" y="2300198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27661" name="Groupe 185"/>
          <p:cNvGrpSpPr>
            <a:grpSpLocks/>
          </p:cNvGrpSpPr>
          <p:nvPr/>
        </p:nvGrpSpPr>
        <p:grpSpPr bwMode="auto">
          <a:xfrm>
            <a:off x="3810000" y="3048000"/>
            <a:ext cx="609600" cy="152400"/>
            <a:chOff x="4214371" y="2300495"/>
            <a:chExt cx="1858027" cy="75876"/>
          </a:xfrm>
        </p:grpSpPr>
        <p:sp>
          <p:nvSpPr>
            <p:cNvPr id="6" name="Line 124"/>
            <p:cNvSpPr>
              <a:spLocks noChangeShapeType="1"/>
            </p:cNvSpPr>
            <p:nvPr/>
          </p:nvSpPr>
          <p:spPr bwMode="auto">
            <a:xfrm flipV="1">
              <a:off x="4214371" y="2376371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7" name="Line 124"/>
            <p:cNvSpPr>
              <a:spLocks noChangeShapeType="1"/>
            </p:cNvSpPr>
            <p:nvPr/>
          </p:nvSpPr>
          <p:spPr bwMode="auto">
            <a:xfrm flipV="1">
              <a:off x="4214371" y="230049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27662" name="Text Box 8"/>
          <p:cNvSpPr txBox="1">
            <a:spLocks noChangeArrowheads="1"/>
          </p:cNvSpPr>
          <p:nvPr/>
        </p:nvSpPr>
        <p:spPr bwMode="auto">
          <a:xfrm>
            <a:off x="7162800" y="4038600"/>
            <a:ext cx="1981200" cy="406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Web 2.0 Applications</a:t>
            </a:r>
          </a:p>
        </p:txBody>
      </p:sp>
      <p:sp>
        <p:nvSpPr>
          <p:cNvPr id="55" name="Rounded Rectangle 57"/>
          <p:cNvSpPr/>
          <p:nvPr/>
        </p:nvSpPr>
        <p:spPr>
          <a:xfrm>
            <a:off x="152400" y="1600200"/>
            <a:ext cx="877888" cy="663575"/>
          </a:xfrm>
          <a:prstGeom prst="roundRect">
            <a:avLst/>
          </a:prstGeom>
          <a:blipFill rotWithShape="0">
            <a:blip r:embed="rId10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Rounded Rectangle 55"/>
          <p:cNvSpPr/>
          <p:nvPr/>
        </p:nvSpPr>
        <p:spPr>
          <a:xfrm>
            <a:off x="152400" y="3733800"/>
            <a:ext cx="877888" cy="663575"/>
          </a:xfrm>
          <a:prstGeom prst="roundRect">
            <a:avLst/>
          </a:prstGeom>
          <a:blipFill rotWithShape="0">
            <a:blip r:embed="rId11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Rounded Rectangle 53"/>
          <p:cNvSpPr/>
          <p:nvPr/>
        </p:nvSpPr>
        <p:spPr>
          <a:xfrm>
            <a:off x="152400" y="2286000"/>
            <a:ext cx="877888" cy="663575"/>
          </a:xfrm>
          <a:prstGeom prst="roundRect">
            <a:avLst/>
          </a:prstGeom>
          <a:blipFill rotWithShape="0">
            <a:blip r:embed="rId12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Rounded Rectangle 51"/>
          <p:cNvSpPr/>
          <p:nvPr/>
        </p:nvSpPr>
        <p:spPr>
          <a:xfrm>
            <a:off x="152400" y="5105400"/>
            <a:ext cx="877888" cy="663575"/>
          </a:xfrm>
          <a:prstGeom prst="roundRect">
            <a:avLst/>
          </a:prstGeom>
          <a:blipFill rotWithShape="0">
            <a:blip r:embed="rId13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9" name="Rounded Rectangle 61"/>
          <p:cNvSpPr/>
          <p:nvPr/>
        </p:nvSpPr>
        <p:spPr>
          <a:xfrm>
            <a:off x="152400" y="914400"/>
            <a:ext cx="877888" cy="663575"/>
          </a:xfrm>
          <a:prstGeom prst="roundRect">
            <a:avLst/>
          </a:prstGeom>
          <a:blipFill rotWithShape="0">
            <a:blip r:embed="rId14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Rounded Rectangle 64"/>
          <p:cNvSpPr/>
          <p:nvPr/>
        </p:nvSpPr>
        <p:spPr>
          <a:xfrm>
            <a:off x="152400" y="4419600"/>
            <a:ext cx="877888" cy="663575"/>
          </a:xfrm>
          <a:prstGeom prst="roundRect">
            <a:avLst/>
          </a:prstGeom>
          <a:blipFill rotWithShape="0">
            <a:blip r:embed="rId15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Rounded Rectangle 67"/>
          <p:cNvSpPr/>
          <p:nvPr/>
        </p:nvSpPr>
        <p:spPr>
          <a:xfrm>
            <a:off x="152400" y="2971800"/>
            <a:ext cx="877888" cy="663575"/>
          </a:xfrm>
          <a:prstGeom prst="roundRect">
            <a:avLst/>
          </a:prstGeom>
          <a:blipFill rotWithShape="0">
            <a:blip r:embed="rId16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670" name="Line 124"/>
          <p:cNvSpPr>
            <a:spLocks noChangeShapeType="1"/>
          </p:cNvSpPr>
          <p:nvPr/>
        </p:nvSpPr>
        <p:spPr bwMode="auto">
          <a:xfrm>
            <a:off x="1143000" y="1223963"/>
            <a:ext cx="685800" cy="3762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8" name="Line 124"/>
          <p:cNvSpPr>
            <a:spLocks noChangeShapeType="1"/>
          </p:cNvSpPr>
          <p:nvPr/>
        </p:nvSpPr>
        <p:spPr bwMode="auto">
          <a:xfrm flipV="1">
            <a:off x="1066800" y="1676400"/>
            <a:ext cx="762000" cy="2333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27672" name="Line 124"/>
          <p:cNvSpPr>
            <a:spLocks noChangeShapeType="1"/>
          </p:cNvSpPr>
          <p:nvPr/>
        </p:nvSpPr>
        <p:spPr bwMode="auto">
          <a:xfrm>
            <a:off x="990600" y="2519363"/>
            <a:ext cx="609600" cy="2238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27673" name="Line 124"/>
          <p:cNvSpPr>
            <a:spLocks noChangeShapeType="1"/>
          </p:cNvSpPr>
          <p:nvPr/>
        </p:nvSpPr>
        <p:spPr bwMode="auto">
          <a:xfrm>
            <a:off x="1066800" y="3276600"/>
            <a:ext cx="685800" cy="3000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11" name="Line 124"/>
          <p:cNvSpPr>
            <a:spLocks noChangeShapeType="1"/>
          </p:cNvSpPr>
          <p:nvPr/>
        </p:nvSpPr>
        <p:spPr bwMode="auto">
          <a:xfrm flipV="1">
            <a:off x="1066800" y="3810000"/>
            <a:ext cx="609600" cy="3095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27675" name="Line 124"/>
          <p:cNvSpPr>
            <a:spLocks noChangeShapeType="1"/>
          </p:cNvSpPr>
          <p:nvPr/>
        </p:nvSpPr>
        <p:spPr bwMode="auto">
          <a:xfrm>
            <a:off x="990600" y="4729163"/>
            <a:ext cx="762000" cy="3762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89990" tIns="46795" rIns="89990" bIns="46795"/>
          <a:lstStyle/>
          <a:p>
            <a:endParaRPr lang="en-US"/>
          </a:p>
        </p:txBody>
      </p:sp>
      <p:sp>
        <p:nvSpPr>
          <p:cNvPr id="13" name="Line 124"/>
          <p:cNvSpPr>
            <a:spLocks noChangeShapeType="1"/>
          </p:cNvSpPr>
          <p:nvPr/>
        </p:nvSpPr>
        <p:spPr bwMode="auto">
          <a:xfrm flipV="1">
            <a:off x="990600" y="5257800"/>
            <a:ext cx="838200" cy="1571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14" name="Line 124"/>
          <p:cNvSpPr>
            <a:spLocks noChangeShapeType="1"/>
          </p:cNvSpPr>
          <p:nvPr/>
        </p:nvSpPr>
        <p:spPr bwMode="auto">
          <a:xfrm flipV="1">
            <a:off x="1066800" y="5410200"/>
            <a:ext cx="838200" cy="6905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grpSp>
        <p:nvGrpSpPr>
          <p:cNvPr id="27678" name="Group 45"/>
          <p:cNvGrpSpPr>
            <a:grpSpLocks/>
          </p:cNvGrpSpPr>
          <p:nvPr/>
        </p:nvGrpSpPr>
        <p:grpSpPr bwMode="auto">
          <a:xfrm>
            <a:off x="1905000" y="4724400"/>
            <a:ext cx="746125" cy="638175"/>
            <a:chOff x="2304" y="864"/>
            <a:chExt cx="470" cy="402"/>
          </a:xfrm>
        </p:grpSpPr>
        <p:pic>
          <p:nvPicPr>
            <p:cNvPr id="27713" name="Image 119" descr="communicationGPRS_Right_transp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14" name="Image 110" descr="sw_av_fastrack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79" name="Group 48"/>
          <p:cNvGrpSpPr>
            <a:grpSpLocks/>
          </p:cNvGrpSpPr>
          <p:nvPr/>
        </p:nvGrpSpPr>
        <p:grpSpPr bwMode="auto">
          <a:xfrm>
            <a:off x="1676400" y="3276600"/>
            <a:ext cx="746125" cy="638175"/>
            <a:chOff x="2304" y="864"/>
            <a:chExt cx="470" cy="402"/>
          </a:xfrm>
        </p:grpSpPr>
        <p:pic>
          <p:nvPicPr>
            <p:cNvPr id="27711" name="Image 119" descr="communicationGPRS_Right_transp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12" name="Image 110" descr="sw_av_fastrack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80" name="Group 51"/>
          <p:cNvGrpSpPr>
            <a:grpSpLocks/>
          </p:cNvGrpSpPr>
          <p:nvPr/>
        </p:nvGrpSpPr>
        <p:grpSpPr bwMode="auto">
          <a:xfrm>
            <a:off x="1600200" y="2286000"/>
            <a:ext cx="746125" cy="638175"/>
            <a:chOff x="2304" y="864"/>
            <a:chExt cx="470" cy="402"/>
          </a:xfrm>
        </p:grpSpPr>
        <p:pic>
          <p:nvPicPr>
            <p:cNvPr id="27709" name="Image 119" descr="communicationGPRS_Right_transp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10" name="Image 110" descr="sw_av_fastrack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81" name="Group 54"/>
          <p:cNvGrpSpPr>
            <a:grpSpLocks/>
          </p:cNvGrpSpPr>
          <p:nvPr/>
        </p:nvGrpSpPr>
        <p:grpSpPr bwMode="auto">
          <a:xfrm>
            <a:off x="1828800" y="1143000"/>
            <a:ext cx="746125" cy="638175"/>
            <a:chOff x="2304" y="864"/>
            <a:chExt cx="470" cy="402"/>
          </a:xfrm>
        </p:grpSpPr>
        <p:pic>
          <p:nvPicPr>
            <p:cNvPr id="27707" name="Image 119" descr="communicationGPRS_Right_transp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640" y="864"/>
              <a:ext cx="1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08" name="Image 110" descr="sw_av_fastrack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304" y="864"/>
              <a:ext cx="40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Rounded Rectangle 49"/>
          <p:cNvSpPr/>
          <p:nvPr/>
        </p:nvSpPr>
        <p:spPr>
          <a:xfrm>
            <a:off x="152400" y="5791200"/>
            <a:ext cx="877888" cy="663575"/>
          </a:xfrm>
          <a:prstGeom prst="roundRect">
            <a:avLst/>
          </a:prstGeom>
          <a:blipFill rotWithShape="0">
            <a:blip r:embed="rId19" cstate="screen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7683" name="Groupe 185"/>
          <p:cNvGrpSpPr>
            <a:grpSpLocks/>
          </p:cNvGrpSpPr>
          <p:nvPr/>
        </p:nvGrpSpPr>
        <p:grpSpPr bwMode="auto">
          <a:xfrm rot="-9339912">
            <a:off x="2209800" y="2819400"/>
            <a:ext cx="914400" cy="123825"/>
            <a:chOff x="4214371" y="2300495"/>
            <a:chExt cx="1858027" cy="75876"/>
          </a:xfrm>
        </p:grpSpPr>
        <p:sp>
          <p:nvSpPr>
            <p:cNvPr id="80" name="Line 124"/>
            <p:cNvSpPr>
              <a:spLocks noChangeShapeType="1"/>
            </p:cNvSpPr>
            <p:nvPr/>
          </p:nvSpPr>
          <p:spPr bwMode="auto">
            <a:xfrm flipV="1">
              <a:off x="4215196" y="237675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81" name="Line 124"/>
            <p:cNvSpPr>
              <a:spLocks noChangeShapeType="1"/>
            </p:cNvSpPr>
            <p:nvPr/>
          </p:nvSpPr>
          <p:spPr bwMode="auto">
            <a:xfrm flipV="1">
              <a:off x="4217813" y="2300597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27684" name="Text Box 7"/>
          <p:cNvSpPr txBox="1">
            <a:spLocks noChangeArrowheads="1"/>
          </p:cNvSpPr>
          <p:nvPr/>
        </p:nvSpPr>
        <p:spPr bwMode="auto">
          <a:xfrm rot="10800000" flipV="1">
            <a:off x="5895975" y="2047875"/>
            <a:ext cx="1546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4" rIns="91430" bIns="45714">
            <a:spAutoFit/>
          </a:bodyPr>
          <a:lstStyle/>
          <a:p>
            <a:pPr algn="ctr"/>
            <a:r>
              <a:rPr lang="en-GB" sz="1400" b="1">
                <a:solidFill>
                  <a:srgbClr val="666666"/>
                </a:solidFill>
                <a:ea typeface="MS PGothic" pitchFamily="34" charset="-128"/>
              </a:rPr>
              <a:t>Internet Servers</a:t>
            </a:r>
          </a:p>
        </p:txBody>
      </p:sp>
      <p:grpSp>
        <p:nvGrpSpPr>
          <p:cNvPr id="27685" name="Group 62"/>
          <p:cNvGrpSpPr>
            <a:grpSpLocks/>
          </p:cNvGrpSpPr>
          <p:nvPr/>
        </p:nvGrpSpPr>
        <p:grpSpPr bwMode="auto">
          <a:xfrm>
            <a:off x="6353175" y="2263775"/>
            <a:ext cx="923925" cy="895350"/>
            <a:chOff x="3840" y="1008"/>
            <a:chExt cx="582" cy="564"/>
          </a:xfrm>
        </p:grpSpPr>
        <p:pic>
          <p:nvPicPr>
            <p:cNvPr id="27700" name="Image 118" descr="sw_av_data-center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40" y="1008"/>
              <a:ext cx="552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701" name="Groupe 117"/>
            <p:cNvGrpSpPr>
              <a:grpSpLocks/>
            </p:cNvGrpSpPr>
            <p:nvPr/>
          </p:nvGrpSpPr>
          <p:grpSpPr bwMode="auto">
            <a:xfrm>
              <a:off x="4128" y="1296"/>
              <a:ext cx="294" cy="276"/>
              <a:chOff x="6200775" y="2238375"/>
              <a:chExt cx="657225" cy="552450"/>
            </a:xfrm>
          </p:grpSpPr>
          <p:pic>
            <p:nvPicPr>
              <p:cNvPr id="27702" name="Image 114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200775" y="223837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703" name="Image 115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438900" y="2286000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704" name="Image 116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257925" y="237172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7686" name="Text Box 7"/>
          <p:cNvSpPr txBox="1">
            <a:spLocks noChangeArrowheads="1"/>
          </p:cNvSpPr>
          <p:nvPr/>
        </p:nvSpPr>
        <p:spPr bwMode="auto">
          <a:xfrm rot="10800000" flipV="1">
            <a:off x="4965700" y="4186238"/>
            <a:ext cx="15446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4" rIns="91430" bIns="45714">
            <a:spAutoFit/>
          </a:bodyPr>
          <a:lstStyle/>
          <a:p>
            <a:pPr algn="ctr"/>
            <a:r>
              <a:rPr lang="en-GB" sz="1400" b="1">
                <a:solidFill>
                  <a:srgbClr val="666666"/>
                </a:solidFill>
                <a:ea typeface="MS PGothic" pitchFamily="34" charset="-128"/>
              </a:rPr>
              <a:t>Enterprise Servers</a:t>
            </a:r>
          </a:p>
        </p:txBody>
      </p:sp>
      <p:grpSp>
        <p:nvGrpSpPr>
          <p:cNvPr id="27687" name="Group 69"/>
          <p:cNvGrpSpPr>
            <a:grpSpLocks/>
          </p:cNvGrpSpPr>
          <p:nvPr/>
        </p:nvGrpSpPr>
        <p:grpSpPr bwMode="auto">
          <a:xfrm>
            <a:off x="5715000" y="3581400"/>
            <a:ext cx="923925" cy="895350"/>
            <a:chOff x="3840" y="1008"/>
            <a:chExt cx="582" cy="564"/>
          </a:xfrm>
        </p:grpSpPr>
        <p:pic>
          <p:nvPicPr>
            <p:cNvPr id="27695" name="Image 118" descr="sw_av_data-center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40" y="1008"/>
              <a:ext cx="552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696" name="Groupe 117"/>
            <p:cNvGrpSpPr>
              <a:grpSpLocks/>
            </p:cNvGrpSpPr>
            <p:nvPr/>
          </p:nvGrpSpPr>
          <p:grpSpPr bwMode="auto">
            <a:xfrm>
              <a:off x="4128" y="1296"/>
              <a:ext cx="294" cy="276"/>
              <a:chOff x="6200775" y="2238375"/>
              <a:chExt cx="657225" cy="552450"/>
            </a:xfrm>
          </p:grpSpPr>
          <p:pic>
            <p:nvPicPr>
              <p:cNvPr id="27697" name="Image 114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200775" y="223837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98" name="Image 115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438900" y="2286000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99" name="Image 116" descr="sw_av_database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257925" y="237172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7688" name="Picture 75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010400" y="4800600"/>
            <a:ext cx="1733550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89" name="Text Box 8"/>
          <p:cNvSpPr txBox="1">
            <a:spLocks noChangeArrowheads="1"/>
          </p:cNvSpPr>
          <p:nvPr/>
        </p:nvSpPr>
        <p:spPr bwMode="auto">
          <a:xfrm>
            <a:off x="6781800" y="5867400"/>
            <a:ext cx="2209800" cy="406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Enterprise Applications</a:t>
            </a:r>
          </a:p>
        </p:txBody>
      </p:sp>
      <p:pic>
        <p:nvPicPr>
          <p:cNvPr id="27690" name="Picture 77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467600" y="2895600"/>
            <a:ext cx="1524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91" name="Text Box 8"/>
          <p:cNvSpPr txBox="1">
            <a:spLocks noChangeArrowheads="1"/>
          </p:cNvSpPr>
          <p:nvPr/>
        </p:nvSpPr>
        <p:spPr bwMode="auto">
          <a:xfrm>
            <a:off x="6324600" y="1447800"/>
            <a:ext cx="1792288" cy="406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M2M Applications</a:t>
            </a:r>
          </a:p>
        </p:txBody>
      </p:sp>
      <p:sp>
        <p:nvSpPr>
          <p:cNvPr id="27692" name="Text Box 8"/>
          <p:cNvSpPr txBox="1">
            <a:spLocks noChangeArrowheads="1"/>
          </p:cNvSpPr>
          <p:nvPr/>
        </p:nvSpPr>
        <p:spPr bwMode="auto">
          <a:xfrm>
            <a:off x="4572000" y="6248400"/>
            <a:ext cx="2209800" cy="406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Future Applications</a:t>
            </a:r>
          </a:p>
        </p:txBody>
      </p:sp>
      <p:pic>
        <p:nvPicPr>
          <p:cNvPr id="27693" name="Picture 80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5029200" y="5181600"/>
            <a:ext cx="12192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94" name="Title 2"/>
          <p:cNvSpPr>
            <a:spLocks/>
          </p:cNvSpPr>
          <p:nvPr/>
        </p:nvSpPr>
        <p:spPr bwMode="auto">
          <a:xfrm>
            <a:off x="5016500" y="2847975"/>
            <a:ext cx="1155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4400"/>
            <a:r>
              <a:rPr lang="en-US" sz="1600" b="1">
                <a:solidFill>
                  <a:srgbClr val="3266FF"/>
                </a:solidFill>
              </a:rPr>
              <a:t>M2M Broker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2"/>
          <p:cNvSpPr>
            <a:spLocks noGrp="1"/>
          </p:cNvSpPr>
          <p:nvPr>
            <p:ph type="title"/>
          </p:nvPr>
        </p:nvSpPr>
        <p:spPr>
          <a:xfrm>
            <a:off x="285750" y="141288"/>
            <a:ext cx="8572500" cy="685800"/>
          </a:xfrm>
        </p:spPr>
        <p:txBody>
          <a:bodyPr/>
          <a:lstStyle/>
          <a:p>
            <a:pPr eaLnBrk="1" hangingPunct="1"/>
            <a:r>
              <a:rPr lang="fr-FR" smtClean="0">
                <a:latin typeface="Century Gothic" pitchFamily="34" charset="0"/>
              </a:rPr>
              <a:t>M2M Industry Working Group pillars</a:t>
            </a:r>
          </a:p>
        </p:txBody>
      </p:sp>
      <p:sp>
        <p:nvSpPr>
          <p:cNvPr id="29698" name="Espace réservé du contenu 5"/>
          <p:cNvSpPr>
            <a:spLocks noGrp="1"/>
          </p:cNvSpPr>
          <p:nvPr>
            <p:ph idx="1"/>
          </p:nvPr>
        </p:nvSpPr>
        <p:spPr>
          <a:xfrm>
            <a:off x="457200" y="960438"/>
            <a:ext cx="8229600" cy="5203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latin typeface="Century Gothic" pitchFamily="34" charset="0"/>
              </a:rPr>
              <a:t>Interoperability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Establish common M2M terminology &amp;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Requirements for an M2M-oriented communication/messaging protocol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Define a model of M2M systems to be used by tools and runtimes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Support scalable open integration with enterprise IT and Web 2.0+ application models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latin typeface="Century Gothic" pitchFamily="34" charset="0"/>
              </a:rPr>
              <a:t>Tooling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Leverage M2M models to provide common tooling for different vertical markets and different HW targets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Provide all-in-one SDK to address complete development chain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latin typeface="Century Gothic" pitchFamily="34" charset="0"/>
              </a:rPr>
              <a:t>Runtimes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Server runtimes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Client runtimes (support legacy, constrained, and rich)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latin typeface="Century Gothic" pitchFamily="34" charset="0"/>
              </a:rPr>
              <a:t>Open M2M promotion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Advertise technologies developed under the IWG umbrella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Create bridges with existing M2M-related standards organizations and other Open Source communities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Century Gothic" pitchFamily="34" charset="0"/>
              </a:rPr>
              <a:t>Provide a development hub for M2M developers: access to development kits, sandboxing area, …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Century Gothic" pitchFamily="34" charset="0"/>
            </a:endParaRPr>
          </a:p>
        </p:txBody>
      </p:sp>
      <p:sp>
        <p:nvSpPr>
          <p:cNvPr id="22529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E98704-093A-4CA0-A7D4-2847D612122B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6218238"/>
            <a:ext cx="9144000" cy="650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7" name="Rectangle à coins arrondis 166"/>
          <p:cNvSpPr/>
          <p:nvPr/>
        </p:nvSpPr>
        <p:spPr>
          <a:xfrm>
            <a:off x="7169150" y="5368925"/>
            <a:ext cx="1889125" cy="1044575"/>
          </a:xfrm>
          <a:prstGeom prst="roundRect">
            <a:avLst/>
          </a:prstGeom>
          <a:solidFill>
            <a:srgbClr val="D77F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0" rIns="3600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u="sng" dirty="0"/>
          </a:p>
        </p:txBody>
      </p:sp>
      <p:sp>
        <p:nvSpPr>
          <p:cNvPr id="168" name="Rectangle 167"/>
          <p:cNvSpPr/>
          <p:nvPr/>
        </p:nvSpPr>
        <p:spPr>
          <a:xfrm>
            <a:off x="7319963" y="5367338"/>
            <a:ext cx="1738312" cy="10461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9" name="Rectangle à coins arrondis 168"/>
          <p:cNvSpPr/>
          <p:nvPr/>
        </p:nvSpPr>
        <p:spPr>
          <a:xfrm>
            <a:off x="7175500" y="4183063"/>
            <a:ext cx="1885950" cy="1046162"/>
          </a:xfrm>
          <a:prstGeom prst="roundRect">
            <a:avLst/>
          </a:prstGeom>
          <a:solidFill>
            <a:srgbClr val="F78927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0" rIns="3600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u="sng" dirty="0"/>
          </a:p>
        </p:txBody>
      </p:sp>
      <p:sp>
        <p:nvSpPr>
          <p:cNvPr id="170" name="Rectangle 169"/>
          <p:cNvSpPr/>
          <p:nvPr/>
        </p:nvSpPr>
        <p:spPr>
          <a:xfrm>
            <a:off x="7319963" y="4160838"/>
            <a:ext cx="1758950" cy="10652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1" name="Rectangle à coins arrondis 170"/>
          <p:cNvSpPr/>
          <p:nvPr/>
        </p:nvSpPr>
        <p:spPr>
          <a:xfrm>
            <a:off x="7172325" y="2984500"/>
            <a:ext cx="1889125" cy="1047750"/>
          </a:xfrm>
          <a:prstGeom prst="roundRect">
            <a:avLst/>
          </a:prstGeom>
          <a:solidFill>
            <a:srgbClr val="58E167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0" rIns="3600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u="sng" dirty="0"/>
          </a:p>
        </p:txBody>
      </p:sp>
      <p:sp>
        <p:nvSpPr>
          <p:cNvPr id="172" name="Rectangle 171"/>
          <p:cNvSpPr/>
          <p:nvPr/>
        </p:nvSpPr>
        <p:spPr>
          <a:xfrm>
            <a:off x="7319963" y="2984500"/>
            <a:ext cx="1771650" cy="1047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3" name="Rectangle à coins arrondis 172"/>
          <p:cNvSpPr/>
          <p:nvPr/>
        </p:nvSpPr>
        <p:spPr>
          <a:xfrm>
            <a:off x="7191375" y="1787525"/>
            <a:ext cx="1887538" cy="1058863"/>
          </a:xfrm>
          <a:prstGeom prst="roundRect">
            <a:avLst/>
          </a:prstGeom>
          <a:solidFill>
            <a:srgbClr val="F4F16A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0" rIns="3600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u="sng" dirty="0"/>
          </a:p>
        </p:txBody>
      </p:sp>
      <p:sp>
        <p:nvSpPr>
          <p:cNvPr id="174" name="Rectangle 173"/>
          <p:cNvSpPr/>
          <p:nvPr/>
        </p:nvSpPr>
        <p:spPr>
          <a:xfrm>
            <a:off x="7319963" y="1781175"/>
            <a:ext cx="1789112" cy="10699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4586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321425"/>
            <a:ext cx="7620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F1C1CBE-3523-463E-93A4-8FC95EC16492}" type="slidenum">
              <a:rPr lang="en-US">
                <a:cs typeface="Arial" charset="0"/>
              </a:rPr>
              <a:pPr>
                <a:defRPr/>
              </a:pPr>
              <a:t>13</a:t>
            </a:fld>
            <a:endParaRPr lang="en-US">
              <a:cs typeface="Arial" charset="0"/>
            </a:endParaRPr>
          </a:p>
        </p:txBody>
      </p:sp>
      <p:sp>
        <p:nvSpPr>
          <p:cNvPr id="31755" name="ZoneTexte 15"/>
          <p:cNvSpPr txBox="1">
            <a:spLocks noChangeArrowheads="1"/>
          </p:cNvSpPr>
          <p:nvPr/>
        </p:nvSpPr>
        <p:spPr bwMode="auto">
          <a:xfrm>
            <a:off x="2522538" y="238125"/>
            <a:ext cx="15462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i="1"/>
              <a:t>m2m.eclipse.org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3388" y="633413"/>
            <a:ext cx="3651250" cy="28019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M2M Development Hub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4164013" y="633413"/>
            <a:ext cx="2460625" cy="28019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M2M co-marketing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9750" y="1546225"/>
            <a:ext cx="1647825" cy="1790700"/>
          </a:xfrm>
          <a:prstGeom prst="rect">
            <a:avLst/>
          </a:prstGeom>
          <a:ln>
            <a:prstDash val="sys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          M2M brokers</a:t>
            </a:r>
          </a:p>
        </p:txBody>
      </p:sp>
      <p:sp>
        <p:nvSpPr>
          <p:cNvPr id="23" name="Rectangle 22"/>
          <p:cNvSpPr/>
          <p:nvPr/>
        </p:nvSpPr>
        <p:spPr>
          <a:xfrm rot="16200000">
            <a:off x="127793" y="2456657"/>
            <a:ext cx="1255713" cy="33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/>
              <a:t>M2M protocols</a:t>
            </a:r>
          </a:p>
        </p:txBody>
      </p:sp>
      <p:sp>
        <p:nvSpPr>
          <p:cNvPr id="24" name="Rectangle 23"/>
          <p:cNvSpPr/>
          <p:nvPr/>
        </p:nvSpPr>
        <p:spPr>
          <a:xfrm rot="16200000">
            <a:off x="529431" y="2456657"/>
            <a:ext cx="1255713" cy="33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/>
              <a:t>OMA-DM</a:t>
            </a:r>
          </a:p>
        </p:txBody>
      </p:sp>
      <p:sp>
        <p:nvSpPr>
          <p:cNvPr id="25" name="Rectangle 24"/>
          <p:cNvSpPr/>
          <p:nvPr/>
        </p:nvSpPr>
        <p:spPr>
          <a:xfrm rot="16200000">
            <a:off x="931068" y="2456657"/>
            <a:ext cx="1255713" cy="33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/>
              <a:t>TR-069</a:t>
            </a:r>
          </a:p>
        </p:txBody>
      </p:sp>
      <p:sp>
        <p:nvSpPr>
          <p:cNvPr id="26" name="Rectangle 25"/>
          <p:cNvSpPr/>
          <p:nvPr/>
        </p:nvSpPr>
        <p:spPr>
          <a:xfrm rot="16200000">
            <a:off x="1334293" y="2456657"/>
            <a:ext cx="1255713" cy="33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/>
              <a:t>…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25438" y="552450"/>
            <a:ext cx="6400800" cy="29718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1764" name="Grouper 62"/>
          <p:cNvGrpSpPr>
            <a:grpSpLocks/>
          </p:cNvGrpSpPr>
          <p:nvPr/>
        </p:nvGrpSpPr>
        <p:grpSpPr bwMode="auto">
          <a:xfrm>
            <a:off x="7202488" y="1795463"/>
            <a:ext cx="1889125" cy="1046162"/>
            <a:chOff x="7107428" y="1948011"/>
            <a:chExt cx="1888744" cy="1046480"/>
          </a:xfrm>
        </p:grpSpPr>
        <p:pic>
          <p:nvPicPr>
            <p:cNvPr id="31838" name="Image 42" descr="url.jpe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024397" y="2388917"/>
              <a:ext cx="756693" cy="398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39" name="Image 45" descr="url.jpe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0794" y="2238288"/>
              <a:ext cx="747526" cy="265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Rectangle à coins arrondis 47"/>
            <p:cNvSpPr/>
            <p:nvPr/>
          </p:nvSpPr>
          <p:spPr>
            <a:xfrm>
              <a:off x="7107428" y="1948011"/>
              <a:ext cx="1888744" cy="1046480"/>
            </a:xfrm>
            <a:prstGeom prst="round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0" rIns="3600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u="sng" dirty="0"/>
                <a:t>Carriers</a:t>
              </a:r>
            </a:p>
          </p:txBody>
        </p:sp>
        <p:pic>
          <p:nvPicPr>
            <p:cNvPr id="31841" name="Image 50" descr="url.jpe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67163" y="2554703"/>
              <a:ext cx="742610" cy="364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9" name="Rectangle à coins arrondis 58"/>
          <p:cNvSpPr/>
          <p:nvPr/>
        </p:nvSpPr>
        <p:spPr>
          <a:xfrm>
            <a:off x="7173913" y="4178300"/>
            <a:ext cx="1887537" cy="104775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0" rIns="3600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u="sng" dirty="0"/>
              <a:t>Verticals</a:t>
            </a:r>
          </a:p>
        </p:txBody>
      </p:sp>
      <p:sp>
        <p:nvSpPr>
          <p:cNvPr id="65" name="Rectangle à coins arrondis 64"/>
          <p:cNvSpPr/>
          <p:nvPr/>
        </p:nvSpPr>
        <p:spPr>
          <a:xfrm>
            <a:off x="7173913" y="5367338"/>
            <a:ext cx="1887537" cy="1046162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0" rIns="3600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u="sng" dirty="0"/>
              <a:t>Embedded / HW modules</a:t>
            </a:r>
          </a:p>
        </p:txBody>
      </p:sp>
      <p:pic>
        <p:nvPicPr>
          <p:cNvPr id="31767" name="Image 67" descr="Intel Windriver[5].jpe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40600" y="5692775"/>
            <a:ext cx="9477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8" name="Image 72" descr="qualcomm_logo.jpe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67675" y="6100763"/>
            <a:ext cx="8509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9" name="Image 77" descr="Bosch.jpe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40625" y="4546600"/>
            <a:ext cx="971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0" name="Image 80" descr="url.jpe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00988" y="4829175"/>
            <a:ext cx="842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Rectangle 81"/>
          <p:cNvSpPr/>
          <p:nvPr/>
        </p:nvSpPr>
        <p:spPr>
          <a:xfrm>
            <a:off x="2414588" y="1535113"/>
            <a:ext cx="1498600" cy="1789112"/>
          </a:xfrm>
          <a:prstGeom prst="rect">
            <a:avLst/>
          </a:prstGeom>
          <a:ln>
            <a:prstDash val="sys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Tools &amp; SW components</a:t>
            </a:r>
          </a:p>
        </p:txBody>
      </p:sp>
      <p:grpSp>
        <p:nvGrpSpPr>
          <p:cNvPr id="31772" name="Grouper 85"/>
          <p:cNvGrpSpPr>
            <a:grpSpLocks/>
          </p:cNvGrpSpPr>
          <p:nvPr/>
        </p:nvGrpSpPr>
        <p:grpSpPr bwMode="auto">
          <a:xfrm>
            <a:off x="7173913" y="2984500"/>
            <a:ext cx="1887537" cy="1047750"/>
            <a:chOff x="7173468" y="2992093"/>
            <a:chExt cx="1888744" cy="1046480"/>
          </a:xfrm>
        </p:grpSpPr>
        <p:grpSp>
          <p:nvGrpSpPr>
            <p:cNvPr id="31833" name="Grouper 63"/>
            <p:cNvGrpSpPr>
              <a:grpSpLocks/>
            </p:cNvGrpSpPr>
            <p:nvPr/>
          </p:nvGrpSpPr>
          <p:grpSpPr bwMode="auto">
            <a:xfrm>
              <a:off x="7173468" y="2992093"/>
              <a:ext cx="1888744" cy="1046480"/>
              <a:chOff x="7078436" y="3137371"/>
              <a:chExt cx="1888744" cy="1046480"/>
            </a:xfrm>
          </p:grpSpPr>
          <p:sp>
            <p:nvSpPr>
              <p:cNvPr id="52" name="Rectangle à coins arrondis 51"/>
              <p:cNvSpPr/>
              <p:nvPr/>
            </p:nvSpPr>
            <p:spPr>
              <a:xfrm>
                <a:off x="7078436" y="3137371"/>
                <a:ext cx="1888744" cy="1046480"/>
              </a:xfrm>
              <a:prstGeom prst="round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36000" tIns="0" rIns="3600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u="sng" dirty="0"/>
                  <a:t>ISV / System integrators</a:t>
                </a:r>
              </a:p>
            </p:txBody>
          </p:sp>
          <p:pic>
            <p:nvPicPr>
              <p:cNvPr id="31836" name="Image 57" descr="url.jpeg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7353655" y="3493922"/>
                <a:ext cx="513287" cy="2159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37" name="Image 59"/>
              <p:cNvPicPr>
                <a:picLocks noChangeAspect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7701294" y="3821060"/>
                <a:ext cx="634076" cy="179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1834" name="Image 84" descr="hitachi_logo.gif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8109801" y="3277806"/>
              <a:ext cx="779159" cy="400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" name="Rectangle 91"/>
          <p:cNvSpPr/>
          <p:nvPr/>
        </p:nvSpPr>
        <p:spPr>
          <a:xfrm rot="16200000">
            <a:off x="2532856" y="2456657"/>
            <a:ext cx="1255713" cy="33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/>
              <a:t>Marketplace catalog</a:t>
            </a:r>
          </a:p>
        </p:txBody>
      </p:sp>
      <p:sp>
        <p:nvSpPr>
          <p:cNvPr id="94" name="Rectangle 93"/>
          <p:cNvSpPr/>
          <p:nvPr/>
        </p:nvSpPr>
        <p:spPr>
          <a:xfrm rot="16200000">
            <a:off x="2119312" y="2457451"/>
            <a:ext cx="1255713" cy="3286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/>
              <a:t>M2M EPP package</a:t>
            </a:r>
          </a:p>
        </p:txBody>
      </p:sp>
      <p:sp>
        <p:nvSpPr>
          <p:cNvPr id="95" name="Rectangle à coins arrondis 94"/>
          <p:cNvSpPr/>
          <p:nvPr/>
        </p:nvSpPr>
        <p:spPr>
          <a:xfrm>
            <a:off x="3207020" y="5980070"/>
            <a:ext cx="3189288" cy="48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dirty="0"/>
              <a:t>M2M </a:t>
            </a:r>
            <a:r>
              <a:rPr lang="fr-FR" sz="1200" dirty="0" smtClean="0"/>
              <a:t>model</a:t>
            </a:r>
            <a:endParaRPr lang="fr-FR" sz="1200" dirty="0"/>
          </a:p>
        </p:txBody>
      </p:sp>
      <p:sp>
        <p:nvSpPr>
          <p:cNvPr id="96" name="Rectangle à coins arrondis 95"/>
          <p:cNvSpPr/>
          <p:nvPr/>
        </p:nvSpPr>
        <p:spPr>
          <a:xfrm>
            <a:off x="3210195" y="4781508"/>
            <a:ext cx="1012825" cy="1122362"/>
          </a:xfrm>
          <a:prstGeom prst="roundRect">
            <a:avLst>
              <a:gd name="adj" fmla="val 1098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Embedded </a:t>
            </a:r>
            <a:r>
              <a:rPr lang="fr-FR" sz="1100" dirty="0" err="1"/>
              <a:t>dev</a:t>
            </a:r>
            <a:r>
              <a:rPr lang="fr-FR" sz="1100" dirty="0"/>
              <a:t>.</a:t>
            </a:r>
          </a:p>
        </p:txBody>
      </p:sp>
      <p:sp>
        <p:nvSpPr>
          <p:cNvPr id="97" name="Rectangle à coins arrondis 96"/>
          <p:cNvSpPr/>
          <p:nvPr/>
        </p:nvSpPr>
        <p:spPr>
          <a:xfrm>
            <a:off x="4289695" y="4781508"/>
            <a:ext cx="1012825" cy="1122362"/>
          </a:xfrm>
          <a:prstGeom prst="roundRect">
            <a:avLst>
              <a:gd name="adj" fmla="val 719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err="1"/>
              <a:t>Comm</a:t>
            </a:r>
            <a:r>
              <a:rPr lang="fr-FR" sz="1100" dirty="0"/>
              <a:t>. </a:t>
            </a:r>
            <a:r>
              <a:rPr lang="fr-FR" sz="1100" dirty="0" err="1"/>
              <a:t>Protocols</a:t>
            </a:r>
            <a:endParaRPr lang="fr-FR" sz="1100" dirty="0"/>
          </a:p>
        </p:txBody>
      </p:sp>
      <p:sp>
        <p:nvSpPr>
          <p:cNvPr id="98" name="Rectangle à coins arrondis 97"/>
          <p:cNvSpPr/>
          <p:nvPr/>
        </p:nvSpPr>
        <p:spPr>
          <a:xfrm>
            <a:off x="5380308" y="4781508"/>
            <a:ext cx="1012825" cy="1122362"/>
          </a:xfrm>
          <a:prstGeom prst="roundRect">
            <a:avLst>
              <a:gd name="adj" fmla="val 956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Server </a:t>
            </a:r>
            <a:r>
              <a:rPr lang="fr-FR" sz="1100" dirty="0" err="1"/>
              <a:t>dev</a:t>
            </a:r>
            <a:r>
              <a:rPr lang="fr-FR" sz="1100" dirty="0"/>
              <a:t>.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5513388" y="1390650"/>
            <a:ext cx="895350" cy="1949450"/>
          </a:xfrm>
          <a:prstGeom prst="rect">
            <a:avLst/>
          </a:prstGeom>
          <a:ln>
            <a:prstDash val="sys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Developer zones hub</a:t>
            </a:r>
          </a:p>
        </p:txBody>
      </p:sp>
      <p:sp>
        <p:nvSpPr>
          <p:cNvPr id="31780" name="ZoneTexte 132"/>
          <p:cNvSpPr txBox="1">
            <a:spLocks noChangeArrowheads="1"/>
          </p:cNvSpPr>
          <p:nvPr/>
        </p:nvSpPr>
        <p:spPr bwMode="auto">
          <a:xfrm>
            <a:off x="3081608" y="4295733"/>
            <a:ext cx="34369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i="1" dirty="0"/>
              <a:t>M2M Tools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3081608" y="4638633"/>
            <a:ext cx="3436937" cy="194627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6" name="Flèche vers le haut 135"/>
          <p:cNvSpPr/>
          <p:nvPr/>
        </p:nvSpPr>
        <p:spPr>
          <a:xfrm>
            <a:off x="3527425" y="3340100"/>
            <a:ext cx="361950" cy="1206500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157" name="Image 156" descr="Koneki-logo-80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999671">
            <a:off x="2873645" y="4278270"/>
            <a:ext cx="704850" cy="4445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5" name="Ellipse 174"/>
          <p:cNvSpPr/>
          <p:nvPr/>
        </p:nvSpPr>
        <p:spPr>
          <a:xfrm>
            <a:off x="7891463" y="6686550"/>
            <a:ext cx="127000" cy="127000"/>
          </a:xfrm>
          <a:prstGeom prst="ellipse">
            <a:avLst/>
          </a:prstGeom>
          <a:solidFill>
            <a:srgbClr val="F7892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76" name="Ellipse 175"/>
          <p:cNvSpPr/>
          <p:nvPr/>
        </p:nvSpPr>
        <p:spPr>
          <a:xfrm>
            <a:off x="5824538" y="1433513"/>
            <a:ext cx="125412" cy="125412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77" name="Ellipse 176"/>
          <p:cNvSpPr/>
          <p:nvPr/>
        </p:nvSpPr>
        <p:spPr>
          <a:xfrm>
            <a:off x="8909050" y="6686550"/>
            <a:ext cx="125413" cy="127000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78" name="Ellipse 177"/>
          <p:cNvSpPr/>
          <p:nvPr/>
        </p:nvSpPr>
        <p:spPr>
          <a:xfrm>
            <a:off x="8401050" y="6686550"/>
            <a:ext cx="125413" cy="127000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79" name="Ellipse 178"/>
          <p:cNvSpPr/>
          <p:nvPr/>
        </p:nvSpPr>
        <p:spPr>
          <a:xfrm>
            <a:off x="8655050" y="6686550"/>
            <a:ext cx="125413" cy="127000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0" name="Ellipse 179"/>
          <p:cNvSpPr/>
          <p:nvPr/>
        </p:nvSpPr>
        <p:spPr>
          <a:xfrm>
            <a:off x="488950" y="752475"/>
            <a:ext cx="125413" cy="125413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1" name="Ellipse 180"/>
          <p:cNvSpPr/>
          <p:nvPr/>
        </p:nvSpPr>
        <p:spPr>
          <a:xfrm>
            <a:off x="608013" y="752475"/>
            <a:ext cx="127000" cy="125413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2" name="Ellipse 181"/>
          <p:cNvSpPr/>
          <p:nvPr/>
        </p:nvSpPr>
        <p:spPr>
          <a:xfrm>
            <a:off x="855663" y="752475"/>
            <a:ext cx="125412" cy="125413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3" name="Ellipse 182"/>
          <p:cNvSpPr/>
          <p:nvPr/>
        </p:nvSpPr>
        <p:spPr>
          <a:xfrm>
            <a:off x="731838" y="752475"/>
            <a:ext cx="125412" cy="125413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5" name="Ellipse 184"/>
          <p:cNvSpPr/>
          <p:nvPr/>
        </p:nvSpPr>
        <p:spPr>
          <a:xfrm>
            <a:off x="5699125" y="1433513"/>
            <a:ext cx="125413" cy="125412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6" name="Ellipse 185"/>
          <p:cNvSpPr/>
          <p:nvPr/>
        </p:nvSpPr>
        <p:spPr>
          <a:xfrm>
            <a:off x="5573713" y="1433513"/>
            <a:ext cx="125412" cy="125412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7" name="Ellipse 186"/>
          <p:cNvSpPr/>
          <p:nvPr/>
        </p:nvSpPr>
        <p:spPr>
          <a:xfrm>
            <a:off x="8145463" y="6686550"/>
            <a:ext cx="127000" cy="127000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8" name="Ellipse 187"/>
          <p:cNvSpPr/>
          <p:nvPr/>
        </p:nvSpPr>
        <p:spPr>
          <a:xfrm>
            <a:off x="1022350" y="2019300"/>
            <a:ext cx="125413" cy="125413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89" name="Ellipse 188"/>
          <p:cNvSpPr/>
          <p:nvPr/>
        </p:nvSpPr>
        <p:spPr>
          <a:xfrm>
            <a:off x="1454150" y="2019300"/>
            <a:ext cx="127000" cy="125413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0" name="Ellipse 189"/>
          <p:cNvSpPr/>
          <p:nvPr/>
        </p:nvSpPr>
        <p:spPr>
          <a:xfrm>
            <a:off x="611188" y="2016125"/>
            <a:ext cx="125412" cy="125413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1" name="Ellipse 190"/>
          <p:cNvSpPr/>
          <p:nvPr/>
        </p:nvSpPr>
        <p:spPr>
          <a:xfrm>
            <a:off x="735013" y="2016125"/>
            <a:ext cx="125412" cy="125413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2" name="Ellipse 191"/>
          <p:cNvSpPr/>
          <p:nvPr/>
        </p:nvSpPr>
        <p:spPr>
          <a:xfrm>
            <a:off x="4354783" y="4818020"/>
            <a:ext cx="125412" cy="125413"/>
          </a:xfrm>
          <a:prstGeom prst="ellipse">
            <a:avLst/>
          </a:prstGeom>
          <a:solidFill>
            <a:srgbClr val="F7892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3" name="Ellipse 192"/>
          <p:cNvSpPr/>
          <p:nvPr/>
        </p:nvSpPr>
        <p:spPr>
          <a:xfrm>
            <a:off x="3319733" y="4818020"/>
            <a:ext cx="127000" cy="125413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4" name="Ellipse 193"/>
          <p:cNvSpPr/>
          <p:nvPr/>
        </p:nvSpPr>
        <p:spPr>
          <a:xfrm>
            <a:off x="5551758" y="4818020"/>
            <a:ext cx="125412" cy="125413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5" name="Ellipse 194"/>
          <p:cNvSpPr/>
          <p:nvPr/>
        </p:nvSpPr>
        <p:spPr>
          <a:xfrm>
            <a:off x="3319733" y="6041983"/>
            <a:ext cx="125412" cy="125412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6" name="Ellipse 195"/>
          <p:cNvSpPr/>
          <p:nvPr/>
        </p:nvSpPr>
        <p:spPr>
          <a:xfrm>
            <a:off x="3445145" y="6041983"/>
            <a:ext cx="125413" cy="125412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7" name="Ellipse 196"/>
          <p:cNvSpPr/>
          <p:nvPr/>
        </p:nvSpPr>
        <p:spPr>
          <a:xfrm>
            <a:off x="3570558" y="6041983"/>
            <a:ext cx="125412" cy="125412"/>
          </a:xfrm>
          <a:prstGeom prst="ellipse">
            <a:avLst/>
          </a:prstGeom>
          <a:solidFill>
            <a:srgbClr val="F7892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8" name="Ellipse 197"/>
          <p:cNvSpPr/>
          <p:nvPr/>
        </p:nvSpPr>
        <p:spPr>
          <a:xfrm>
            <a:off x="3695970" y="6041983"/>
            <a:ext cx="125413" cy="125412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99" name="ZoneTexte 198"/>
          <p:cNvSpPr txBox="1"/>
          <p:nvPr/>
        </p:nvSpPr>
        <p:spPr>
          <a:xfrm rot="20996733">
            <a:off x="4542108" y="4751345"/>
            <a:ext cx="546100" cy="246063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dirty="0">
                <a:latin typeface="+mn-lt"/>
                <a:cs typeface="+mn-cs"/>
              </a:rPr>
              <a:t>PAHO</a:t>
            </a:r>
          </a:p>
        </p:txBody>
      </p:sp>
      <p:sp>
        <p:nvSpPr>
          <p:cNvPr id="200" name="Rectangle 199"/>
          <p:cNvSpPr/>
          <p:nvPr/>
        </p:nvSpPr>
        <p:spPr>
          <a:xfrm>
            <a:off x="538163" y="1017588"/>
            <a:ext cx="3375025" cy="403225"/>
          </a:xfrm>
          <a:prstGeom prst="rect">
            <a:avLst/>
          </a:prstGeom>
          <a:ln>
            <a:prstDash val="sys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Centralized </a:t>
            </a:r>
            <a:r>
              <a:rPr lang="en-US" sz="1200" dirty="0" err="1"/>
              <a:t>eclipse.org</a:t>
            </a:r>
            <a:r>
              <a:rPr lang="en-US" sz="1200" dirty="0"/>
              <a:t> account </a:t>
            </a:r>
            <a:r>
              <a:rPr lang="en-US" sz="1200" dirty="0" err="1"/>
              <a:t>mgmt</a:t>
            </a:r>
            <a:endParaRPr lang="en-US" sz="1200" dirty="0"/>
          </a:p>
        </p:txBody>
      </p:sp>
      <p:sp>
        <p:nvSpPr>
          <p:cNvPr id="159" name="ZoneTexte 158"/>
          <p:cNvSpPr txBox="1"/>
          <p:nvPr/>
        </p:nvSpPr>
        <p:spPr>
          <a:xfrm rot="20996733">
            <a:off x="396875" y="1474788"/>
            <a:ext cx="617538" cy="27781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atin typeface="+mn-lt"/>
                <a:cs typeface="+mn-cs"/>
              </a:rPr>
              <a:t>PAHO</a:t>
            </a:r>
          </a:p>
        </p:txBody>
      </p:sp>
      <p:sp>
        <p:nvSpPr>
          <p:cNvPr id="201" name="Ellipse 200"/>
          <p:cNvSpPr/>
          <p:nvPr/>
        </p:nvSpPr>
        <p:spPr>
          <a:xfrm>
            <a:off x="2449513" y="1576388"/>
            <a:ext cx="125412" cy="125412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2" name="Ellipse 201"/>
          <p:cNvSpPr/>
          <p:nvPr/>
        </p:nvSpPr>
        <p:spPr>
          <a:xfrm>
            <a:off x="2576513" y="1576388"/>
            <a:ext cx="125412" cy="125412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3" name="Ellipse 202"/>
          <p:cNvSpPr/>
          <p:nvPr/>
        </p:nvSpPr>
        <p:spPr>
          <a:xfrm>
            <a:off x="4354783" y="4952958"/>
            <a:ext cx="125412" cy="127000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4" name="Rectangle 203"/>
          <p:cNvSpPr/>
          <p:nvPr/>
        </p:nvSpPr>
        <p:spPr>
          <a:xfrm>
            <a:off x="4356100" y="1389063"/>
            <a:ext cx="895350" cy="1947862"/>
          </a:xfrm>
          <a:prstGeom prst="rect">
            <a:avLst/>
          </a:prstGeom>
          <a:ln>
            <a:prstDash val="sys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Planet M2M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/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Technical articles</a:t>
            </a:r>
          </a:p>
        </p:txBody>
      </p:sp>
      <p:sp>
        <p:nvSpPr>
          <p:cNvPr id="205" name="Ellipse 204"/>
          <p:cNvSpPr/>
          <p:nvPr/>
        </p:nvSpPr>
        <p:spPr>
          <a:xfrm>
            <a:off x="4397375" y="1430338"/>
            <a:ext cx="125413" cy="127000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6" name="Ellipse 205"/>
          <p:cNvSpPr/>
          <p:nvPr/>
        </p:nvSpPr>
        <p:spPr>
          <a:xfrm>
            <a:off x="4519613" y="1430338"/>
            <a:ext cx="125412" cy="127000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7" name="Ellipse 206"/>
          <p:cNvSpPr/>
          <p:nvPr/>
        </p:nvSpPr>
        <p:spPr>
          <a:xfrm>
            <a:off x="4886325" y="1430338"/>
            <a:ext cx="125413" cy="127000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8" name="Ellipse 207"/>
          <p:cNvSpPr/>
          <p:nvPr/>
        </p:nvSpPr>
        <p:spPr>
          <a:xfrm>
            <a:off x="4641850" y="1430338"/>
            <a:ext cx="125413" cy="127000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9" name="Ellipse 208"/>
          <p:cNvSpPr/>
          <p:nvPr/>
        </p:nvSpPr>
        <p:spPr>
          <a:xfrm>
            <a:off x="4764088" y="1430338"/>
            <a:ext cx="125412" cy="127000"/>
          </a:xfrm>
          <a:prstGeom prst="ellipse">
            <a:avLst/>
          </a:prstGeom>
          <a:solidFill>
            <a:srgbClr val="F7892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10" name="Ellipse 209"/>
          <p:cNvSpPr/>
          <p:nvPr/>
        </p:nvSpPr>
        <p:spPr>
          <a:xfrm>
            <a:off x="2446338" y="1703388"/>
            <a:ext cx="125412" cy="127000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14" name="Ellipse 213"/>
          <p:cNvSpPr/>
          <p:nvPr/>
        </p:nvSpPr>
        <p:spPr>
          <a:xfrm>
            <a:off x="2574925" y="1703388"/>
            <a:ext cx="125413" cy="127000"/>
          </a:xfrm>
          <a:prstGeom prst="ellipse">
            <a:avLst/>
          </a:prstGeom>
          <a:solidFill>
            <a:srgbClr val="F7892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grpSp>
        <p:nvGrpSpPr>
          <p:cNvPr id="31821" name="Grouper 217"/>
          <p:cNvGrpSpPr>
            <a:grpSpLocks/>
          </p:cNvGrpSpPr>
          <p:nvPr/>
        </p:nvGrpSpPr>
        <p:grpSpPr bwMode="auto">
          <a:xfrm>
            <a:off x="7202488" y="369888"/>
            <a:ext cx="1906587" cy="1295400"/>
            <a:chOff x="7202460" y="369946"/>
            <a:chExt cx="1907096" cy="1294725"/>
          </a:xfrm>
        </p:grpSpPr>
        <p:sp>
          <p:nvSpPr>
            <p:cNvPr id="165" name="Rectangle à coins arrondis 164"/>
            <p:cNvSpPr/>
            <p:nvPr/>
          </p:nvSpPr>
          <p:spPr>
            <a:xfrm>
              <a:off x="7202460" y="382639"/>
              <a:ext cx="1888041" cy="1261404"/>
            </a:xfrm>
            <a:prstGeom prst="round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0" rIns="3600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 u="sng" dirty="0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7319966" y="369946"/>
              <a:ext cx="1789590" cy="12947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pSp>
          <p:nvGrpSpPr>
            <p:cNvPr id="31827" name="Grouper 61"/>
            <p:cNvGrpSpPr>
              <a:grpSpLocks/>
            </p:cNvGrpSpPr>
            <p:nvPr/>
          </p:nvGrpSpPr>
          <p:grpSpPr bwMode="auto">
            <a:xfrm>
              <a:off x="7202460" y="382861"/>
              <a:ext cx="1888744" cy="1260642"/>
              <a:chOff x="7107428" y="534969"/>
              <a:chExt cx="1888744" cy="1260642"/>
            </a:xfrm>
          </p:grpSpPr>
          <p:sp>
            <p:nvSpPr>
              <p:cNvPr id="47" name="Rectangle à coins arrondis 46"/>
              <p:cNvSpPr/>
              <p:nvPr/>
            </p:nvSpPr>
            <p:spPr>
              <a:xfrm>
                <a:off x="7107428" y="534747"/>
                <a:ext cx="1888041" cy="1261405"/>
              </a:xfrm>
              <a:prstGeom prst="round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36000" tIns="0" rIns="3600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u="sng" dirty="0"/>
                  <a:t>M2M Solution providers</a:t>
                </a:r>
              </a:p>
            </p:txBody>
          </p:sp>
          <p:pic>
            <p:nvPicPr>
              <p:cNvPr id="31830" name="Image 33" descr="url.gif"/>
              <p:cNvPicPr>
                <a:picLocks noChangeAspect="1"/>
              </p:cNvPicPr>
              <p:nvPr/>
            </p:nvPicPr>
            <p:blipFill>
              <a:blip r:embed="rId14"/>
              <a:srcRect t="33362" b="34813"/>
              <a:stretch>
                <a:fillRect/>
              </a:stretch>
            </p:blipFill>
            <p:spPr bwMode="auto">
              <a:xfrm>
                <a:off x="8139167" y="1525804"/>
                <a:ext cx="650317" cy="206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31" name="Image 36" descr="url.gif"/>
              <p:cNvPicPr>
                <a:picLocks noChangeAspect="1"/>
              </p:cNvPicPr>
              <p:nvPr/>
            </p:nvPicPr>
            <p:blipFill>
              <a:blip r:embed="rId15"/>
              <a:srcRect t="37698" b="38492"/>
              <a:stretch>
                <a:fillRect/>
              </a:stretch>
            </p:blipFill>
            <p:spPr bwMode="auto">
              <a:xfrm>
                <a:off x="7389078" y="875068"/>
                <a:ext cx="1015227" cy="241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32" name="Image 39" descr="url.jpeg"/>
              <p:cNvPicPr>
                <a:picLocks noChangeAspect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7336198" y="1370426"/>
                <a:ext cx="812319" cy="181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1828" name="Image 216" descr="eurotech-logo-png-transparent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8111096" y="1001602"/>
              <a:ext cx="893361" cy="227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9" name="Ellipse 218"/>
          <p:cNvSpPr/>
          <p:nvPr/>
        </p:nvSpPr>
        <p:spPr>
          <a:xfrm>
            <a:off x="5677170" y="4818020"/>
            <a:ext cx="125413" cy="125413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99" name="ZoneTexte 132"/>
          <p:cNvSpPr txBox="1">
            <a:spLocks noChangeArrowheads="1"/>
          </p:cNvSpPr>
          <p:nvPr/>
        </p:nvSpPr>
        <p:spPr bwMode="auto">
          <a:xfrm>
            <a:off x="-150576" y="4295733"/>
            <a:ext cx="34369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i="1" dirty="0"/>
              <a:t>M2M </a:t>
            </a:r>
            <a:r>
              <a:rPr lang="fr-FR" sz="1400" i="1" dirty="0" err="1" smtClean="0"/>
              <a:t>Runtimes</a:t>
            </a:r>
            <a:endParaRPr lang="fr-FR" sz="1400" i="1" dirty="0"/>
          </a:p>
        </p:txBody>
      </p:sp>
      <p:sp>
        <p:nvSpPr>
          <p:cNvPr id="100" name="Rectangle 99"/>
          <p:cNvSpPr/>
          <p:nvPr/>
        </p:nvSpPr>
        <p:spPr>
          <a:xfrm>
            <a:off x="418621" y="4643353"/>
            <a:ext cx="2266951" cy="194627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Flèche vers le haut 100"/>
          <p:cNvSpPr/>
          <p:nvPr/>
        </p:nvSpPr>
        <p:spPr>
          <a:xfrm>
            <a:off x="516070" y="3341484"/>
            <a:ext cx="361950" cy="1206500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03" name="Flèche vers le haut 102"/>
          <p:cNvSpPr/>
          <p:nvPr/>
        </p:nvSpPr>
        <p:spPr>
          <a:xfrm>
            <a:off x="2315208" y="3336925"/>
            <a:ext cx="361950" cy="1206500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04" name="Rectangle à coins arrondis 103"/>
          <p:cNvSpPr/>
          <p:nvPr/>
        </p:nvSpPr>
        <p:spPr>
          <a:xfrm>
            <a:off x="549764" y="5987899"/>
            <a:ext cx="1980296" cy="48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dirty="0" smtClean="0"/>
              <a:t>M2M model</a:t>
            </a:r>
            <a:endParaRPr lang="fr-FR" sz="1200" dirty="0"/>
          </a:p>
        </p:txBody>
      </p:sp>
      <p:sp>
        <p:nvSpPr>
          <p:cNvPr id="105" name="Rectangle à coins arrondis 104"/>
          <p:cNvSpPr/>
          <p:nvPr/>
        </p:nvSpPr>
        <p:spPr>
          <a:xfrm>
            <a:off x="549764" y="5378301"/>
            <a:ext cx="1980296" cy="48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dirty="0" smtClean="0"/>
              <a:t>Embedded </a:t>
            </a:r>
            <a:r>
              <a:rPr lang="fr-FR" sz="1200" dirty="0" err="1" smtClean="0"/>
              <a:t>frameworks</a:t>
            </a:r>
            <a:endParaRPr lang="fr-FR" sz="1200" dirty="0"/>
          </a:p>
        </p:txBody>
      </p:sp>
      <p:sp>
        <p:nvSpPr>
          <p:cNvPr id="106" name="Rectangle à coins arrondis 105"/>
          <p:cNvSpPr/>
          <p:nvPr/>
        </p:nvSpPr>
        <p:spPr>
          <a:xfrm>
            <a:off x="549764" y="4768704"/>
            <a:ext cx="1980296" cy="48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dirty="0" smtClean="0"/>
              <a:t>Server </a:t>
            </a:r>
            <a:r>
              <a:rPr lang="fr-FR" sz="1200" dirty="0" err="1" smtClean="0"/>
              <a:t>frameworks</a:t>
            </a:r>
            <a:endParaRPr lang="fr-FR" sz="1200" dirty="0"/>
          </a:p>
        </p:txBody>
      </p:sp>
      <p:sp>
        <p:nvSpPr>
          <p:cNvPr id="4" name="Double flèche horizontale 3"/>
          <p:cNvSpPr/>
          <p:nvPr/>
        </p:nvSpPr>
        <p:spPr>
          <a:xfrm>
            <a:off x="2575473" y="5378301"/>
            <a:ext cx="597972" cy="374650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schemeClr val="dk1"/>
              </a:solidFill>
            </a:endParaRPr>
          </a:p>
        </p:txBody>
      </p:sp>
      <p:sp>
        <p:nvSpPr>
          <p:cNvPr id="110" name="Ellipse 109"/>
          <p:cNvSpPr/>
          <p:nvPr/>
        </p:nvSpPr>
        <p:spPr>
          <a:xfrm>
            <a:off x="681359" y="6046703"/>
            <a:ext cx="125412" cy="125412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1" name="Ellipse 110"/>
          <p:cNvSpPr/>
          <p:nvPr/>
        </p:nvSpPr>
        <p:spPr>
          <a:xfrm>
            <a:off x="806771" y="6046703"/>
            <a:ext cx="125413" cy="125412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2" name="Ellipse 111"/>
          <p:cNvSpPr/>
          <p:nvPr/>
        </p:nvSpPr>
        <p:spPr>
          <a:xfrm>
            <a:off x="932184" y="6046703"/>
            <a:ext cx="125412" cy="125412"/>
          </a:xfrm>
          <a:prstGeom prst="ellipse">
            <a:avLst/>
          </a:prstGeom>
          <a:solidFill>
            <a:srgbClr val="F7892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3" name="Ellipse 112"/>
          <p:cNvSpPr/>
          <p:nvPr/>
        </p:nvSpPr>
        <p:spPr>
          <a:xfrm>
            <a:off x="1057596" y="6046703"/>
            <a:ext cx="125413" cy="125412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4" name="Ellipse 113"/>
          <p:cNvSpPr/>
          <p:nvPr/>
        </p:nvSpPr>
        <p:spPr>
          <a:xfrm>
            <a:off x="659659" y="4818395"/>
            <a:ext cx="125413" cy="125413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5" name="Ellipse 114"/>
          <p:cNvSpPr/>
          <p:nvPr/>
        </p:nvSpPr>
        <p:spPr>
          <a:xfrm>
            <a:off x="778722" y="4818395"/>
            <a:ext cx="127000" cy="125413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1026372" y="4818395"/>
            <a:ext cx="125412" cy="125413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7" name="Ellipse 116"/>
          <p:cNvSpPr/>
          <p:nvPr/>
        </p:nvSpPr>
        <p:spPr>
          <a:xfrm>
            <a:off x="902547" y="4818395"/>
            <a:ext cx="125412" cy="125413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8" name="Ellipse 117"/>
          <p:cNvSpPr/>
          <p:nvPr/>
        </p:nvSpPr>
        <p:spPr>
          <a:xfrm>
            <a:off x="1187114" y="6046702"/>
            <a:ext cx="127000" cy="125413"/>
          </a:xfrm>
          <a:prstGeom prst="ellipse">
            <a:avLst/>
          </a:prstGeom>
          <a:solidFill>
            <a:srgbClr val="F4F169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9" name="Ellipse 118"/>
          <p:cNvSpPr/>
          <p:nvPr/>
        </p:nvSpPr>
        <p:spPr>
          <a:xfrm>
            <a:off x="652502" y="5413085"/>
            <a:ext cx="125412" cy="125412"/>
          </a:xfrm>
          <a:prstGeom prst="ellipse">
            <a:avLst/>
          </a:prstGeom>
          <a:solidFill>
            <a:srgbClr val="3266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0" name="Ellipse 119"/>
          <p:cNvSpPr/>
          <p:nvPr/>
        </p:nvSpPr>
        <p:spPr>
          <a:xfrm>
            <a:off x="777914" y="5413085"/>
            <a:ext cx="125413" cy="125412"/>
          </a:xfrm>
          <a:prstGeom prst="ellipse">
            <a:avLst/>
          </a:prstGeom>
          <a:solidFill>
            <a:srgbClr val="58E26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1" name="Ellipse 120"/>
          <p:cNvSpPr/>
          <p:nvPr/>
        </p:nvSpPr>
        <p:spPr>
          <a:xfrm>
            <a:off x="903327" y="5413085"/>
            <a:ext cx="125412" cy="125412"/>
          </a:xfrm>
          <a:prstGeom prst="ellipse">
            <a:avLst/>
          </a:prstGeom>
          <a:solidFill>
            <a:srgbClr val="F78927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2" name="Ellipse 121"/>
          <p:cNvSpPr/>
          <p:nvPr/>
        </p:nvSpPr>
        <p:spPr>
          <a:xfrm>
            <a:off x="1028739" y="5413085"/>
            <a:ext cx="125413" cy="125412"/>
          </a:xfrm>
          <a:prstGeom prst="ellipse">
            <a:avLst/>
          </a:prstGeom>
          <a:solidFill>
            <a:srgbClr val="D77FFF"/>
          </a:solidFill>
          <a:ln w="635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Century Gothic" pitchFamily="34" charset="0"/>
              </a:rPr>
              <a:t>Proposed roadmap</a:t>
            </a:r>
          </a:p>
        </p:txBody>
      </p:sp>
      <p:sp>
        <p:nvSpPr>
          <p:cNvPr id="26625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E59C-33D4-49C4-9088-02F691CD81B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9E2F0BFE-C688-426D-8079-C2DEE03961F1}" type="slidenum">
              <a:rPr lang="en-US" sz="900">
                <a:solidFill>
                  <a:schemeClr val="bg1"/>
                </a:solidFill>
                <a:latin typeface="+mn-lt"/>
              </a:rPr>
              <a:pPr algn="r">
                <a:defRPr/>
              </a:pPr>
              <a:t>15</a:t>
            </a:fld>
            <a:endParaRPr lang="en-US" sz="90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49236" name="Group 84"/>
          <p:cNvGraphicFramePr>
            <a:graphicFrameLocks noGrp="1"/>
          </p:cNvGraphicFramePr>
          <p:nvPr>
            <p:ph idx="4294967295"/>
          </p:nvPr>
        </p:nvGraphicFramePr>
        <p:xfrm>
          <a:off x="457200" y="274638"/>
          <a:ext cx="8140700" cy="6105208"/>
        </p:xfrm>
        <a:graphic>
          <a:graphicData uri="http://schemas.openxmlformats.org/drawingml/2006/table">
            <a:tbl>
              <a:tblPr/>
              <a:tblGrid>
                <a:gridCol w="1057275"/>
                <a:gridCol w="995363"/>
                <a:gridCol w="2028825"/>
                <a:gridCol w="2030412"/>
                <a:gridCol w="2028825"/>
              </a:tblGrid>
              <a:tr h="425450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545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Q1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Q2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Q3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283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M2M IWG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/>
                      </a:r>
                      <a:b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Tooling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Interop.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</a:b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Promotion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Koneki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1184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Paho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à coins arrondis 10"/>
          <p:cNvSpPr/>
          <p:nvPr/>
        </p:nvSpPr>
        <p:spPr>
          <a:xfrm>
            <a:off x="2606675" y="3471863"/>
            <a:ext cx="1765300" cy="39846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err="1"/>
              <a:t>Marketecture</a:t>
            </a:r>
            <a:r>
              <a:rPr lang="fr-FR" sz="1100" dirty="0"/>
              <a:t> (</a:t>
            </a:r>
            <a:r>
              <a:rPr lang="fr-FR" sz="1100" dirty="0" err="1"/>
              <a:t>slide</a:t>
            </a:r>
            <a:r>
              <a:rPr lang="fr-FR" sz="1100" dirty="0"/>
              <a:t> </a:t>
            </a:r>
            <a:r>
              <a:rPr lang="fr-FR" sz="1100" dirty="0" err="1"/>
              <a:t>deck</a:t>
            </a:r>
            <a:r>
              <a:rPr lang="fr-FR" sz="1100" dirty="0"/>
              <a:t>)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554538" y="3471863"/>
            <a:ext cx="1858962" cy="39846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en-US" sz="1100">
                <a:solidFill>
                  <a:srgbClr val="000000"/>
                </a:solidFill>
                <a:latin typeface="Arial" charset="0"/>
                <a:cs typeface="Arial" charset="0"/>
              </a:rPr>
              <a:t>Recruit/Collaborate with</a:t>
            </a:r>
            <a:r>
              <a:rPr lang="fr-FR" sz="1100">
                <a:solidFill>
                  <a:srgbClr val="000000"/>
                </a:solidFill>
                <a:latin typeface="Arial" charset="0"/>
                <a:cs typeface="Arial" charset="0"/>
              </a:rPr>
              <a:t> carrier(s)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2670175" y="5302250"/>
            <a:ext cx="1765300" cy="39846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000000"/>
                </a:solidFill>
              </a:rPr>
              <a:t>MQTT initial contribution</a:t>
            </a:r>
          </a:p>
        </p:txBody>
      </p:sp>
      <p:sp>
        <p:nvSpPr>
          <p:cNvPr id="7" name="Chevron 6"/>
          <p:cNvSpPr/>
          <p:nvPr/>
        </p:nvSpPr>
        <p:spPr>
          <a:xfrm>
            <a:off x="8732838" y="714375"/>
            <a:ext cx="355600" cy="5268913"/>
          </a:xfrm>
          <a:prstGeom prst="chevron">
            <a:avLst/>
          </a:prstGeom>
          <a:gradFill rotWithShape="1">
            <a:gsLst>
              <a:gs pos="0">
                <a:srgbClr val="BE170C"/>
              </a:gs>
              <a:gs pos="80000">
                <a:srgbClr val="F82214"/>
              </a:gs>
              <a:gs pos="100000">
                <a:srgbClr val="FE1E10"/>
              </a:gs>
            </a:gsLst>
            <a:lin ang="16200000"/>
          </a:gradFill>
          <a:ln w="9525" algn="ctr">
            <a:solidFill>
              <a:srgbClr val="E4362A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4859" name="Grouper 31"/>
          <p:cNvGrpSpPr>
            <a:grpSpLocks/>
          </p:cNvGrpSpPr>
          <p:nvPr/>
        </p:nvGrpSpPr>
        <p:grpSpPr bwMode="auto">
          <a:xfrm>
            <a:off x="6644646" y="3290888"/>
            <a:ext cx="2132494" cy="741362"/>
            <a:chOff x="6719604" y="2921708"/>
            <a:chExt cx="2131466" cy="740523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6719604" y="3102478"/>
              <a:ext cx="1965964" cy="39801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10800" rIns="36000" bIns="1080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00" dirty="0" smtClean="0"/>
                <a:t>M2M hub </a:t>
              </a:r>
              <a:r>
                <a:rPr lang="fr-FR" sz="1100" dirty="0" err="1" smtClean="0"/>
                <a:t>definition</a:t>
              </a:r>
              <a:endParaRPr lang="fr-FR" sz="1100" dirty="0"/>
            </a:p>
          </p:txBody>
        </p:sp>
        <p:sp>
          <p:nvSpPr>
            <p:cNvPr id="31" name="Éclair 30"/>
            <p:cNvSpPr/>
            <p:nvPr/>
          </p:nvSpPr>
          <p:spPr>
            <a:xfrm rot="1117921">
              <a:off x="8549590" y="2921708"/>
              <a:ext cx="301480" cy="740523"/>
            </a:xfrm>
            <a:prstGeom prst="lightningBol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8" name="Rectangle à coins arrondis 7"/>
          <p:cNvSpPr/>
          <p:nvPr/>
        </p:nvSpPr>
        <p:spPr>
          <a:xfrm>
            <a:off x="2667000" y="2286000"/>
            <a:ext cx="1765300" cy="3984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Arial" charset="0"/>
                <a:cs typeface="Arial" charset="0"/>
              </a:rPr>
              <a:t>Scenarios/UseCases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4618038" y="2286000"/>
            <a:ext cx="3224212" cy="3984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Arial" charset="0"/>
                <a:cs typeface="Arial" charset="0"/>
              </a:rPr>
              <a:t>M2M Architecture</a:t>
            </a:r>
          </a:p>
        </p:txBody>
      </p:sp>
      <p:sp>
        <p:nvSpPr>
          <p:cNvPr id="4" name="Rectangle à coins arrondis 14"/>
          <p:cNvSpPr/>
          <p:nvPr/>
        </p:nvSpPr>
        <p:spPr>
          <a:xfrm>
            <a:off x="2670175" y="5783263"/>
            <a:ext cx="1765300" cy="39846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Arial" charset="0"/>
                <a:cs typeface="Arial" charset="0"/>
              </a:rPr>
              <a:t>Client Architecture for Sandbox</a:t>
            </a:r>
          </a:p>
        </p:txBody>
      </p:sp>
      <p:sp>
        <p:nvSpPr>
          <p:cNvPr id="5" name="Rectangle à coins arrondis 14"/>
          <p:cNvSpPr/>
          <p:nvPr/>
        </p:nvSpPr>
        <p:spPr>
          <a:xfrm>
            <a:off x="4687888" y="5303838"/>
            <a:ext cx="1765300" cy="39846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Arial" charset="0"/>
                <a:cs typeface="Arial" charset="0"/>
              </a:rPr>
              <a:t>Documentation, Tutorials, Cookbook</a:t>
            </a:r>
          </a:p>
        </p:txBody>
      </p:sp>
      <p:sp>
        <p:nvSpPr>
          <p:cNvPr id="6" name="Rectangle à coins arrondis 14"/>
          <p:cNvSpPr/>
          <p:nvPr/>
        </p:nvSpPr>
        <p:spPr>
          <a:xfrm>
            <a:off x="4687888" y="5783263"/>
            <a:ext cx="2524125" cy="39846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fr-FR" sz="1100">
                <a:solidFill>
                  <a:srgbClr val="000000"/>
                </a:solidFill>
                <a:latin typeface="Arial" charset="0"/>
                <a:cs typeface="Arial" charset="0"/>
              </a:rPr>
              <a:t>Basic end-to-end Sandbox Stack</a:t>
            </a:r>
          </a:p>
        </p:txBody>
      </p:sp>
      <p:grpSp>
        <p:nvGrpSpPr>
          <p:cNvPr id="34866" name="Grouper 28"/>
          <p:cNvGrpSpPr>
            <a:grpSpLocks/>
          </p:cNvGrpSpPr>
          <p:nvPr/>
        </p:nvGrpSpPr>
        <p:grpSpPr bwMode="auto">
          <a:xfrm>
            <a:off x="6694491" y="5192702"/>
            <a:ext cx="1822055" cy="644999"/>
            <a:chOff x="6233334" y="4816430"/>
            <a:chExt cx="2584962" cy="645651"/>
          </a:xfrm>
        </p:grpSpPr>
        <p:sp>
          <p:nvSpPr>
            <p:cNvPr id="24" name="Rectangle à coins arrondis 23"/>
            <p:cNvSpPr/>
            <p:nvPr/>
          </p:nvSpPr>
          <p:spPr>
            <a:xfrm>
              <a:off x="6233334" y="4903845"/>
              <a:ext cx="2423366" cy="39727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36000" tIns="10800" rIns="36000" bIns="10800" anchor="ctr">
              <a:normAutofit/>
            </a:bodyPr>
            <a:lstStyle/>
            <a:p>
              <a:pPr algn="ctr">
                <a:defRPr/>
              </a:pPr>
              <a:r>
                <a:rPr lang="en-US" sz="1100">
                  <a:solidFill>
                    <a:srgbClr val="000000"/>
                  </a:solidFill>
                  <a:latin typeface="Arial" charset="0"/>
                  <a:cs typeface="Arial" charset="0"/>
                </a:rPr>
                <a:t>Release 1, Additional</a:t>
              </a:r>
              <a:r>
                <a:rPr lang="fr-FR" sz="1100">
                  <a:solidFill>
                    <a:srgbClr val="000000"/>
                  </a:solidFill>
                  <a:latin typeface="Arial" charset="0"/>
                  <a:cs typeface="Arial" charset="0"/>
                </a:rPr>
                <a:t> Languages and…..</a:t>
              </a:r>
            </a:p>
          </p:txBody>
        </p:sp>
        <p:sp>
          <p:nvSpPr>
            <p:cNvPr id="28" name="Éclair 27"/>
            <p:cNvSpPr/>
            <p:nvPr/>
          </p:nvSpPr>
          <p:spPr>
            <a:xfrm rot="1117921">
              <a:off x="8518754" y="4816430"/>
              <a:ext cx="299542" cy="645651"/>
            </a:xfrm>
            <a:prstGeom prst="lightningBolt">
              <a:avLst/>
            </a:prstGeom>
            <a:solidFill>
              <a:srgbClr val="FAE9E9"/>
            </a:solidFill>
            <a:ln>
              <a:solidFill>
                <a:srgbClr val="FAE9E9"/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25" name="Rectangle à coins arrondis 24"/>
          <p:cNvSpPr>
            <a:spLocks noChangeArrowheads="1"/>
          </p:cNvSpPr>
          <p:nvPr/>
        </p:nvSpPr>
        <p:spPr bwMode="auto">
          <a:xfrm>
            <a:off x="3986213" y="1268413"/>
            <a:ext cx="4457700" cy="398462"/>
          </a:xfrm>
          <a:prstGeom prst="roundRect">
            <a:avLst>
              <a:gd name="adj" fmla="val 16667"/>
            </a:avLst>
          </a:prstGeom>
          <a:solidFill>
            <a:srgbClr val="EDA3A3"/>
          </a:solidFill>
          <a:ln w="9525" algn="ctr">
            <a:solidFill>
              <a:srgbClr val="99000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36000" tIns="10800" rIns="36000" bIns="10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000000"/>
                </a:solidFill>
                <a:latin typeface="+mn-lt"/>
                <a:cs typeface="+mn-cs"/>
              </a:rPr>
              <a:t>M2M IDE </a:t>
            </a:r>
            <a:r>
              <a:rPr lang="fr-FR" sz="1100" dirty="0" err="1">
                <a:solidFill>
                  <a:srgbClr val="000000"/>
                </a:solidFill>
                <a:latin typeface="+mn-lt"/>
                <a:cs typeface="+mn-cs"/>
              </a:rPr>
              <a:t>requirements</a:t>
            </a:r>
            <a:endParaRPr lang="fr-FR" sz="110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4" name="Rectangle à coins arrondis 7"/>
          <p:cNvSpPr/>
          <p:nvPr/>
        </p:nvSpPr>
        <p:spPr>
          <a:xfrm>
            <a:off x="2670175" y="1754188"/>
            <a:ext cx="1765300" cy="3984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Setup </a:t>
            </a:r>
            <a:r>
              <a:rPr lang="fr-FR" sz="1100" dirty="0" err="1"/>
              <a:t>Mosquitto</a:t>
            </a:r>
            <a:r>
              <a:rPr lang="fr-FR" sz="1100" dirty="0"/>
              <a:t> instance </a:t>
            </a:r>
            <a:r>
              <a:rPr lang="fr-FR" sz="1100" dirty="0" err="1"/>
              <a:t>at</a:t>
            </a:r>
            <a:r>
              <a:rPr lang="fr-FR" sz="1100" dirty="0"/>
              <a:t> Eclipse</a:t>
            </a:r>
          </a:p>
        </p:txBody>
      </p:sp>
      <p:sp>
        <p:nvSpPr>
          <p:cNvPr id="18" name="Rectangle à coins arrondis 21"/>
          <p:cNvSpPr/>
          <p:nvPr/>
        </p:nvSpPr>
        <p:spPr>
          <a:xfrm>
            <a:off x="4618038" y="1754188"/>
            <a:ext cx="3224212" cy="3984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M2M </a:t>
            </a:r>
            <a:r>
              <a:rPr lang="fr-FR" sz="1100" dirty="0" err="1"/>
              <a:t>protocol</a:t>
            </a:r>
            <a:r>
              <a:rPr lang="fr-FR" sz="1100" dirty="0"/>
              <a:t> </a:t>
            </a:r>
            <a:r>
              <a:rPr lang="fr-FR" sz="1100" dirty="0" err="1"/>
              <a:t>requirements</a:t>
            </a:r>
            <a:endParaRPr lang="fr-FR" sz="1100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2700338" y="2892425"/>
            <a:ext cx="2089150" cy="3984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Application model initial contribution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4943475" y="2892425"/>
            <a:ext cx="2944813" cy="3984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Application model 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2670175" y="4619625"/>
            <a:ext cx="1765300" cy="3984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000000"/>
                </a:solidFill>
              </a:rPr>
              <a:t>OMA-DM simulator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4618038" y="4619625"/>
            <a:ext cx="1858962" cy="3984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000000"/>
                </a:solidFill>
              </a:rPr>
              <a:t>OMA-DM simulation </a:t>
            </a:r>
            <a:r>
              <a:rPr lang="fr-FR" sz="1100" dirty="0" err="1">
                <a:solidFill>
                  <a:srgbClr val="000000"/>
                </a:solidFill>
              </a:rPr>
              <a:t>generator</a:t>
            </a:r>
            <a:endParaRPr lang="fr-FR" sz="1100" dirty="0">
              <a:solidFill>
                <a:srgbClr val="000000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3657600" y="4114800"/>
            <a:ext cx="1765300" cy="3984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000000"/>
                </a:solidFill>
              </a:rPr>
              <a:t>Application model </a:t>
            </a:r>
            <a:r>
              <a:rPr lang="fr-FR" sz="1100" dirty="0" err="1">
                <a:solidFill>
                  <a:srgbClr val="000000"/>
                </a:solidFill>
              </a:rPr>
              <a:t>tooling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dirty="0" smtClean="0">
                <a:solidFill>
                  <a:srgbClr val="000000"/>
                </a:solidFill>
              </a:rPr>
              <a:t>(editor) initial </a:t>
            </a:r>
            <a:r>
              <a:rPr lang="fr-FR" sz="1100" dirty="0">
                <a:solidFill>
                  <a:srgbClr val="000000"/>
                </a:solidFill>
              </a:rPr>
              <a:t>contribution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6635423" y="4622697"/>
            <a:ext cx="1854993" cy="39846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000000"/>
                </a:solidFill>
              </a:rPr>
              <a:t>Tools for </a:t>
            </a:r>
            <a:r>
              <a:rPr lang="fr-FR" sz="1100" dirty="0" err="1">
                <a:solidFill>
                  <a:srgbClr val="000000"/>
                </a:solidFill>
              </a:rPr>
              <a:t>Lua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dirty="0" err="1">
                <a:solidFill>
                  <a:srgbClr val="000000"/>
                </a:solidFill>
              </a:rPr>
              <a:t>embedded</a:t>
            </a:r>
            <a:r>
              <a:rPr lang="fr-FR" sz="1100" dirty="0">
                <a:solidFill>
                  <a:srgbClr val="000000"/>
                </a:solidFill>
              </a:rPr>
              <a:t> </a:t>
            </a:r>
            <a:r>
              <a:rPr lang="fr-FR" sz="1100" dirty="0" err="1">
                <a:solidFill>
                  <a:srgbClr val="000000"/>
                </a:solidFill>
              </a:rPr>
              <a:t>frameworks</a:t>
            </a:r>
            <a:endParaRPr lang="fr-FR" sz="1100" dirty="0">
              <a:solidFill>
                <a:srgbClr val="000000"/>
              </a:solidFill>
            </a:endParaRPr>
          </a:p>
        </p:txBody>
      </p:sp>
      <p:sp>
        <p:nvSpPr>
          <p:cNvPr id="2" name="Espace réservé de la date 1"/>
          <p:cNvSpPr txBox="1">
            <a:spLocks noGrp="1"/>
          </p:cNvSpPr>
          <p:nvPr/>
        </p:nvSpPr>
        <p:spPr>
          <a:xfrm>
            <a:off x="655638" y="6599238"/>
            <a:ext cx="2300287" cy="227012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fr-FR" sz="8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t>M2M IWG Kick-off meeting | 31-jan-12</a:t>
            </a:r>
          </a:p>
        </p:txBody>
      </p:sp>
      <p:sp>
        <p:nvSpPr>
          <p:cNvPr id="3" name="Espace réservé du pied de page 2"/>
          <p:cNvSpPr txBox="1">
            <a:spLocks noGrp="1"/>
          </p:cNvSpPr>
          <p:nvPr/>
        </p:nvSpPr>
        <p:spPr>
          <a:xfrm>
            <a:off x="3028950" y="6599238"/>
            <a:ext cx="4859338" cy="227012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Copyright © 2012 by Sierra Wireless, IBM, Eurotech, and made available under the EPL v1.0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/>
              <a:cs typeface="Century Gothic"/>
            </a:endParaRPr>
          </a:p>
        </p:txBody>
      </p:sp>
      <p:grpSp>
        <p:nvGrpSpPr>
          <p:cNvPr id="34865" name="Grouper 28"/>
          <p:cNvGrpSpPr>
            <a:grpSpLocks/>
          </p:cNvGrpSpPr>
          <p:nvPr/>
        </p:nvGrpSpPr>
        <p:grpSpPr bwMode="auto">
          <a:xfrm>
            <a:off x="7340600" y="5613400"/>
            <a:ext cx="1245961" cy="739775"/>
            <a:chOff x="6233334" y="4751291"/>
            <a:chExt cx="2583669" cy="740523"/>
          </a:xfrm>
        </p:grpSpPr>
        <p:sp>
          <p:nvSpPr>
            <p:cNvPr id="9" name="Rectangle à coins arrondis 23"/>
            <p:cNvSpPr/>
            <p:nvPr/>
          </p:nvSpPr>
          <p:spPr>
            <a:xfrm>
              <a:off x="6233334" y="4903845"/>
              <a:ext cx="2422836" cy="39727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36000" tIns="10800" rIns="36000" bIns="10800" anchor="ctr">
              <a:normAutofit/>
            </a:bodyPr>
            <a:lstStyle/>
            <a:p>
              <a:pPr algn="ctr">
                <a:defRPr/>
              </a:pPr>
              <a:r>
                <a:rPr lang="fr-FR" sz="11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Application </a:t>
              </a:r>
              <a:r>
                <a:rPr lang="fr-FR" sz="1100" dirty="0" err="1">
                  <a:solidFill>
                    <a:srgbClr val="000000"/>
                  </a:solidFill>
                  <a:latin typeface="Arial" charset="0"/>
                  <a:cs typeface="Arial" charset="0"/>
                </a:rPr>
                <a:t>Frameworks</a:t>
              </a:r>
              <a:r>
                <a:rPr lang="fr-FR" sz="11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….</a:t>
              </a:r>
            </a:p>
          </p:txBody>
        </p:sp>
        <p:sp>
          <p:nvSpPr>
            <p:cNvPr id="10" name="Éclair 27"/>
            <p:cNvSpPr/>
            <p:nvPr/>
          </p:nvSpPr>
          <p:spPr>
            <a:xfrm rot="657612">
              <a:off x="8517441" y="4751291"/>
              <a:ext cx="299562" cy="740523"/>
            </a:xfrm>
            <a:prstGeom prst="lightningBolt">
              <a:avLst/>
            </a:prstGeom>
            <a:solidFill>
              <a:srgbClr val="FAE9E9"/>
            </a:solidFill>
            <a:ln>
              <a:solidFill>
                <a:srgbClr val="FAE9E9"/>
              </a:solidFill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35" name="Rectangle à coins arrondis 34"/>
          <p:cNvSpPr/>
          <p:nvPr/>
        </p:nvSpPr>
        <p:spPr>
          <a:xfrm>
            <a:off x="6631455" y="4114800"/>
            <a:ext cx="1858962" cy="3984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err="1" smtClean="0">
                <a:solidFill>
                  <a:srgbClr val="000000"/>
                </a:solidFill>
              </a:rPr>
              <a:t>Bandwidth</a:t>
            </a:r>
            <a:r>
              <a:rPr lang="fr-FR" sz="1100" dirty="0" smtClean="0">
                <a:solidFill>
                  <a:srgbClr val="000000"/>
                </a:solidFill>
              </a:rPr>
              <a:t> estimation </a:t>
            </a:r>
            <a:r>
              <a:rPr lang="fr-FR" sz="1100" dirty="0" err="1" smtClean="0">
                <a:solidFill>
                  <a:srgbClr val="000000"/>
                </a:solidFill>
              </a:rPr>
              <a:t>tooling</a:t>
            </a:r>
            <a:endParaRPr lang="fr-FR" sz="1100" dirty="0">
              <a:solidFill>
                <a:srgbClr val="000000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10695">
            <a:off x="4060825" y="3316288"/>
            <a:ext cx="800100" cy="2682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5259AF1A-DE52-4714-A11A-6A8F289D1620}" type="slidenum">
              <a:rPr lang="en-US" sz="900">
                <a:solidFill>
                  <a:schemeClr val="bg1"/>
                </a:solidFill>
                <a:latin typeface="+mn-lt"/>
              </a:rPr>
              <a:pPr algn="r">
                <a:defRPr/>
              </a:pPr>
              <a:t>16</a:t>
            </a:fld>
            <a:endParaRPr lang="en-US" sz="90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51258" name="Group 58"/>
          <p:cNvGraphicFramePr>
            <a:graphicFrameLocks noGrp="1"/>
          </p:cNvGraphicFramePr>
          <p:nvPr>
            <p:ph idx="4294967295"/>
          </p:nvPr>
        </p:nvGraphicFramePr>
        <p:xfrm>
          <a:off x="457200" y="274638"/>
          <a:ext cx="8140700" cy="5691189"/>
        </p:xfrm>
        <a:graphic>
          <a:graphicData uri="http://schemas.openxmlformats.org/drawingml/2006/table">
            <a:tbl>
              <a:tblPr/>
              <a:tblGrid>
                <a:gridCol w="1057275"/>
                <a:gridCol w="995363"/>
                <a:gridCol w="2028825"/>
                <a:gridCol w="2030412"/>
                <a:gridCol w="2028825"/>
              </a:tblGrid>
              <a:tr h="31273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2013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432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Q4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Q1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Q2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2747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M2M IWG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Tooling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Interop.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</a:b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Koneki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1052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Paho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</a:tbl>
          </a:graphicData>
        </a:graphic>
      </p:graphicFrame>
      <p:sp>
        <p:nvSpPr>
          <p:cNvPr id="7" name="Chevron 6"/>
          <p:cNvSpPr>
            <a:spLocks noChangeArrowheads="1"/>
          </p:cNvSpPr>
          <p:nvPr/>
        </p:nvSpPr>
        <p:spPr bwMode="auto">
          <a:xfrm rot="10800000">
            <a:off x="38100" y="714375"/>
            <a:ext cx="355600" cy="5268913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BE170C"/>
              </a:gs>
              <a:gs pos="80000">
                <a:srgbClr val="F82214"/>
              </a:gs>
              <a:gs pos="100000">
                <a:srgbClr val="FE1E10"/>
              </a:gs>
            </a:gsLst>
            <a:lin ang="16200000"/>
          </a:gradFill>
          <a:ln w="9525" algn="ctr">
            <a:solidFill>
              <a:srgbClr val="E4362A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648200" y="4953000"/>
            <a:ext cx="2986088" cy="39846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en-US" sz="1100">
                <a:solidFill>
                  <a:srgbClr val="000000"/>
                </a:solidFill>
                <a:latin typeface="Arial" charset="0"/>
                <a:cs typeface="Arial" charset="0"/>
              </a:rPr>
              <a:t>MQTT Release 2, Additional Protocols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2819400" y="4967288"/>
            <a:ext cx="1708150" cy="396875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en-US" sz="1100">
                <a:solidFill>
                  <a:srgbClr val="000000"/>
                </a:solidFill>
                <a:latin typeface="Arial" charset="0"/>
                <a:cs typeface="Arial" charset="0"/>
              </a:rPr>
              <a:t>...and Language Bindings</a:t>
            </a:r>
          </a:p>
        </p:txBody>
      </p:sp>
      <p:sp>
        <p:nvSpPr>
          <p:cNvPr id="28" name="Éclair 27"/>
          <p:cNvSpPr>
            <a:spLocks noChangeArrowheads="1"/>
          </p:cNvSpPr>
          <p:nvPr/>
        </p:nvSpPr>
        <p:spPr bwMode="auto">
          <a:xfrm rot="2222982" flipH="1" flipV="1">
            <a:off x="2628900" y="4906963"/>
            <a:ext cx="379413" cy="504825"/>
          </a:xfrm>
          <a:prstGeom prst="lightningBol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" name="Rectangle à coins arrondis 23"/>
          <p:cNvSpPr/>
          <p:nvPr/>
        </p:nvSpPr>
        <p:spPr>
          <a:xfrm>
            <a:off x="2819400" y="5486400"/>
            <a:ext cx="1708150" cy="396875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>
              <a:defRPr/>
            </a:pPr>
            <a:r>
              <a:rPr lang="en-US" sz="1100">
                <a:solidFill>
                  <a:srgbClr val="000000"/>
                </a:solidFill>
                <a:latin typeface="Arial" charset="0"/>
                <a:cs typeface="Arial" charset="0"/>
              </a:rPr>
              <a:t>Including OSGi support and Eclipse Plugins</a:t>
            </a:r>
          </a:p>
        </p:txBody>
      </p:sp>
      <p:sp>
        <p:nvSpPr>
          <p:cNvPr id="3" name="Éclair 27"/>
          <p:cNvSpPr>
            <a:spLocks noChangeArrowheads="1"/>
          </p:cNvSpPr>
          <p:nvPr/>
        </p:nvSpPr>
        <p:spPr bwMode="auto">
          <a:xfrm rot="2222982" flipH="1" flipV="1">
            <a:off x="2667000" y="5410200"/>
            <a:ext cx="298450" cy="504825"/>
          </a:xfrm>
          <a:prstGeom prst="lightningBol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2601913" y="3149600"/>
            <a:ext cx="1858962" cy="39846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smtClean="0"/>
              <a:t>M2M hub </a:t>
            </a:r>
            <a:r>
              <a:rPr lang="fr-FR" sz="1100" dirty="0" err="1" smtClean="0"/>
              <a:t>definition</a:t>
            </a:r>
            <a:endParaRPr lang="fr-FR" sz="110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4608513" y="3149600"/>
            <a:ext cx="3844925" cy="39846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m2m.eclipse.org </a:t>
            </a:r>
            <a:r>
              <a:rPr lang="fr-FR" sz="1100" dirty="0" err="1"/>
              <a:t>deployment</a:t>
            </a:r>
            <a:endParaRPr lang="fr-FR" sz="11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2601913" y="2190750"/>
            <a:ext cx="1858962" cy="3984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/>
              <a:t>M2M </a:t>
            </a:r>
            <a:r>
              <a:rPr lang="fr-FR" sz="1100" dirty="0" err="1"/>
              <a:t>marketplace</a:t>
            </a:r>
            <a:r>
              <a:rPr lang="fr-FR" sz="1100" dirty="0"/>
              <a:t> </a:t>
            </a:r>
            <a:r>
              <a:rPr lang="fr-FR" sz="1100" dirty="0" err="1"/>
              <a:t>catalog</a:t>
            </a:r>
            <a:r>
              <a:rPr lang="fr-FR" sz="1100" dirty="0"/>
              <a:t> </a:t>
            </a:r>
            <a:r>
              <a:rPr lang="fr-FR" sz="1100" dirty="0" err="1"/>
              <a:t>definition</a:t>
            </a:r>
            <a:r>
              <a:rPr lang="fr-FR" sz="1100" dirty="0"/>
              <a:t> 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3986213" y="1254125"/>
            <a:ext cx="4457700" cy="39846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>
                <a:solidFill>
                  <a:srgbClr val="000000"/>
                </a:solidFill>
              </a:rPr>
              <a:t>M2M EPP package </a:t>
            </a:r>
            <a:r>
              <a:rPr lang="fr-FR" sz="1100" dirty="0" err="1">
                <a:solidFill>
                  <a:srgbClr val="000000"/>
                </a:solidFill>
              </a:rPr>
              <a:t>definition</a:t>
            </a:r>
            <a:endParaRPr lang="fr-FR" sz="1100" dirty="0">
              <a:solidFill>
                <a:srgbClr val="000000"/>
              </a:solidFill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10695">
            <a:off x="3175000" y="2946400"/>
            <a:ext cx="798513" cy="2682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à coins arrondis 14"/>
          <p:cNvSpPr/>
          <p:nvPr/>
        </p:nvSpPr>
        <p:spPr>
          <a:xfrm>
            <a:off x="4648199" y="3986608"/>
            <a:ext cx="3795713" cy="3984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smtClean="0">
                <a:solidFill>
                  <a:srgbClr val="000000"/>
                </a:solidFill>
              </a:rPr>
              <a:t>M2M </a:t>
            </a:r>
            <a:r>
              <a:rPr lang="fr-FR" sz="1100" dirty="0" smtClean="0">
                <a:solidFill>
                  <a:srgbClr val="000000"/>
                </a:solidFill>
              </a:rPr>
              <a:t>EPP package</a:t>
            </a:r>
            <a:endParaRPr lang="fr-FR" sz="1100" dirty="0">
              <a:solidFill>
                <a:srgbClr val="000000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2601913" y="3981070"/>
            <a:ext cx="1858962" cy="3984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smtClean="0">
                <a:solidFill>
                  <a:srgbClr val="000000"/>
                </a:solidFill>
              </a:rPr>
              <a:t>Local </a:t>
            </a:r>
            <a:r>
              <a:rPr lang="fr-FR" sz="1100" dirty="0" err="1" smtClean="0">
                <a:solidFill>
                  <a:srgbClr val="000000"/>
                </a:solidFill>
              </a:rPr>
              <a:t>protocols</a:t>
            </a:r>
            <a:r>
              <a:rPr lang="fr-FR" sz="1100" dirty="0" smtClean="0">
                <a:solidFill>
                  <a:srgbClr val="000000"/>
                </a:solidFill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</a:rPr>
              <a:t>tooling</a:t>
            </a:r>
            <a:endParaRPr lang="fr-FR" sz="1100" dirty="0">
              <a:solidFill>
                <a:srgbClr val="000000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2601913" y="4466264"/>
            <a:ext cx="1858962" cy="3984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36000" tIns="10800" rIns="36000" bIns="1080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err="1" smtClean="0">
                <a:solidFill>
                  <a:srgbClr val="000000"/>
                </a:solidFill>
              </a:rPr>
              <a:t>Device</a:t>
            </a:r>
            <a:r>
              <a:rPr lang="fr-FR" sz="1100" dirty="0" smtClean="0">
                <a:solidFill>
                  <a:srgbClr val="000000"/>
                </a:solidFill>
              </a:rPr>
              <a:t> simulation</a:t>
            </a:r>
            <a:endParaRPr lang="fr-FR" sz="1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3DAEAFA6-660B-434F-8212-1B4E1A301935}" type="slidenum">
              <a:rPr lang="en-US" sz="900">
                <a:solidFill>
                  <a:schemeClr val="bg1"/>
                </a:solidFill>
                <a:latin typeface="+mn-lt"/>
              </a:rPr>
              <a:pPr algn="r">
                <a:defRPr/>
              </a:pPr>
              <a:t>17</a:t>
            </a:fld>
            <a:endParaRPr lang="en-US" sz="9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914" name="Titr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137525" cy="403225"/>
          </a:xfrm>
        </p:spPr>
        <p:txBody>
          <a:bodyPr/>
          <a:lstStyle/>
          <a:p>
            <a:pPr eaLnBrk="1" hangingPunct="1"/>
            <a:r>
              <a:rPr lang="fr-FR" sz="2800" smtClean="0">
                <a:latin typeface="Century Gothic" pitchFamily="34" charset="0"/>
              </a:rPr>
              <a:t>Deliverables</a:t>
            </a:r>
          </a:p>
        </p:txBody>
      </p:sp>
      <p:graphicFrame>
        <p:nvGraphicFramePr>
          <p:cNvPr id="53343" name="Group 9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06927915"/>
              </p:ext>
            </p:extLst>
          </p:nvPr>
        </p:nvGraphicFramePr>
        <p:xfrm>
          <a:off x="457200" y="571500"/>
          <a:ext cx="8120063" cy="6029325"/>
        </p:xfrm>
        <a:graphic>
          <a:graphicData uri="http://schemas.openxmlformats.org/drawingml/2006/table">
            <a:tbl>
              <a:tblPr/>
              <a:tblGrid>
                <a:gridCol w="1131888"/>
                <a:gridCol w="4256087"/>
                <a:gridCol w="1470025"/>
                <a:gridCol w="126206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What?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Who?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Where?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Q1-2012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Marketecture slide deck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Scenarios/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UseCases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(to drive Architecture)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First version of M2M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model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+ form-based 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Sierra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Koneki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OMA-DM simulator + tools to transform an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M2M model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into a simulation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Sierra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Koneki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MQTT initial contribution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IBM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Paho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Client Architecture for Sandbox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Eurotech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Paho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Q2-2012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Provisional API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of M2M models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Koneki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MQTT Documentation, Tutorials, Cookbook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IBM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Paho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Q3-2012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M2M Protocol requirements and positioning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M2M Architecture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Basic end-to-end Sandbox Stack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IBM, Eurotech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Paho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Q4-2012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Hackerplace (m2m.eclipse.org)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MQTT Client Release 1, Additional Languages and Bindings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IBM, Eurotech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Paho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Application Frameworks and Eclipse PlugIns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Paho (?)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June 2013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M2M EPP Package 1.0 release (Kepler)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8E8"/>
                    </a:solidFill>
                  </a:tcPr>
                </a:tc>
              </a:tr>
            </a:tbl>
          </a:graphicData>
        </a:graphic>
      </p:graphicFrame>
      <p:sp>
        <p:nvSpPr>
          <p:cNvPr id="2" name="Espace réservé de la date 1"/>
          <p:cNvSpPr txBox="1">
            <a:spLocks noGrp="1"/>
          </p:cNvSpPr>
          <p:nvPr/>
        </p:nvSpPr>
        <p:spPr>
          <a:xfrm>
            <a:off x="877888" y="6599238"/>
            <a:ext cx="2300287" cy="227012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fr-FR" sz="8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t>M2M IWG Kick-off meeting | 31-jan-12</a:t>
            </a:r>
          </a:p>
        </p:txBody>
      </p:sp>
      <p:sp>
        <p:nvSpPr>
          <p:cNvPr id="3" name="Espace réservé du pied de page 2"/>
          <p:cNvSpPr txBox="1">
            <a:spLocks noGrp="1"/>
          </p:cNvSpPr>
          <p:nvPr/>
        </p:nvSpPr>
        <p:spPr>
          <a:xfrm>
            <a:off x="3251200" y="6599238"/>
            <a:ext cx="4859338" cy="227012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Century Gothic"/>
                <a:cs typeface="Century Gothic"/>
              </a:rPr>
              <a:t>Copyright © 2012 by Sierra Wireless, IBM, Eurotech, and made available under the EPL v1.0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/>
              <a:cs typeface="Century Gothic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FE9A3A36-3C4F-45CA-8F83-97E9CD1379D8}" type="slidenum">
              <a:rPr lang="en-US" sz="900">
                <a:solidFill>
                  <a:schemeClr val="bg1"/>
                </a:solidFill>
                <a:latin typeface="+mn-lt"/>
              </a:rPr>
              <a:pPr algn="r">
                <a:defRPr/>
              </a:pPr>
              <a:t>18</a:t>
            </a:fld>
            <a:endParaRPr lang="en-US" sz="9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962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Other Discussion Items</a:t>
            </a:r>
            <a:endParaRPr lang="fr-FR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Server </a:t>
            </a:r>
            <a:r>
              <a:rPr lang="fr-FR" dirty="0" err="1"/>
              <a:t>Runtime</a:t>
            </a:r>
            <a:r>
              <a:rPr lang="fr-FR" dirty="0"/>
              <a:t> </a:t>
            </a:r>
          </a:p>
          <a:p>
            <a:pPr lvl="1"/>
            <a:r>
              <a:rPr lang="fr-FR" dirty="0" err="1"/>
              <a:t>Mosquitto</a:t>
            </a:r>
            <a:endParaRPr lang="fr-FR" dirty="0"/>
          </a:p>
          <a:p>
            <a:pPr lvl="1"/>
            <a:r>
              <a:rPr lang="fr-FR" dirty="0"/>
              <a:t>Access Control</a:t>
            </a:r>
          </a:p>
          <a:p>
            <a:pPr lvl="1"/>
            <a:r>
              <a:rPr lang="fr-FR" dirty="0" smtClean="0"/>
              <a:t>…</a:t>
            </a:r>
            <a:endParaRPr lang="fr-FR" dirty="0"/>
          </a:p>
          <a:p>
            <a:r>
              <a:rPr lang="fr-FR" dirty="0" smtClean="0"/>
              <a:t>Open Source Server</a:t>
            </a:r>
            <a:endParaRPr lang="fr-FR" dirty="0"/>
          </a:p>
          <a:p>
            <a:pPr lvl="1"/>
            <a:r>
              <a:rPr lang="fr-FR" dirty="0" smtClean="0"/>
              <a:t>…</a:t>
            </a:r>
            <a:endParaRPr lang="fr-FR" dirty="0"/>
          </a:p>
          <a:p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Proposals</a:t>
            </a:r>
            <a:r>
              <a:rPr lang="fr-FR" dirty="0"/>
              <a:t>, </a:t>
            </a:r>
            <a:r>
              <a:rPr lang="fr-FR" dirty="0" err="1"/>
              <a:t>Requirements</a:t>
            </a:r>
            <a:r>
              <a:rPr lang="fr-FR" dirty="0"/>
              <a:t>?</a:t>
            </a:r>
          </a:p>
          <a:p>
            <a:endParaRPr lang="fr-FR" dirty="0"/>
          </a:p>
          <a:p>
            <a:endParaRPr lang="fr-FR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BACKUP SLIDES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166CA-7C89-4723-AF0E-A318C372316E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4939211"/>
              </p:ext>
            </p:extLst>
          </p:nvPr>
        </p:nvGraphicFramePr>
        <p:xfrm>
          <a:off x="457200" y="309563"/>
          <a:ext cx="8229600" cy="612648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2038296"/>
                <a:gridCol w="61913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09:15 – 10:15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err="1" smtClean="0"/>
                        <a:t>Company</a:t>
                      </a:r>
                      <a:r>
                        <a:rPr lang="fr-FR" sz="2400" b="0" dirty="0" smtClean="0"/>
                        <a:t> Introductions</a:t>
                      </a:r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10:15</a:t>
                      </a:r>
                      <a:r>
                        <a:rPr lang="fr-FR" sz="2400" b="1" baseline="0" dirty="0" smtClean="0">
                          <a:solidFill>
                            <a:srgbClr val="595959"/>
                          </a:solidFill>
                        </a:rPr>
                        <a:t> – 10:30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Coffee</a:t>
                      </a:r>
                      <a:r>
                        <a:rPr lang="fr-FR" sz="2400" b="0" baseline="0" dirty="0" smtClean="0"/>
                        <a:t> break</a:t>
                      </a:r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10:30 – 12:30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0" dirty="0" err="1" smtClean="0"/>
                        <a:t>Detailed</a:t>
                      </a:r>
                      <a:r>
                        <a:rPr lang="fr-FR" sz="2400" b="0" dirty="0" smtClean="0"/>
                        <a:t> discussions and </a:t>
                      </a:r>
                      <a:r>
                        <a:rPr lang="fr-FR" sz="2400" b="0" dirty="0" err="1" smtClean="0"/>
                        <a:t>review</a:t>
                      </a:r>
                      <a:r>
                        <a:rPr lang="fr-FR" sz="2400" b="0" dirty="0" smtClean="0"/>
                        <a:t> of the </a:t>
                      </a:r>
                      <a:r>
                        <a:rPr lang="fr-FR" sz="2400" b="0" dirty="0" err="1" smtClean="0"/>
                        <a:t>Roadmap</a:t>
                      </a:r>
                      <a:endParaRPr lang="fr-FR" sz="2400" b="0" dirty="0" smtClean="0"/>
                    </a:p>
                    <a:p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12:30</a:t>
                      </a:r>
                      <a:r>
                        <a:rPr lang="fr-FR" sz="2400" b="1" baseline="0" dirty="0" smtClean="0">
                          <a:solidFill>
                            <a:srgbClr val="595959"/>
                          </a:solidFill>
                        </a:rPr>
                        <a:t> – 13:30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Lunch &amp; tour of the </a:t>
                      </a:r>
                      <a:r>
                        <a:rPr lang="fr-FR" sz="2400" b="0" dirty="0" err="1" smtClean="0"/>
                        <a:t>Emerging</a:t>
                      </a:r>
                      <a:r>
                        <a:rPr lang="fr-FR" sz="2400" b="0" dirty="0" smtClean="0"/>
                        <a:t> Technologies </a:t>
                      </a:r>
                      <a:r>
                        <a:rPr lang="fr-FR" sz="2400" b="0" dirty="0" err="1" smtClean="0"/>
                        <a:t>lab</a:t>
                      </a:r>
                      <a:r>
                        <a:rPr lang="fr-FR" sz="2400" b="0" dirty="0" smtClean="0"/>
                        <a:t> (IBM ETS team)</a:t>
                      </a:r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13:30 – 14:15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err="1" smtClean="0"/>
                        <a:t>Review</a:t>
                      </a:r>
                      <a:r>
                        <a:rPr lang="fr-FR" sz="2400" b="0" baseline="0" dirty="0" smtClean="0"/>
                        <a:t> of Koneki plans</a:t>
                      </a:r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14:15 – 15:00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err="1" smtClean="0"/>
                        <a:t>Review</a:t>
                      </a:r>
                      <a:r>
                        <a:rPr lang="fr-FR" sz="2400" b="0" dirty="0" smtClean="0"/>
                        <a:t> of Paho plans</a:t>
                      </a:r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15:00 – 15:00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smtClean="0"/>
                        <a:t>Break</a:t>
                      </a:r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15:15 – 15:30</a:t>
                      </a:r>
                    </a:p>
                    <a:p>
                      <a:pPr algn="ctr"/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0" dirty="0" err="1" smtClean="0"/>
                        <a:t>Mosquitto</a:t>
                      </a:r>
                      <a:r>
                        <a:rPr lang="fr-FR" sz="2400" b="0" dirty="0" smtClean="0"/>
                        <a:t> </a:t>
                      </a:r>
                      <a:r>
                        <a:rPr lang="fr-FR" sz="2400" b="0" dirty="0" err="1" smtClean="0"/>
                        <a:t>Overview</a:t>
                      </a:r>
                      <a:endParaRPr lang="fr-FR" sz="2400" b="0" dirty="0" smtClean="0"/>
                    </a:p>
                    <a:p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15:30 – 15:45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0" dirty="0" err="1" smtClean="0"/>
                        <a:t>Developer</a:t>
                      </a:r>
                      <a:r>
                        <a:rPr lang="fr-FR" sz="2400" b="0" dirty="0" smtClean="0"/>
                        <a:t> </a:t>
                      </a:r>
                      <a:r>
                        <a:rPr lang="fr-FR" sz="2400" b="0" dirty="0" err="1" smtClean="0"/>
                        <a:t>Sandbox</a:t>
                      </a:r>
                      <a:endParaRPr lang="fr-FR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15:45 – 16:30 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0" dirty="0" err="1" smtClean="0"/>
                        <a:t>Community</a:t>
                      </a:r>
                      <a:r>
                        <a:rPr lang="fr-FR" sz="2400" b="0" dirty="0" smtClean="0"/>
                        <a:t> </a:t>
                      </a:r>
                      <a:r>
                        <a:rPr lang="fr-FR" sz="2400" b="0" dirty="0" err="1" smtClean="0"/>
                        <a:t>Outreach</a:t>
                      </a:r>
                      <a:r>
                        <a:rPr lang="fr-FR" sz="2400" b="0" dirty="0" smtClean="0"/>
                        <a:t> and Marketing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595959"/>
                          </a:solidFill>
                        </a:rPr>
                        <a:t>16:30 –</a:t>
                      </a:r>
                      <a:r>
                        <a:rPr lang="fr-FR" sz="2400" b="1" baseline="0" dirty="0" smtClean="0">
                          <a:solidFill>
                            <a:srgbClr val="595959"/>
                          </a:solidFill>
                        </a:rPr>
                        <a:t> 17:00</a:t>
                      </a:r>
                      <a:endParaRPr lang="fr-FR" sz="2400" b="1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0" dirty="0" err="1" smtClean="0"/>
                        <a:t>Wrap</a:t>
                      </a:r>
                      <a:r>
                        <a:rPr lang="fr-FR" sz="2400" b="0" dirty="0" smtClean="0"/>
                        <a:t>-up and </a:t>
                      </a:r>
                      <a:r>
                        <a:rPr lang="fr-FR" sz="2400" b="0" dirty="0" err="1" smtClean="0"/>
                        <a:t>Next</a:t>
                      </a:r>
                      <a:r>
                        <a:rPr lang="fr-FR" sz="2400" b="0" dirty="0" smtClean="0"/>
                        <a:t> </a:t>
                      </a:r>
                      <a:r>
                        <a:rPr lang="fr-FR" sz="2400" b="0" dirty="0" err="1" smtClean="0"/>
                        <a:t>Steps</a:t>
                      </a:r>
                      <a:endParaRPr lang="fr-FR" sz="24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M2M IWG Kick-off meeting | 31-jan-12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2012 by Sierra Wireless, IBM, Eurotech, and made available under the EPL v1.0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A7049-A783-4B8D-9A66-070CB3F40A2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104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entury Gothic" pitchFamily="34" charset="0"/>
              </a:rPr>
              <a:t>Core M2M services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6050" y="3316288"/>
            <a:ext cx="8801100" cy="2816225"/>
          </a:xfrm>
        </p:spPr>
        <p:txBody>
          <a:bodyPr rtlCol="0">
            <a:normAutofit lnSpcReduction="10000"/>
          </a:bodyPr>
          <a:lstStyle/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>
                <a:solidFill>
                  <a:srgbClr val="E53B30"/>
                </a:solidFill>
              </a:rPr>
              <a:t>Remote monitoring | </a:t>
            </a:r>
            <a:r>
              <a:rPr lang="en-US" sz="2400" dirty="0" smtClean="0"/>
              <a:t>data acquisition </a:t>
            </a:r>
            <a:r>
              <a:rPr lang="en-US" sz="2400" dirty="0" smtClean="0">
                <a:solidFill>
                  <a:srgbClr val="E53B30"/>
                </a:solidFill>
              </a:rPr>
              <a:t>|</a:t>
            </a:r>
            <a:r>
              <a:rPr lang="en-US" sz="2400" dirty="0" smtClean="0"/>
              <a:t> reporting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>
                <a:solidFill>
                  <a:srgbClr val="E53B30"/>
                </a:solidFill>
              </a:rPr>
              <a:t>Alerting | </a:t>
            </a:r>
            <a:r>
              <a:rPr lang="en-US" sz="2400" dirty="0" smtClean="0"/>
              <a:t>applicative alerting </a:t>
            </a:r>
            <a:r>
              <a:rPr lang="en-US" sz="2400" dirty="0" smtClean="0">
                <a:solidFill>
                  <a:srgbClr val="E53B30"/>
                </a:solidFill>
              </a:rPr>
              <a:t>|</a:t>
            </a:r>
            <a:r>
              <a:rPr lang="en-US" sz="2400" dirty="0" smtClean="0"/>
              <a:t> device health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>
                <a:solidFill>
                  <a:srgbClr val="E53B30"/>
                </a:solidFill>
              </a:rPr>
              <a:t>Remote control |</a:t>
            </a:r>
            <a:r>
              <a:rPr lang="en-US" sz="2400" dirty="0" smtClean="0"/>
              <a:t> connectivity configuration </a:t>
            </a:r>
            <a:r>
              <a:rPr lang="en-US" sz="2400" dirty="0" smtClean="0">
                <a:solidFill>
                  <a:srgbClr val="E53B30"/>
                </a:solidFill>
              </a:rPr>
              <a:t>|</a:t>
            </a:r>
            <a:r>
              <a:rPr lang="en-US" sz="2400" dirty="0" smtClean="0"/>
              <a:t> application configuration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>
                <a:solidFill>
                  <a:srgbClr val="E53B30"/>
                </a:solidFill>
              </a:rPr>
              <a:t>Remote diagnostics | </a:t>
            </a:r>
            <a:r>
              <a:rPr lang="en-US" sz="2400" dirty="0" smtClean="0"/>
              <a:t>installation validation | customer support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>
                <a:solidFill>
                  <a:srgbClr val="E53B30"/>
                </a:solidFill>
              </a:rPr>
              <a:t>Firmware &amp; software upgrade | </a:t>
            </a:r>
            <a:r>
              <a:rPr lang="en-US" sz="2400" dirty="0" smtClean="0"/>
              <a:t>over the air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sz="1600" dirty="0" smtClean="0"/>
          </a:p>
        </p:txBody>
      </p:sp>
      <p:sp>
        <p:nvSpPr>
          <p:cNvPr id="35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C35E1-FCB3-43A2-9DFB-F8164853A4E0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Content Placeholder 41"/>
          <p:cNvSpPr txBox="1">
            <a:spLocks/>
          </p:cNvSpPr>
          <p:nvPr/>
        </p:nvSpPr>
        <p:spPr>
          <a:xfrm>
            <a:off x="146050" y="1062038"/>
            <a:ext cx="8878888" cy="183832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defTabSz="914400" fontAlgn="auto">
              <a:spcBef>
                <a:spcPts val="120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marL="117475" indent="-117475" defTabSz="9144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 "/>
              <a:defRPr/>
            </a:pPr>
            <a:endParaRPr lang="en-U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Text Box 4"/>
          <p:cNvSpPr txBox="1">
            <a:spLocks noChangeArrowheads="1"/>
          </p:cNvSpPr>
          <p:nvPr/>
        </p:nvSpPr>
        <p:spPr bwMode="auto">
          <a:xfrm>
            <a:off x="125413" y="2470150"/>
            <a:ext cx="1162050" cy="334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Asset</a:t>
            </a:r>
          </a:p>
        </p:txBody>
      </p:sp>
      <p:sp>
        <p:nvSpPr>
          <p:cNvPr id="8" name="AutoShape 118"/>
          <p:cNvSpPr>
            <a:spLocks noChangeArrowheads="1"/>
          </p:cNvSpPr>
          <p:nvPr/>
        </p:nvSpPr>
        <p:spPr bwMode="auto">
          <a:xfrm>
            <a:off x="234950" y="1539875"/>
            <a:ext cx="857250" cy="862013"/>
          </a:xfrm>
          <a:prstGeom prst="roundRect">
            <a:avLst>
              <a:gd name="adj" fmla="val 9509"/>
            </a:avLst>
          </a:prstGeom>
          <a:ln w="6350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89990" tIns="46795" rIns="89990" bIns="46795" anchor="ctr"/>
          <a:lstStyle/>
          <a:p>
            <a:pPr algn="ctr">
              <a:defRPr/>
            </a:pPr>
            <a:endParaRPr lang="fr-FR" sz="1400" b="1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44039" name="Text Box 5"/>
          <p:cNvSpPr txBox="1">
            <a:spLocks noChangeArrowheads="1"/>
          </p:cNvSpPr>
          <p:nvPr/>
        </p:nvSpPr>
        <p:spPr bwMode="auto">
          <a:xfrm>
            <a:off x="1509713" y="2470150"/>
            <a:ext cx="1792287" cy="5397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Communication Device</a:t>
            </a:r>
          </a:p>
        </p:txBody>
      </p:sp>
      <p:sp>
        <p:nvSpPr>
          <p:cNvPr id="10" name="Line 124"/>
          <p:cNvSpPr>
            <a:spLocks noChangeShapeType="1"/>
          </p:cNvSpPr>
          <p:nvPr/>
        </p:nvSpPr>
        <p:spPr bwMode="auto">
          <a:xfrm flipV="1">
            <a:off x="6721475" y="1976438"/>
            <a:ext cx="492125" cy="0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grpSp>
        <p:nvGrpSpPr>
          <p:cNvPr id="44041" name="Groupe 185"/>
          <p:cNvGrpSpPr>
            <a:grpSpLocks/>
          </p:cNvGrpSpPr>
          <p:nvPr/>
        </p:nvGrpSpPr>
        <p:grpSpPr bwMode="auto">
          <a:xfrm>
            <a:off x="2767013" y="1909763"/>
            <a:ext cx="2552700" cy="127000"/>
            <a:chOff x="4214371" y="2300495"/>
            <a:chExt cx="1858027" cy="75876"/>
          </a:xfrm>
        </p:grpSpPr>
        <p:sp>
          <p:nvSpPr>
            <p:cNvPr id="12" name="Line 124"/>
            <p:cNvSpPr>
              <a:spLocks noChangeShapeType="1"/>
            </p:cNvSpPr>
            <p:nvPr/>
          </p:nvSpPr>
          <p:spPr bwMode="auto">
            <a:xfrm flipV="1">
              <a:off x="4214371" y="2376371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13" name="Line 124"/>
            <p:cNvSpPr>
              <a:spLocks noChangeShapeType="1"/>
            </p:cNvSpPr>
            <p:nvPr/>
          </p:nvSpPr>
          <p:spPr bwMode="auto">
            <a:xfrm flipV="1">
              <a:off x="4214371" y="230049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14" name="Line 124"/>
          <p:cNvSpPr>
            <a:spLocks noChangeShapeType="1"/>
          </p:cNvSpPr>
          <p:nvPr/>
        </p:nvSpPr>
        <p:spPr bwMode="auto">
          <a:xfrm flipV="1">
            <a:off x="796925" y="1965325"/>
            <a:ext cx="776288" cy="47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44043" name="Text Box 7"/>
          <p:cNvSpPr txBox="1">
            <a:spLocks noChangeArrowheads="1"/>
          </p:cNvSpPr>
          <p:nvPr/>
        </p:nvSpPr>
        <p:spPr bwMode="auto">
          <a:xfrm>
            <a:off x="4814888" y="2419350"/>
            <a:ext cx="2239962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536950" y="2470150"/>
            <a:ext cx="1468438" cy="5397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Arial" pitchFamily="34" charset="0"/>
              </a:rPr>
              <a:t>Operator Networks</a:t>
            </a:r>
          </a:p>
        </p:txBody>
      </p:sp>
      <p:sp>
        <p:nvSpPr>
          <p:cNvPr id="17" name="AutoShape 117"/>
          <p:cNvSpPr>
            <a:spLocks noChangeArrowheads="1"/>
          </p:cNvSpPr>
          <p:nvPr/>
        </p:nvSpPr>
        <p:spPr bwMode="auto">
          <a:xfrm>
            <a:off x="3865563" y="1550988"/>
            <a:ext cx="857250" cy="854075"/>
          </a:xfrm>
          <a:prstGeom prst="roundRect">
            <a:avLst>
              <a:gd name="adj" fmla="val 10884"/>
            </a:avLst>
          </a:prstGeom>
          <a:ln w="6350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89990" tIns="46795" rIns="89990" bIns="46795" anchor="ctr"/>
          <a:lstStyle/>
          <a:p>
            <a:pPr algn="ctr">
              <a:defRPr/>
            </a:pPr>
            <a:endParaRPr lang="fr-FR" sz="1400" b="1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 rot="10800000" flipV="1">
            <a:off x="4960938" y="2470150"/>
            <a:ext cx="2452687" cy="523875"/>
          </a:xfrm>
          <a:prstGeom prst="rect">
            <a:avLst/>
          </a:prstGeom>
          <a:noFill/>
        </p:spPr>
        <p:txBody>
          <a:bodyPr lIns="91430" tIns="45714" rIns="91430" bIns="45714"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</a:rPr>
              <a:t>M2M Services</a:t>
            </a:r>
          </a:p>
          <a:p>
            <a:pPr algn="ctr"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</a:rPr>
              <a:t>Platform</a:t>
            </a:r>
          </a:p>
        </p:txBody>
      </p:sp>
      <p:pic>
        <p:nvPicPr>
          <p:cNvPr id="44047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788" y="1741488"/>
            <a:ext cx="877887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8" name="Image 119" descr="communicationGPRS_Right_transp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4938" y="1582738"/>
            <a:ext cx="2127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9" name="Image 110" descr="sw_av_fastr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31988" y="1641475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0" name="Image 111" descr="sw_av_network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4288" y="1422400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51" name="Groupe 117"/>
          <p:cNvGrpSpPr>
            <a:grpSpLocks/>
          </p:cNvGrpSpPr>
          <p:nvPr/>
        </p:nvGrpSpPr>
        <p:grpSpPr bwMode="auto">
          <a:xfrm>
            <a:off x="6326188" y="1822450"/>
            <a:ext cx="466725" cy="438150"/>
            <a:chOff x="6200775" y="2238375"/>
            <a:chExt cx="657225" cy="552450"/>
          </a:xfrm>
        </p:grpSpPr>
        <p:pic>
          <p:nvPicPr>
            <p:cNvPr id="44061" name="Image 114" descr="sw_av_database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00775" y="223837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2" name="Image 115" descr="sw_av_database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438900" y="22860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3" name="Image 116" descr="sw_av_database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57925" y="237172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4052" name="Image 118" descr="sw_av_data-center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7038" y="1584325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3" name="Picture 27" descr="PLC1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5263" y="1654175"/>
            <a:ext cx="8763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4" name="Text Box 8"/>
          <p:cNvSpPr txBox="1">
            <a:spLocks noChangeArrowheads="1"/>
          </p:cNvSpPr>
          <p:nvPr/>
        </p:nvSpPr>
        <p:spPr bwMode="auto">
          <a:xfrm>
            <a:off x="7294563" y="2470150"/>
            <a:ext cx="1563687" cy="406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Applications</a:t>
            </a:r>
          </a:p>
        </p:txBody>
      </p:sp>
      <p:grpSp>
        <p:nvGrpSpPr>
          <p:cNvPr id="44055" name="Group 57"/>
          <p:cNvGrpSpPr>
            <a:grpSpLocks/>
          </p:cNvGrpSpPr>
          <p:nvPr/>
        </p:nvGrpSpPr>
        <p:grpSpPr bwMode="auto">
          <a:xfrm>
            <a:off x="7264400" y="1295400"/>
            <a:ext cx="1724025" cy="1190625"/>
            <a:chOff x="6407834" y="4383064"/>
            <a:chExt cx="1724332" cy="1189361"/>
          </a:xfrm>
        </p:grpSpPr>
        <p:pic>
          <p:nvPicPr>
            <p:cNvPr id="44058" name="Picture 30" descr="HMI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407834" y="4567235"/>
              <a:ext cx="1529861" cy="944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9" name="Picture 2" descr="http://www.solar-is-future.com/uploads/pics/sPortal.jp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780487" y="4383064"/>
              <a:ext cx="1351679" cy="890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0" name="Picture 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7701302" y="4757003"/>
              <a:ext cx="385424" cy="81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/>
              <a:t>M2M </a:t>
            </a:r>
            <a:r>
              <a:rPr lang="fr-FR" dirty="0" smtClean="0"/>
              <a:t>‘</a:t>
            </a:r>
            <a:r>
              <a:rPr lang="fr-FR" dirty="0" err="1" smtClean="0"/>
              <a:t>big</a:t>
            </a:r>
            <a:r>
              <a:rPr lang="fr-FR" dirty="0" smtClean="0"/>
              <a:t> </a:t>
            </a:r>
            <a:r>
              <a:rPr lang="fr-FR" dirty="0" err="1" smtClean="0"/>
              <a:t>picture</a:t>
            </a:r>
            <a:r>
              <a:rPr lang="fr-FR" dirty="0" smtClean="0"/>
              <a:t>’ /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roadmap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dirty="0" smtClean="0"/>
              <a:t>Eclipse M2M </a:t>
            </a:r>
            <a:r>
              <a:rPr lang="fr-FR" dirty="0" err="1" smtClean="0"/>
              <a:t>Industry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Group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dirty="0" smtClean="0"/>
              <a:t>Kick-off meeting — Jan 31</a:t>
            </a:r>
            <a:r>
              <a:rPr lang="fr-FR" baseline="30000" dirty="0" smtClean="0"/>
              <a:t>st</a:t>
            </a:r>
            <a:r>
              <a:rPr lang="fr-FR" dirty="0" smtClean="0"/>
              <a:t>, 2012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EF446F-536C-4450-A8A4-22D9DB6E0D6A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1439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Century Gothic" pitchFamily="34" charset="0"/>
              </a:rPr>
              <a:t>Agenda</a:t>
            </a:r>
          </a:p>
        </p:txBody>
      </p:sp>
      <p:sp>
        <p:nvSpPr>
          <p:cNvPr id="18434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latin typeface="Century Gothic" pitchFamily="34" charset="0"/>
              </a:rPr>
              <a:t>M2M in a </a:t>
            </a:r>
            <a:r>
              <a:rPr lang="fr-FR" dirty="0" err="1" smtClean="0">
                <a:latin typeface="Century Gothic" pitchFamily="34" charset="0"/>
              </a:rPr>
              <a:t>nutshell</a:t>
            </a:r>
            <a:endParaRPr lang="fr-FR" dirty="0" smtClean="0">
              <a:latin typeface="Century Gothic" pitchFamily="34" charset="0"/>
            </a:endParaRPr>
          </a:p>
          <a:p>
            <a:pPr eaLnBrk="1" hangingPunct="1"/>
            <a:r>
              <a:rPr lang="fr-FR" dirty="0" err="1" smtClean="0">
                <a:latin typeface="Century Gothic" pitchFamily="34" charset="0"/>
              </a:rPr>
              <a:t>Market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inhibitors</a:t>
            </a:r>
            <a:r>
              <a:rPr lang="fr-FR" dirty="0" smtClean="0">
                <a:latin typeface="Century Gothic" pitchFamily="34" charset="0"/>
              </a:rPr>
              <a:t> (open discussion)</a:t>
            </a:r>
          </a:p>
          <a:p>
            <a:pPr eaLnBrk="1" hangingPunct="1"/>
            <a:r>
              <a:rPr lang="fr-FR" dirty="0" smtClean="0">
                <a:latin typeface="Century Gothic" pitchFamily="34" charset="0"/>
              </a:rPr>
              <a:t>M2M « </a:t>
            </a:r>
            <a:r>
              <a:rPr lang="fr-FR" dirty="0" err="1" smtClean="0">
                <a:latin typeface="Century Gothic" pitchFamily="34" charset="0"/>
              </a:rPr>
              <a:t>big</a:t>
            </a:r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err="1" smtClean="0">
                <a:latin typeface="Century Gothic" pitchFamily="34" charset="0"/>
              </a:rPr>
              <a:t>picture</a:t>
            </a:r>
            <a:r>
              <a:rPr lang="fr-FR" dirty="0" smtClean="0">
                <a:latin typeface="Century Gothic" pitchFamily="34" charset="0"/>
              </a:rPr>
              <a:t> »</a:t>
            </a:r>
          </a:p>
          <a:p>
            <a:pPr eaLnBrk="1" hangingPunct="1"/>
            <a:r>
              <a:rPr lang="fr-FR" dirty="0" smtClean="0">
                <a:latin typeface="Century Gothic" pitchFamily="34" charset="0"/>
              </a:rPr>
              <a:t>IWG </a:t>
            </a:r>
            <a:r>
              <a:rPr lang="fr-FR" dirty="0" err="1" smtClean="0">
                <a:latin typeface="Century Gothic" pitchFamily="34" charset="0"/>
              </a:rPr>
              <a:t>pillars</a:t>
            </a:r>
            <a:endParaRPr lang="fr-FR" dirty="0" smtClean="0">
              <a:latin typeface="Century Gothic" pitchFamily="34" charset="0"/>
            </a:endParaRPr>
          </a:p>
          <a:p>
            <a:pPr eaLnBrk="1" hangingPunct="1"/>
            <a:r>
              <a:rPr lang="fr-FR" dirty="0" smtClean="0">
                <a:latin typeface="Century Gothic" pitchFamily="34" charset="0"/>
              </a:rPr>
              <a:t>Long </a:t>
            </a:r>
            <a:r>
              <a:rPr lang="fr-FR" dirty="0" err="1" smtClean="0">
                <a:latin typeface="Century Gothic" pitchFamily="34" charset="0"/>
              </a:rPr>
              <a:t>term</a:t>
            </a:r>
            <a:r>
              <a:rPr lang="fr-FR" dirty="0" smtClean="0">
                <a:latin typeface="Century Gothic" pitchFamily="34" charset="0"/>
              </a:rPr>
              <a:t> vision</a:t>
            </a:r>
          </a:p>
          <a:p>
            <a:pPr eaLnBrk="1" hangingPunct="1"/>
            <a:r>
              <a:rPr lang="fr-FR" dirty="0" err="1" smtClean="0">
                <a:latin typeface="Century Gothic" pitchFamily="34" charset="0"/>
              </a:rPr>
              <a:t>Roadmap</a:t>
            </a:r>
            <a:r>
              <a:rPr lang="fr-FR" dirty="0" smtClean="0">
                <a:latin typeface="Century Gothic" pitchFamily="34" charset="0"/>
              </a:rPr>
              <a:t> for </a:t>
            </a:r>
            <a:r>
              <a:rPr lang="fr-FR" dirty="0" err="1" smtClean="0">
                <a:latin typeface="Century Gothic" pitchFamily="34" charset="0"/>
              </a:rPr>
              <a:t>next</a:t>
            </a:r>
            <a:r>
              <a:rPr lang="fr-FR" dirty="0" smtClean="0">
                <a:latin typeface="Century Gothic" pitchFamily="34" charset="0"/>
              </a:rPr>
              <a:t> 12-18 </a:t>
            </a:r>
            <a:r>
              <a:rPr lang="fr-FR" dirty="0" err="1" smtClean="0">
                <a:latin typeface="Century Gothic" pitchFamily="34" charset="0"/>
              </a:rPr>
              <a:t>months</a:t>
            </a:r>
            <a:endParaRPr lang="fr-FR" dirty="0" smtClean="0">
              <a:latin typeface="Century Gothic" pitchFamily="34" charset="0"/>
            </a:endParaRPr>
          </a:p>
          <a:p>
            <a:pPr eaLnBrk="1" hangingPunct="1"/>
            <a:r>
              <a:rPr lang="fr-FR" dirty="0" err="1" smtClean="0">
                <a:latin typeface="Century Gothic" pitchFamily="34" charset="0"/>
              </a:rPr>
              <a:t>Deliverables</a:t>
            </a:r>
            <a:endParaRPr lang="fr-FR" dirty="0" smtClean="0">
              <a:latin typeface="Century Gothic" pitchFamily="34" charset="0"/>
            </a:endParaRPr>
          </a:p>
          <a:p>
            <a:pPr eaLnBrk="1" hangingPunct="1"/>
            <a:endParaRPr lang="fr-FR" dirty="0" smtClean="0">
              <a:latin typeface="Century Gothic" pitchFamily="34" charset="0"/>
            </a:endParaRPr>
          </a:p>
          <a:p>
            <a:pPr eaLnBrk="1" hangingPunct="1"/>
            <a:endParaRPr lang="fr-FR" dirty="0" smtClean="0">
              <a:latin typeface="Century Gothic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7AB0DA-B6F2-4653-8BE9-98F5B666A030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entury Gothic" pitchFamily="34" charset="0"/>
              </a:rPr>
              <a:t>M2M applications spectrum</a:t>
            </a:r>
          </a:p>
        </p:txBody>
      </p:sp>
      <p:sp>
        <p:nvSpPr>
          <p:cNvPr id="39" name="Content Placeholder 41"/>
          <p:cNvSpPr>
            <a:spLocks noGrp="1"/>
          </p:cNvSpPr>
          <p:nvPr>
            <p:ph idx="1"/>
          </p:nvPr>
        </p:nvSpPr>
        <p:spPr>
          <a:xfrm>
            <a:off x="166688" y="4486275"/>
            <a:ext cx="8793162" cy="1944688"/>
          </a:xfr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26000">
                <a:schemeClr val="bg1"/>
              </a:gs>
            </a:gsLst>
            <a:lin ang="5400000" scaled="0"/>
            <a:tileRect/>
          </a:gradFill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/>
              <a:t>	Most common architecture: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/>
          </a:p>
        </p:txBody>
      </p:sp>
      <p:sp>
        <p:nvSpPr>
          <p:cNvPr id="10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B5CD2-E8B7-45A1-98D6-8999FF39E628}" type="slidenum">
              <a:rPr lang="en-US"/>
              <a:pPr>
                <a:defRPr/>
              </a:pPr>
              <a:t>5</a:t>
            </a:fld>
            <a:endParaRPr lang="en-US"/>
          </a:p>
        </p:txBody>
      </p:sp>
      <p:grpSp>
        <p:nvGrpSpPr>
          <p:cNvPr id="19460" name="Group 74"/>
          <p:cNvGrpSpPr>
            <a:grpSpLocks/>
          </p:cNvGrpSpPr>
          <p:nvPr/>
        </p:nvGrpSpPr>
        <p:grpSpPr bwMode="auto">
          <a:xfrm>
            <a:off x="690563" y="2689225"/>
            <a:ext cx="7712075" cy="1436688"/>
            <a:chOff x="687738" y="2844111"/>
            <a:chExt cx="7711580" cy="1437018"/>
          </a:xfrm>
        </p:grpSpPr>
        <p:grpSp>
          <p:nvGrpSpPr>
            <p:cNvPr id="19502" name="Group 49"/>
            <p:cNvGrpSpPr>
              <a:grpSpLocks/>
            </p:cNvGrpSpPr>
            <p:nvPr/>
          </p:nvGrpSpPr>
          <p:grpSpPr bwMode="auto">
            <a:xfrm>
              <a:off x="687738" y="2844112"/>
              <a:ext cx="1363989" cy="1437017"/>
              <a:chOff x="687738" y="2844112"/>
              <a:chExt cx="1363989" cy="1437017"/>
            </a:xfrm>
          </p:grpSpPr>
          <p:sp>
            <p:nvSpPr>
              <p:cNvPr id="55" name="Rounded Rectangle 57"/>
              <p:cNvSpPr/>
              <p:nvPr/>
            </p:nvSpPr>
            <p:spPr>
              <a:xfrm>
                <a:off x="687738" y="2844111"/>
                <a:ext cx="1355638" cy="933664"/>
              </a:xfrm>
              <a:prstGeom prst="roundRect">
                <a:avLst/>
              </a:prstGeom>
              <a:blipFill rotWithShape="0">
                <a:blip r:embed="rId2" cstate="screen"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6" name="Freeform 58"/>
              <p:cNvSpPr/>
              <p:nvPr/>
            </p:nvSpPr>
            <p:spPr>
              <a:xfrm>
                <a:off x="695674" y="3777775"/>
                <a:ext cx="1355638" cy="503354"/>
              </a:xfrm>
              <a:custGeom>
                <a:avLst/>
                <a:gdLst>
                  <a:gd name="connsiteX0" fmla="*/ 0 w 1355676"/>
                  <a:gd name="connsiteY0" fmla="*/ 0 h 502956"/>
                  <a:gd name="connsiteX1" fmla="*/ 1355676 w 1355676"/>
                  <a:gd name="connsiteY1" fmla="*/ 0 h 502956"/>
                  <a:gd name="connsiteX2" fmla="*/ 1355676 w 1355676"/>
                  <a:gd name="connsiteY2" fmla="*/ 502956 h 502956"/>
                  <a:gd name="connsiteX3" fmla="*/ 0 w 1355676"/>
                  <a:gd name="connsiteY3" fmla="*/ 502956 h 502956"/>
                  <a:gd name="connsiteX4" fmla="*/ 0 w 1355676"/>
                  <a:gd name="connsiteY4" fmla="*/ 0 h 502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5676" h="502956">
                    <a:moveTo>
                      <a:pt x="0" y="0"/>
                    </a:moveTo>
                    <a:lnTo>
                      <a:pt x="1355676" y="0"/>
                    </a:lnTo>
                    <a:lnTo>
                      <a:pt x="1355676" y="502956"/>
                    </a:lnTo>
                    <a:lnTo>
                      <a:pt x="0" y="5029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99568" tIns="99568" rIns="99568" bIns="0" spcCol="1270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Security</a:t>
                </a:r>
              </a:p>
            </p:txBody>
          </p:sp>
        </p:grpSp>
        <p:grpSp>
          <p:nvGrpSpPr>
            <p:cNvPr id="19503" name="Group 71"/>
            <p:cNvGrpSpPr>
              <a:grpSpLocks/>
            </p:cNvGrpSpPr>
            <p:nvPr/>
          </p:nvGrpSpPr>
          <p:grpSpPr bwMode="auto">
            <a:xfrm>
              <a:off x="2262953" y="2844111"/>
              <a:ext cx="1355676" cy="1437018"/>
              <a:chOff x="2187352" y="2844111"/>
              <a:chExt cx="1355676" cy="1437018"/>
            </a:xfrm>
          </p:grpSpPr>
          <p:sp>
            <p:nvSpPr>
              <p:cNvPr id="53" name="Rounded Rectangle 55"/>
              <p:cNvSpPr/>
              <p:nvPr/>
            </p:nvSpPr>
            <p:spPr>
              <a:xfrm>
                <a:off x="2186836" y="2844111"/>
                <a:ext cx="1355638" cy="933664"/>
              </a:xfrm>
              <a:prstGeom prst="roundRect">
                <a:avLst/>
              </a:prstGeom>
              <a:blipFill rotWithShape="0">
                <a:blip r:embed="rId3" cstate="screen"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4" name="Freeform 56"/>
              <p:cNvSpPr/>
              <p:nvPr/>
            </p:nvSpPr>
            <p:spPr>
              <a:xfrm>
                <a:off x="2186836" y="3777775"/>
                <a:ext cx="1355638" cy="503354"/>
              </a:xfrm>
              <a:custGeom>
                <a:avLst/>
                <a:gdLst>
                  <a:gd name="connsiteX0" fmla="*/ 0 w 1355676"/>
                  <a:gd name="connsiteY0" fmla="*/ 0 h 502956"/>
                  <a:gd name="connsiteX1" fmla="*/ 1355676 w 1355676"/>
                  <a:gd name="connsiteY1" fmla="*/ 0 h 502956"/>
                  <a:gd name="connsiteX2" fmla="*/ 1355676 w 1355676"/>
                  <a:gd name="connsiteY2" fmla="*/ 502956 h 502956"/>
                  <a:gd name="connsiteX3" fmla="*/ 0 w 1355676"/>
                  <a:gd name="connsiteY3" fmla="*/ 502956 h 502956"/>
                  <a:gd name="connsiteX4" fmla="*/ 0 w 1355676"/>
                  <a:gd name="connsiteY4" fmla="*/ 0 h 502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5676" h="502956">
                    <a:moveTo>
                      <a:pt x="0" y="0"/>
                    </a:moveTo>
                    <a:lnTo>
                      <a:pt x="1355676" y="0"/>
                    </a:lnTo>
                    <a:lnTo>
                      <a:pt x="1355676" y="502956"/>
                    </a:lnTo>
                    <a:lnTo>
                      <a:pt x="0" y="5029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99568" tIns="99568" rIns="99568" bIns="0" spcCol="1270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Networking</a:t>
                </a:r>
              </a:p>
            </p:txBody>
          </p:sp>
        </p:grpSp>
        <p:grpSp>
          <p:nvGrpSpPr>
            <p:cNvPr id="19504" name="Group 72"/>
            <p:cNvGrpSpPr>
              <a:grpSpLocks/>
            </p:cNvGrpSpPr>
            <p:nvPr/>
          </p:nvGrpSpPr>
          <p:grpSpPr bwMode="auto">
            <a:xfrm>
              <a:off x="3829855" y="2844111"/>
              <a:ext cx="1355677" cy="1437018"/>
              <a:chOff x="3678653" y="2844111"/>
              <a:chExt cx="1355677" cy="1437018"/>
            </a:xfrm>
          </p:grpSpPr>
          <p:sp>
            <p:nvSpPr>
              <p:cNvPr id="51" name="Rounded Rectangle 53"/>
              <p:cNvSpPr/>
              <p:nvPr/>
            </p:nvSpPr>
            <p:spPr>
              <a:xfrm>
                <a:off x="3677996" y="2844111"/>
                <a:ext cx="1355638" cy="933664"/>
              </a:xfrm>
              <a:prstGeom prst="roundRect">
                <a:avLst/>
              </a:prstGeom>
              <a:blipFill rotWithShape="0">
                <a:blip r:embed="rId4" cstate="screen"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2" name="Freeform 54"/>
              <p:cNvSpPr/>
              <p:nvPr/>
            </p:nvSpPr>
            <p:spPr>
              <a:xfrm>
                <a:off x="3677996" y="3777775"/>
                <a:ext cx="1355638" cy="503354"/>
              </a:xfrm>
              <a:custGeom>
                <a:avLst/>
                <a:gdLst>
                  <a:gd name="connsiteX0" fmla="*/ 0 w 1355676"/>
                  <a:gd name="connsiteY0" fmla="*/ 0 h 502956"/>
                  <a:gd name="connsiteX1" fmla="*/ 1355676 w 1355676"/>
                  <a:gd name="connsiteY1" fmla="*/ 0 h 502956"/>
                  <a:gd name="connsiteX2" fmla="*/ 1355676 w 1355676"/>
                  <a:gd name="connsiteY2" fmla="*/ 502956 h 502956"/>
                  <a:gd name="connsiteX3" fmla="*/ 0 w 1355676"/>
                  <a:gd name="connsiteY3" fmla="*/ 502956 h 502956"/>
                  <a:gd name="connsiteX4" fmla="*/ 0 w 1355676"/>
                  <a:gd name="connsiteY4" fmla="*/ 0 h 502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5676" h="502956">
                    <a:moveTo>
                      <a:pt x="0" y="0"/>
                    </a:moveTo>
                    <a:lnTo>
                      <a:pt x="1355676" y="0"/>
                    </a:lnTo>
                    <a:lnTo>
                      <a:pt x="1355676" y="502956"/>
                    </a:lnTo>
                    <a:lnTo>
                      <a:pt x="0" y="5029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99568" tIns="99568" rIns="99568" bIns="0" spcCol="1270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Sales &amp; Payment</a:t>
                </a:r>
              </a:p>
            </p:txBody>
          </p:sp>
        </p:grpSp>
        <p:grpSp>
          <p:nvGrpSpPr>
            <p:cNvPr id="19505" name="Group 73"/>
            <p:cNvGrpSpPr>
              <a:grpSpLocks/>
            </p:cNvGrpSpPr>
            <p:nvPr/>
          </p:nvGrpSpPr>
          <p:grpSpPr bwMode="auto">
            <a:xfrm>
              <a:off x="5396758" y="2844111"/>
              <a:ext cx="1435657" cy="1437018"/>
              <a:chOff x="5169954" y="2844111"/>
              <a:chExt cx="1435657" cy="1437018"/>
            </a:xfrm>
          </p:grpSpPr>
          <p:sp>
            <p:nvSpPr>
              <p:cNvPr id="49" name="Rounded Rectangle 51"/>
              <p:cNvSpPr/>
              <p:nvPr/>
            </p:nvSpPr>
            <p:spPr>
              <a:xfrm>
                <a:off x="5170744" y="2844111"/>
                <a:ext cx="1355638" cy="933664"/>
              </a:xfrm>
              <a:prstGeom prst="roundRect">
                <a:avLst/>
              </a:prstGeom>
              <a:blipFill rotWithShape="0">
                <a:blip r:embed="rId5" cstate="screen"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0" name="Freeform 52"/>
              <p:cNvSpPr/>
              <p:nvPr/>
            </p:nvSpPr>
            <p:spPr>
              <a:xfrm>
                <a:off x="5170744" y="3777775"/>
                <a:ext cx="1435008" cy="503354"/>
              </a:xfrm>
              <a:custGeom>
                <a:avLst/>
                <a:gdLst>
                  <a:gd name="connsiteX0" fmla="*/ 0 w 1355676"/>
                  <a:gd name="connsiteY0" fmla="*/ 0 h 502956"/>
                  <a:gd name="connsiteX1" fmla="*/ 1355676 w 1355676"/>
                  <a:gd name="connsiteY1" fmla="*/ 0 h 502956"/>
                  <a:gd name="connsiteX2" fmla="*/ 1355676 w 1355676"/>
                  <a:gd name="connsiteY2" fmla="*/ 502956 h 502956"/>
                  <a:gd name="connsiteX3" fmla="*/ 0 w 1355676"/>
                  <a:gd name="connsiteY3" fmla="*/ 502956 h 502956"/>
                  <a:gd name="connsiteX4" fmla="*/ 0 w 1355676"/>
                  <a:gd name="connsiteY4" fmla="*/ 0 h 502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5676" h="502956">
                    <a:moveTo>
                      <a:pt x="0" y="0"/>
                    </a:moveTo>
                    <a:lnTo>
                      <a:pt x="1355676" y="0"/>
                    </a:lnTo>
                    <a:lnTo>
                      <a:pt x="1355676" y="502956"/>
                    </a:lnTo>
                    <a:lnTo>
                      <a:pt x="0" y="5029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99568" tIns="99568" rIns="99568" bIns="0" spcCol="1270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Field Services &amp; Logistics</a:t>
                </a:r>
              </a:p>
            </p:txBody>
          </p:sp>
        </p:grpSp>
        <p:grpSp>
          <p:nvGrpSpPr>
            <p:cNvPr id="19506" name="Group 48"/>
            <p:cNvGrpSpPr>
              <a:grpSpLocks/>
            </p:cNvGrpSpPr>
            <p:nvPr/>
          </p:nvGrpSpPr>
          <p:grpSpPr bwMode="auto">
            <a:xfrm>
              <a:off x="7043642" y="2844111"/>
              <a:ext cx="1355676" cy="1437018"/>
              <a:chOff x="6661256" y="2844111"/>
              <a:chExt cx="1355676" cy="1437018"/>
            </a:xfrm>
          </p:grpSpPr>
          <p:sp>
            <p:nvSpPr>
              <p:cNvPr id="47" name="Rounded Rectangle 49"/>
              <p:cNvSpPr/>
              <p:nvPr/>
            </p:nvSpPr>
            <p:spPr>
              <a:xfrm>
                <a:off x="6661294" y="2844111"/>
                <a:ext cx="1355638" cy="933664"/>
              </a:xfrm>
              <a:prstGeom prst="roundRect">
                <a:avLst/>
              </a:prstGeom>
              <a:blipFill rotWithShape="0">
                <a:blip r:embed="rId6" cstate="screen"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8" name="Freeform 50"/>
              <p:cNvSpPr/>
              <p:nvPr/>
            </p:nvSpPr>
            <p:spPr>
              <a:xfrm>
                <a:off x="6661294" y="3777775"/>
                <a:ext cx="1355638" cy="503354"/>
              </a:xfrm>
              <a:custGeom>
                <a:avLst/>
                <a:gdLst>
                  <a:gd name="connsiteX0" fmla="*/ 0 w 1355676"/>
                  <a:gd name="connsiteY0" fmla="*/ 0 h 502956"/>
                  <a:gd name="connsiteX1" fmla="*/ 1355676 w 1355676"/>
                  <a:gd name="connsiteY1" fmla="*/ 0 h 502956"/>
                  <a:gd name="connsiteX2" fmla="*/ 1355676 w 1355676"/>
                  <a:gd name="connsiteY2" fmla="*/ 502956 h 502956"/>
                  <a:gd name="connsiteX3" fmla="*/ 0 w 1355676"/>
                  <a:gd name="connsiteY3" fmla="*/ 502956 h 502956"/>
                  <a:gd name="connsiteX4" fmla="*/ 0 w 1355676"/>
                  <a:gd name="connsiteY4" fmla="*/ 0 h 502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5676" h="502956">
                    <a:moveTo>
                      <a:pt x="0" y="0"/>
                    </a:moveTo>
                    <a:lnTo>
                      <a:pt x="1355676" y="0"/>
                    </a:lnTo>
                    <a:lnTo>
                      <a:pt x="1355676" y="502956"/>
                    </a:lnTo>
                    <a:lnTo>
                      <a:pt x="0" y="50295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99568" tIns="99568" rIns="99568" bIns="0" spcCol="1270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US" sz="1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Healthcare</a:t>
                </a:r>
              </a:p>
            </p:txBody>
          </p:sp>
        </p:grpSp>
      </p:grpSp>
      <p:grpSp>
        <p:nvGrpSpPr>
          <p:cNvPr id="19461" name="Group 51"/>
          <p:cNvGrpSpPr>
            <a:grpSpLocks/>
          </p:cNvGrpSpPr>
          <p:nvPr/>
        </p:nvGrpSpPr>
        <p:grpSpPr bwMode="auto">
          <a:xfrm>
            <a:off x="1601788" y="1133475"/>
            <a:ext cx="1355725" cy="1436688"/>
            <a:chOff x="2187352" y="1271526"/>
            <a:chExt cx="1355676" cy="1437018"/>
          </a:xfrm>
        </p:grpSpPr>
        <p:sp>
          <p:nvSpPr>
            <p:cNvPr id="59" name="Rounded Rectangle 61"/>
            <p:cNvSpPr/>
            <p:nvPr/>
          </p:nvSpPr>
          <p:spPr>
            <a:xfrm>
              <a:off x="2187352" y="1271526"/>
              <a:ext cx="1355676" cy="933664"/>
            </a:xfrm>
            <a:prstGeom prst="roundRect">
              <a:avLst/>
            </a:prstGeom>
            <a:blipFill rotWithShape="0">
              <a:blip r:embed="rId7" cstate="screen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Freeform 62"/>
            <p:cNvSpPr/>
            <p:nvPr/>
          </p:nvSpPr>
          <p:spPr>
            <a:xfrm>
              <a:off x="2187352" y="2205190"/>
              <a:ext cx="1355676" cy="503354"/>
            </a:xfrm>
            <a:custGeom>
              <a:avLst/>
              <a:gdLst>
                <a:gd name="connsiteX0" fmla="*/ 0 w 1355676"/>
                <a:gd name="connsiteY0" fmla="*/ 0 h 502956"/>
                <a:gd name="connsiteX1" fmla="*/ 1355676 w 1355676"/>
                <a:gd name="connsiteY1" fmla="*/ 0 h 502956"/>
                <a:gd name="connsiteX2" fmla="*/ 1355676 w 1355676"/>
                <a:gd name="connsiteY2" fmla="*/ 502956 h 502956"/>
                <a:gd name="connsiteX3" fmla="*/ 0 w 1355676"/>
                <a:gd name="connsiteY3" fmla="*/ 502956 h 502956"/>
                <a:gd name="connsiteX4" fmla="*/ 0 w 1355676"/>
                <a:gd name="connsiteY4" fmla="*/ 0 h 50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5676" h="502956">
                  <a:moveTo>
                    <a:pt x="0" y="0"/>
                  </a:moveTo>
                  <a:lnTo>
                    <a:pt x="1355676" y="0"/>
                  </a:lnTo>
                  <a:lnTo>
                    <a:pt x="1355676" y="502956"/>
                  </a:lnTo>
                  <a:lnTo>
                    <a:pt x="0" y="50295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0" spcCol="1270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Automotive</a:t>
              </a:r>
            </a:p>
          </p:txBody>
        </p:sp>
      </p:grpSp>
      <p:grpSp>
        <p:nvGrpSpPr>
          <p:cNvPr id="19462" name="Group 52"/>
          <p:cNvGrpSpPr>
            <a:grpSpLocks/>
          </p:cNvGrpSpPr>
          <p:nvPr/>
        </p:nvGrpSpPr>
        <p:grpSpPr bwMode="auto">
          <a:xfrm>
            <a:off x="3022600" y="1133475"/>
            <a:ext cx="1498600" cy="1436688"/>
            <a:chOff x="3609493" y="1271526"/>
            <a:chExt cx="1498059" cy="1437018"/>
          </a:xfrm>
        </p:grpSpPr>
        <p:sp>
          <p:nvSpPr>
            <p:cNvPr id="62" name="Rounded Rectangle 64"/>
            <p:cNvSpPr/>
            <p:nvPr/>
          </p:nvSpPr>
          <p:spPr>
            <a:xfrm>
              <a:off x="3679318" y="1271526"/>
              <a:ext cx="1355236" cy="933664"/>
            </a:xfrm>
            <a:prstGeom prst="roundRect">
              <a:avLst/>
            </a:prstGeom>
            <a:blipFill rotWithShape="0">
              <a:blip r:embed="rId8" cstate="screen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Freeform 65"/>
            <p:cNvSpPr/>
            <p:nvPr/>
          </p:nvSpPr>
          <p:spPr>
            <a:xfrm>
              <a:off x="3609493" y="2205190"/>
              <a:ext cx="1498059" cy="503354"/>
            </a:xfrm>
            <a:custGeom>
              <a:avLst/>
              <a:gdLst>
                <a:gd name="connsiteX0" fmla="*/ 0 w 1355676"/>
                <a:gd name="connsiteY0" fmla="*/ 0 h 502956"/>
                <a:gd name="connsiteX1" fmla="*/ 1355676 w 1355676"/>
                <a:gd name="connsiteY1" fmla="*/ 0 h 502956"/>
                <a:gd name="connsiteX2" fmla="*/ 1355676 w 1355676"/>
                <a:gd name="connsiteY2" fmla="*/ 502956 h 502956"/>
                <a:gd name="connsiteX3" fmla="*/ 0 w 1355676"/>
                <a:gd name="connsiteY3" fmla="*/ 502956 h 502956"/>
                <a:gd name="connsiteX4" fmla="*/ 0 w 1355676"/>
                <a:gd name="connsiteY4" fmla="*/ 0 h 50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5676" h="502956">
                  <a:moveTo>
                    <a:pt x="0" y="0"/>
                  </a:moveTo>
                  <a:lnTo>
                    <a:pt x="1355676" y="0"/>
                  </a:lnTo>
                  <a:lnTo>
                    <a:pt x="1355676" y="502956"/>
                  </a:lnTo>
                  <a:lnTo>
                    <a:pt x="0" y="50295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0" spcCol="1270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Transportation</a:t>
              </a:r>
            </a:p>
          </p:txBody>
        </p:sp>
      </p:grpSp>
      <p:grpSp>
        <p:nvGrpSpPr>
          <p:cNvPr id="19463" name="Group 53"/>
          <p:cNvGrpSpPr>
            <a:grpSpLocks/>
          </p:cNvGrpSpPr>
          <p:nvPr/>
        </p:nvGrpSpPr>
        <p:grpSpPr bwMode="auto">
          <a:xfrm>
            <a:off x="4584700" y="1133475"/>
            <a:ext cx="1355725" cy="1436688"/>
            <a:chOff x="5169955" y="1271526"/>
            <a:chExt cx="1355676" cy="1437018"/>
          </a:xfrm>
        </p:grpSpPr>
        <p:sp>
          <p:nvSpPr>
            <p:cNvPr id="65" name="Rounded Rectangle 67"/>
            <p:cNvSpPr/>
            <p:nvPr/>
          </p:nvSpPr>
          <p:spPr>
            <a:xfrm>
              <a:off x="5169955" y="1271526"/>
              <a:ext cx="1355676" cy="933664"/>
            </a:xfrm>
            <a:prstGeom prst="roundRect">
              <a:avLst/>
            </a:prstGeom>
            <a:blipFill rotWithShape="0">
              <a:blip r:embed="rId9" cstate="screen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6" name="Freeform 68"/>
            <p:cNvSpPr/>
            <p:nvPr/>
          </p:nvSpPr>
          <p:spPr>
            <a:xfrm>
              <a:off x="5169955" y="2205190"/>
              <a:ext cx="1355676" cy="503354"/>
            </a:xfrm>
            <a:custGeom>
              <a:avLst/>
              <a:gdLst>
                <a:gd name="connsiteX0" fmla="*/ 0 w 1355676"/>
                <a:gd name="connsiteY0" fmla="*/ 0 h 502956"/>
                <a:gd name="connsiteX1" fmla="*/ 1355676 w 1355676"/>
                <a:gd name="connsiteY1" fmla="*/ 0 h 502956"/>
                <a:gd name="connsiteX2" fmla="*/ 1355676 w 1355676"/>
                <a:gd name="connsiteY2" fmla="*/ 502956 h 502956"/>
                <a:gd name="connsiteX3" fmla="*/ 0 w 1355676"/>
                <a:gd name="connsiteY3" fmla="*/ 502956 h 502956"/>
                <a:gd name="connsiteX4" fmla="*/ 0 w 1355676"/>
                <a:gd name="connsiteY4" fmla="*/ 0 h 50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5676" h="502956">
                  <a:moveTo>
                    <a:pt x="0" y="0"/>
                  </a:moveTo>
                  <a:lnTo>
                    <a:pt x="1355676" y="0"/>
                  </a:lnTo>
                  <a:lnTo>
                    <a:pt x="1355676" y="502956"/>
                  </a:lnTo>
                  <a:lnTo>
                    <a:pt x="0" y="50295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0" spcCol="1270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Energy</a:t>
              </a:r>
            </a:p>
          </p:txBody>
        </p:sp>
      </p:grpSp>
      <p:grpSp>
        <p:nvGrpSpPr>
          <p:cNvPr id="19464" name="Group 54"/>
          <p:cNvGrpSpPr>
            <a:grpSpLocks/>
          </p:cNvGrpSpPr>
          <p:nvPr/>
        </p:nvGrpSpPr>
        <p:grpSpPr bwMode="auto">
          <a:xfrm>
            <a:off x="6005513" y="1133475"/>
            <a:ext cx="1355725" cy="1436688"/>
            <a:chOff x="6661256" y="1271526"/>
            <a:chExt cx="1355676" cy="1437018"/>
          </a:xfrm>
        </p:grpSpPr>
        <p:sp>
          <p:nvSpPr>
            <p:cNvPr id="68" name="Rounded Rectangle 70"/>
            <p:cNvSpPr/>
            <p:nvPr/>
          </p:nvSpPr>
          <p:spPr>
            <a:xfrm>
              <a:off x="6661256" y="1271526"/>
              <a:ext cx="1355676" cy="933664"/>
            </a:xfrm>
            <a:prstGeom prst="roundRect">
              <a:avLst/>
            </a:prstGeom>
            <a:blipFill rotWithShape="0">
              <a:blip r:embed="rId10" cstate="screen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Freeform 71"/>
            <p:cNvSpPr/>
            <p:nvPr/>
          </p:nvSpPr>
          <p:spPr>
            <a:xfrm>
              <a:off x="6661256" y="2205190"/>
              <a:ext cx="1355676" cy="503354"/>
            </a:xfrm>
            <a:custGeom>
              <a:avLst/>
              <a:gdLst>
                <a:gd name="connsiteX0" fmla="*/ 0 w 1355676"/>
                <a:gd name="connsiteY0" fmla="*/ 0 h 502956"/>
                <a:gd name="connsiteX1" fmla="*/ 1355676 w 1355676"/>
                <a:gd name="connsiteY1" fmla="*/ 0 h 502956"/>
                <a:gd name="connsiteX2" fmla="*/ 1355676 w 1355676"/>
                <a:gd name="connsiteY2" fmla="*/ 502956 h 502956"/>
                <a:gd name="connsiteX3" fmla="*/ 0 w 1355676"/>
                <a:gd name="connsiteY3" fmla="*/ 502956 h 502956"/>
                <a:gd name="connsiteX4" fmla="*/ 0 w 1355676"/>
                <a:gd name="connsiteY4" fmla="*/ 0 h 502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5676" h="502956">
                  <a:moveTo>
                    <a:pt x="0" y="0"/>
                  </a:moveTo>
                  <a:lnTo>
                    <a:pt x="1355676" y="0"/>
                  </a:lnTo>
                  <a:lnTo>
                    <a:pt x="1355676" y="502956"/>
                  </a:lnTo>
                  <a:lnTo>
                    <a:pt x="0" y="50295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0" spcCol="1270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Industrial &amp; Infrastructure</a:t>
              </a:r>
            </a:p>
          </p:txBody>
        </p:sp>
      </p:grpSp>
      <p:sp>
        <p:nvSpPr>
          <p:cNvPr id="19465" name="Text Box 4"/>
          <p:cNvSpPr txBox="1">
            <a:spLocks noChangeArrowheads="1"/>
          </p:cNvSpPr>
          <p:nvPr/>
        </p:nvSpPr>
        <p:spPr bwMode="auto">
          <a:xfrm>
            <a:off x="96838" y="5892800"/>
            <a:ext cx="1162050" cy="334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Asset</a:t>
            </a:r>
          </a:p>
        </p:txBody>
      </p:sp>
      <p:sp>
        <p:nvSpPr>
          <p:cNvPr id="76" name="AutoShape 118"/>
          <p:cNvSpPr>
            <a:spLocks noChangeArrowheads="1"/>
          </p:cNvSpPr>
          <p:nvPr/>
        </p:nvSpPr>
        <p:spPr bwMode="auto">
          <a:xfrm>
            <a:off x="204788" y="4960938"/>
            <a:ext cx="858837" cy="863600"/>
          </a:xfrm>
          <a:prstGeom prst="roundRect">
            <a:avLst>
              <a:gd name="adj" fmla="val 9509"/>
            </a:avLst>
          </a:prstGeom>
          <a:ln w="6350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89990" tIns="46795" rIns="89990" bIns="46795" anchor="ctr"/>
          <a:lstStyle/>
          <a:p>
            <a:pPr algn="ctr">
              <a:defRPr/>
            </a:pPr>
            <a:endParaRPr lang="fr-FR" sz="1400" b="1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19467" name="Text Box 5"/>
          <p:cNvSpPr txBox="1">
            <a:spLocks noChangeArrowheads="1"/>
          </p:cNvSpPr>
          <p:nvPr/>
        </p:nvSpPr>
        <p:spPr bwMode="auto">
          <a:xfrm>
            <a:off x="1481138" y="5892800"/>
            <a:ext cx="1792287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Communication Device</a:t>
            </a:r>
          </a:p>
        </p:txBody>
      </p:sp>
      <p:sp>
        <p:nvSpPr>
          <p:cNvPr id="78" name="Line 124"/>
          <p:cNvSpPr>
            <a:spLocks noChangeShapeType="1"/>
          </p:cNvSpPr>
          <p:nvPr/>
        </p:nvSpPr>
        <p:spPr bwMode="auto">
          <a:xfrm flipV="1">
            <a:off x="6692900" y="5399088"/>
            <a:ext cx="492125" cy="0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grpSp>
        <p:nvGrpSpPr>
          <p:cNvPr id="19469" name="Groupe 185"/>
          <p:cNvGrpSpPr>
            <a:grpSpLocks/>
          </p:cNvGrpSpPr>
          <p:nvPr/>
        </p:nvGrpSpPr>
        <p:grpSpPr bwMode="auto">
          <a:xfrm>
            <a:off x="2738438" y="5332413"/>
            <a:ext cx="2552700" cy="125412"/>
            <a:chOff x="4214371" y="2300495"/>
            <a:chExt cx="1858027" cy="75876"/>
          </a:xfrm>
        </p:grpSpPr>
        <p:sp>
          <p:nvSpPr>
            <p:cNvPr id="80" name="Line 124"/>
            <p:cNvSpPr>
              <a:spLocks noChangeShapeType="1"/>
            </p:cNvSpPr>
            <p:nvPr/>
          </p:nvSpPr>
          <p:spPr bwMode="auto">
            <a:xfrm flipV="1">
              <a:off x="4214371" y="2376371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81" name="Line 124"/>
            <p:cNvSpPr>
              <a:spLocks noChangeShapeType="1"/>
            </p:cNvSpPr>
            <p:nvPr/>
          </p:nvSpPr>
          <p:spPr bwMode="auto">
            <a:xfrm flipV="1">
              <a:off x="4214371" y="230049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82" name="Line 124"/>
          <p:cNvSpPr>
            <a:spLocks noChangeShapeType="1"/>
          </p:cNvSpPr>
          <p:nvPr/>
        </p:nvSpPr>
        <p:spPr bwMode="auto">
          <a:xfrm flipV="1">
            <a:off x="766763" y="5387975"/>
            <a:ext cx="776287" cy="4763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sp>
        <p:nvSpPr>
          <p:cNvPr id="19471" name="Text Box 7"/>
          <p:cNvSpPr txBox="1">
            <a:spLocks noChangeArrowheads="1"/>
          </p:cNvSpPr>
          <p:nvPr/>
        </p:nvSpPr>
        <p:spPr bwMode="auto">
          <a:xfrm>
            <a:off x="4786313" y="5842000"/>
            <a:ext cx="2239962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84" name="Text Box 6"/>
          <p:cNvSpPr txBox="1">
            <a:spLocks noChangeArrowheads="1"/>
          </p:cNvSpPr>
          <p:nvPr/>
        </p:nvSpPr>
        <p:spPr bwMode="auto">
          <a:xfrm>
            <a:off x="3508375" y="5892800"/>
            <a:ext cx="1468438" cy="5381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Arial" pitchFamily="34" charset="0"/>
              </a:rPr>
              <a:t>Operator Networks</a:t>
            </a:r>
          </a:p>
        </p:txBody>
      </p:sp>
      <p:sp>
        <p:nvSpPr>
          <p:cNvPr id="85" name="AutoShape 117"/>
          <p:cNvSpPr>
            <a:spLocks noChangeArrowheads="1"/>
          </p:cNvSpPr>
          <p:nvPr/>
        </p:nvSpPr>
        <p:spPr bwMode="auto">
          <a:xfrm>
            <a:off x="3836988" y="4973638"/>
            <a:ext cx="857250" cy="854075"/>
          </a:xfrm>
          <a:prstGeom prst="roundRect">
            <a:avLst>
              <a:gd name="adj" fmla="val 10884"/>
            </a:avLst>
          </a:prstGeom>
          <a:ln w="6350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89990" tIns="46795" rIns="89990" bIns="46795" anchor="ctr"/>
          <a:lstStyle/>
          <a:p>
            <a:pPr algn="ctr">
              <a:defRPr/>
            </a:pPr>
            <a:endParaRPr lang="fr-FR" sz="1400" b="1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86" name="Text Box 7"/>
          <p:cNvSpPr txBox="1">
            <a:spLocks noChangeArrowheads="1"/>
          </p:cNvSpPr>
          <p:nvPr/>
        </p:nvSpPr>
        <p:spPr bwMode="auto">
          <a:xfrm rot="10800000" flipV="1">
            <a:off x="4932363" y="5892800"/>
            <a:ext cx="2452687" cy="522288"/>
          </a:xfrm>
          <a:prstGeom prst="rect">
            <a:avLst/>
          </a:prstGeom>
          <a:noFill/>
        </p:spPr>
        <p:txBody>
          <a:bodyPr lIns="91430" tIns="45714" rIns="91430" bIns="45714"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</a:rPr>
              <a:t>M2M Services</a:t>
            </a:r>
          </a:p>
          <a:p>
            <a:pPr algn="ctr"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</a:rPr>
              <a:t>Platform</a:t>
            </a:r>
          </a:p>
        </p:txBody>
      </p:sp>
      <p:pic>
        <p:nvPicPr>
          <p:cNvPr id="19475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74625" y="5164138"/>
            <a:ext cx="8794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Image 119" descr="communicationGPRS_Right_transp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646363" y="5005388"/>
            <a:ext cx="2127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Image 110" descr="sw_av_fastrack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901825" y="5064125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Image 111" descr="sw_av_network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95713" y="4845050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79" name="Groupe 117"/>
          <p:cNvGrpSpPr>
            <a:grpSpLocks/>
          </p:cNvGrpSpPr>
          <p:nvPr/>
        </p:nvGrpSpPr>
        <p:grpSpPr bwMode="auto">
          <a:xfrm>
            <a:off x="6297613" y="5245100"/>
            <a:ext cx="466725" cy="438150"/>
            <a:chOff x="6200775" y="2238375"/>
            <a:chExt cx="657225" cy="552450"/>
          </a:xfrm>
        </p:grpSpPr>
        <p:pic>
          <p:nvPicPr>
            <p:cNvPr id="19489" name="Image 114" descr="sw_av_database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200775" y="223837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0" name="Image 115" descr="sw_av_database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438900" y="22860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1" name="Image 116" descr="sw_av_database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257925" y="237172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9480" name="Image 118" descr="sw_av_data-center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478463" y="5006975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1" name="Picture 101" descr="PLC1.jp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66688" y="5076825"/>
            <a:ext cx="8747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2" name="Text Box 8"/>
          <p:cNvSpPr txBox="1">
            <a:spLocks noChangeArrowheads="1"/>
          </p:cNvSpPr>
          <p:nvPr/>
        </p:nvSpPr>
        <p:spPr bwMode="auto">
          <a:xfrm>
            <a:off x="7265988" y="5892800"/>
            <a:ext cx="1563687" cy="406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89990" tIns="46795" rIns="89990" bIns="46795"/>
          <a:lstStyle/>
          <a:p>
            <a:pPr algn="ctr"/>
            <a:r>
              <a:rPr lang="en-GB" sz="1400" b="1">
                <a:solidFill>
                  <a:srgbClr val="666666"/>
                </a:solidFill>
              </a:rPr>
              <a:t>Applications</a:t>
            </a:r>
          </a:p>
        </p:txBody>
      </p:sp>
      <p:grpSp>
        <p:nvGrpSpPr>
          <p:cNvPr id="19483" name="Group 57"/>
          <p:cNvGrpSpPr>
            <a:grpSpLocks/>
          </p:cNvGrpSpPr>
          <p:nvPr/>
        </p:nvGrpSpPr>
        <p:grpSpPr bwMode="auto">
          <a:xfrm>
            <a:off x="7235825" y="4718050"/>
            <a:ext cx="1724025" cy="1189038"/>
            <a:chOff x="6407834" y="4383064"/>
            <a:chExt cx="1724332" cy="1189361"/>
          </a:xfrm>
        </p:grpSpPr>
        <p:pic>
          <p:nvPicPr>
            <p:cNvPr id="19486" name="Picture 104" descr="HMI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6407834" y="4567235"/>
              <a:ext cx="1529861" cy="944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7" name="Picture 2" descr="http://www.solar-is-future.com/uploads/pics/sPortal.jpg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6780487" y="4383064"/>
              <a:ext cx="1351679" cy="890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8" name="Picture 3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7701302" y="4757003"/>
              <a:ext cx="385424" cy="81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latin typeface="Century Gothic" pitchFamily="34" charset="0"/>
              </a:rPr>
              <a:t>Real-world use case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A2093-9DE5-4289-A9B7-B6F423BCD7C1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20483" name="Picture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125" y="1144588"/>
            <a:ext cx="7227888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Century Gothic" pitchFamily="34" charset="0"/>
              </a:rPr>
              <a:t>Market </a:t>
            </a:r>
            <a:r>
              <a:rPr lang="en-GB" dirty="0" smtClean="0">
                <a:latin typeface="Century Gothic" pitchFamily="34" charset="0"/>
              </a:rPr>
              <a:t>Inhibitors (discussion) 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Decoupling Producer/Consumer Implementations (from  one-to-one, to, many-to-many)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Adoption of Open, </a:t>
            </a:r>
            <a:r>
              <a:rPr lang="en-GB" dirty="0" err="1" smtClean="0"/>
              <a:t>IoT</a:t>
            </a:r>
            <a:r>
              <a:rPr lang="en-GB" dirty="0" smtClean="0"/>
              <a:t> Focused, Message Transports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IT and Developer Centric Application Frameworks (what are the needs of development communities?)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Enabling Cost Effective, Agile, Low Power, and Flexible Hardware Platforms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Public/Private Cloud Deployment Infrastructures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Anticipate scalable ubiquitous messaging backbones (scale up and down)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Web Expectations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Software engineering complexity (lack of tools)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Data privacy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Security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F081F-DAB1-4477-B92A-620019F75D77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3130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DC52574-AFC2-482D-88C7-0AFCAA0BB4D8}" type="slidenum">
              <a:rPr lang="en-US" sz="900">
                <a:solidFill>
                  <a:schemeClr val="bg1"/>
                </a:solidFill>
              </a:rPr>
              <a:pPr algn="r"/>
              <a:t>8</a:t>
            </a:fld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8" name="Espace réservé de la date 1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F4AF4-6418-4E57-9C68-E45A535199F4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0" name="AutoShape 118"/>
          <p:cNvSpPr>
            <a:spLocks noChangeArrowheads="1"/>
          </p:cNvSpPr>
          <p:nvPr/>
        </p:nvSpPr>
        <p:spPr bwMode="auto">
          <a:xfrm>
            <a:off x="74613" y="1131888"/>
            <a:ext cx="633412" cy="638175"/>
          </a:xfrm>
          <a:prstGeom prst="roundRect">
            <a:avLst>
              <a:gd name="adj" fmla="val 9509"/>
            </a:avLst>
          </a:prstGeom>
          <a:ln w="6350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89990" tIns="46795" rIns="89990" bIns="46795" anchor="ctr"/>
          <a:lstStyle/>
          <a:p>
            <a:pPr algn="ctr">
              <a:defRPr/>
            </a:pPr>
            <a:endParaRPr lang="fr-FR" sz="1400" b="1">
              <a:solidFill>
                <a:srgbClr val="FFFFFF"/>
              </a:solidFill>
              <a:ea typeface="ＭＳ Ｐゴシック" pitchFamily="-65" charset="-128"/>
            </a:endParaRPr>
          </a:p>
        </p:txBody>
      </p:sp>
      <p:grpSp>
        <p:nvGrpSpPr>
          <p:cNvPr id="23558" name="Groupe 185"/>
          <p:cNvGrpSpPr>
            <a:grpSpLocks/>
          </p:cNvGrpSpPr>
          <p:nvPr/>
        </p:nvGrpSpPr>
        <p:grpSpPr bwMode="auto">
          <a:xfrm>
            <a:off x="1933575" y="1503363"/>
            <a:ext cx="738188" cy="93662"/>
            <a:chOff x="4214371" y="2300495"/>
            <a:chExt cx="1858027" cy="75876"/>
          </a:xfrm>
        </p:grpSpPr>
        <p:sp>
          <p:nvSpPr>
            <p:cNvPr id="144" name="Line 124"/>
            <p:cNvSpPr>
              <a:spLocks noChangeShapeType="1"/>
            </p:cNvSpPr>
            <p:nvPr/>
          </p:nvSpPr>
          <p:spPr bwMode="auto">
            <a:xfrm flipV="1">
              <a:off x="4214371" y="2376371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145" name="Line 124"/>
            <p:cNvSpPr>
              <a:spLocks noChangeShapeType="1"/>
            </p:cNvSpPr>
            <p:nvPr/>
          </p:nvSpPr>
          <p:spPr bwMode="auto">
            <a:xfrm flipV="1">
              <a:off x="4214371" y="230049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146" name="Line 124"/>
          <p:cNvSpPr>
            <a:spLocks noChangeShapeType="1"/>
          </p:cNvSpPr>
          <p:nvPr/>
        </p:nvSpPr>
        <p:spPr bwMode="auto">
          <a:xfrm>
            <a:off x="757238" y="1073150"/>
            <a:ext cx="501650" cy="425450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pic>
        <p:nvPicPr>
          <p:cNvPr id="23560" name="Image 119" descr="communicationGPRS_Right_transp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1338" y="1176338"/>
            <a:ext cx="158750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Image 110" descr="sw_av_fastrac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75" y="1295400"/>
            <a:ext cx="3905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62" name="Groupe 117"/>
          <p:cNvGrpSpPr>
            <a:grpSpLocks/>
          </p:cNvGrpSpPr>
          <p:nvPr/>
        </p:nvGrpSpPr>
        <p:grpSpPr bwMode="auto">
          <a:xfrm>
            <a:off x="3740150" y="1608138"/>
            <a:ext cx="544513" cy="511175"/>
            <a:chOff x="6200775" y="2238375"/>
            <a:chExt cx="657225" cy="552450"/>
          </a:xfrm>
        </p:grpSpPr>
        <p:pic>
          <p:nvPicPr>
            <p:cNvPr id="23611" name="Image 114" descr="sw_av_database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00775" y="223837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12" name="Image 115" descr="sw_av_database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38900" y="22860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13" name="Image 116" descr="sw_av_database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57925" y="237172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563" name="Image 118" descr="sw_av_data-center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92413" y="1281113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27" descr="PLC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9238" y="676275"/>
            <a:ext cx="53498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" name="Text Box 7"/>
          <p:cNvSpPr txBox="1">
            <a:spLocks noChangeArrowheads="1"/>
          </p:cNvSpPr>
          <p:nvPr/>
        </p:nvSpPr>
        <p:spPr bwMode="auto">
          <a:xfrm rot="10800000" flipV="1">
            <a:off x="3041650" y="2146300"/>
            <a:ext cx="1143000" cy="306388"/>
          </a:xfrm>
          <a:prstGeom prst="rect">
            <a:avLst/>
          </a:prstGeom>
          <a:noFill/>
        </p:spPr>
        <p:txBody>
          <a:bodyPr lIns="91430" tIns="45714" rIns="91430" bIns="45714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+mn-cs"/>
              </a:rPr>
              <a:t>M2M Server</a:t>
            </a:r>
          </a:p>
        </p:txBody>
      </p:sp>
      <p:sp>
        <p:nvSpPr>
          <p:cNvPr id="172" name="Arc plein 171"/>
          <p:cNvSpPr/>
          <p:nvPr/>
        </p:nvSpPr>
        <p:spPr>
          <a:xfrm>
            <a:off x="1905000" y="234950"/>
            <a:ext cx="3246438" cy="3246438"/>
          </a:xfrm>
          <a:prstGeom prst="blockArc">
            <a:avLst>
              <a:gd name="adj1" fmla="val 3220469"/>
              <a:gd name="adj2" fmla="val 7245354"/>
              <a:gd name="adj3" fmla="val 233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rot="17984021">
            <a:off x="4215606" y="715169"/>
            <a:ext cx="20669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Core</a:t>
            </a:r>
            <a:r>
              <a:rPr lang="fr-FR" sz="16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 m2m services</a:t>
            </a:r>
          </a:p>
        </p:txBody>
      </p:sp>
      <p:sp>
        <p:nvSpPr>
          <p:cNvPr id="174" name="Arc plein 173"/>
          <p:cNvSpPr/>
          <p:nvPr/>
        </p:nvSpPr>
        <p:spPr>
          <a:xfrm>
            <a:off x="1905000" y="234950"/>
            <a:ext cx="3246438" cy="3246438"/>
          </a:xfrm>
          <a:prstGeom prst="blockArc">
            <a:avLst>
              <a:gd name="adj1" fmla="val 21588287"/>
              <a:gd name="adj2" fmla="val 3227744"/>
              <a:gd name="adj3" fmla="val 2332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75" name="Arc plein 174"/>
          <p:cNvSpPr/>
          <p:nvPr/>
        </p:nvSpPr>
        <p:spPr>
          <a:xfrm>
            <a:off x="1905000" y="234950"/>
            <a:ext cx="3246438" cy="3246438"/>
          </a:xfrm>
          <a:prstGeom prst="blockArc">
            <a:avLst>
              <a:gd name="adj1" fmla="val 7231781"/>
              <a:gd name="adj2" fmla="val 10762492"/>
              <a:gd name="adj3" fmla="val 2338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8" name="Arc plein 177"/>
          <p:cNvSpPr/>
          <p:nvPr/>
        </p:nvSpPr>
        <p:spPr>
          <a:xfrm>
            <a:off x="1031875" y="-655638"/>
            <a:ext cx="5016500" cy="5014913"/>
          </a:xfrm>
          <a:prstGeom prst="blockArc">
            <a:avLst>
              <a:gd name="adj1" fmla="val 21598768"/>
              <a:gd name="adj2" fmla="val 10776723"/>
              <a:gd name="adj3" fmla="val 1589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9" name="ZoneTexte 178"/>
          <p:cNvSpPr txBox="1"/>
          <p:nvPr/>
        </p:nvSpPr>
        <p:spPr>
          <a:xfrm rot="17984021">
            <a:off x="5371307" y="711994"/>
            <a:ext cx="151923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Data services</a:t>
            </a:r>
          </a:p>
        </p:txBody>
      </p:sp>
      <p:sp>
        <p:nvSpPr>
          <p:cNvPr id="180" name="ZoneTexte 179"/>
          <p:cNvSpPr txBox="1"/>
          <p:nvPr/>
        </p:nvSpPr>
        <p:spPr>
          <a:xfrm rot="17984021">
            <a:off x="6117431" y="586582"/>
            <a:ext cx="17891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accent2">
                    <a:lumMod val="50000"/>
                  </a:schemeClr>
                </a:solidFill>
                <a:latin typeface="Century Gothic"/>
                <a:cs typeface="Century Gothic"/>
              </a:rPr>
              <a:t>Enterprise and</a:t>
            </a:r>
            <a:br>
              <a:rPr lang="fr-FR" sz="1600" dirty="0">
                <a:solidFill>
                  <a:schemeClr val="accent2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fr-FR" sz="1600" dirty="0">
                <a:solidFill>
                  <a:schemeClr val="accent2">
                    <a:lumMod val="50000"/>
                  </a:schemeClr>
                </a:solidFill>
                <a:latin typeface="Century Gothic"/>
                <a:cs typeface="Century Gothic"/>
              </a:rPr>
              <a:t>Support services</a:t>
            </a:r>
          </a:p>
        </p:txBody>
      </p:sp>
      <p:sp>
        <p:nvSpPr>
          <p:cNvPr id="181" name="Arc plein 180"/>
          <p:cNvSpPr/>
          <p:nvPr/>
        </p:nvSpPr>
        <p:spPr>
          <a:xfrm>
            <a:off x="88900" y="-1598613"/>
            <a:ext cx="6900863" cy="6900863"/>
          </a:xfrm>
          <a:prstGeom prst="blockArc">
            <a:avLst>
              <a:gd name="adj1" fmla="val 8109398"/>
              <a:gd name="adj2" fmla="val 10778768"/>
              <a:gd name="adj3" fmla="val 1260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2" name="Arc plein 181"/>
          <p:cNvSpPr/>
          <p:nvPr/>
        </p:nvSpPr>
        <p:spPr>
          <a:xfrm>
            <a:off x="88900" y="-1598613"/>
            <a:ext cx="6900863" cy="6900863"/>
          </a:xfrm>
          <a:prstGeom prst="blockArc">
            <a:avLst>
              <a:gd name="adj1" fmla="val 21598768"/>
              <a:gd name="adj2" fmla="val 2649876"/>
              <a:gd name="adj3" fmla="val 1262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3" name="Arc plein 182"/>
          <p:cNvSpPr/>
          <p:nvPr/>
        </p:nvSpPr>
        <p:spPr>
          <a:xfrm>
            <a:off x="88900" y="-1598613"/>
            <a:ext cx="6900863" cy="6900863"/>
          </a:xfrm>
          <a:prstGeom prst="blockArc">
            <a:avLst>
              <a:gd name="adj1" fmla="val 2650498"/>
              <a:gd name="adj2" fmla="val 5394626"/>
              <a:gd name="adj3" fmla="val 1261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4" name="Arc plein 183"/>
          <p:cNvSpPr/>
          <p:nvPr/>
        </p:nvSpPr>
        <p:spPr>
          <a:xfrm>
            <a:off x="88900" y="-1598613"/>
            <a:ext cx="6900863" cy="6900863"/>
          </a:xfrm>
          <a:prstGeom prst="blockArc">
            <a:avLst>
              <a:gd name="adj1" fmla="val 5394931"/>
              <a:gd name="adj2" fmla="val 8107706"/>
              <a:gd name="adj3" fmla="val 1261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3577" name="ZoneTexte 25"/>
          <p:cNvSpPr txBox="1">
            <a:spLocks noChangeArrowheads="1"/>
          </p:cNvSpPr>
          <p:nvPr/>
        </p:nvSpPr>
        <p:spPr bwMode="auto">
          <a:xfrm rot="3673883">
            <a:off x="2080419" y="2221706"/>
            <a:ext cx="979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entury Gothic" pitchFamily="34" charset="0"/>
              </a:rPr>
              <a:t>Protocols</a:t>
            </a:r>
          </a:p>
        </p:txBody>
      </p:sp>
      <p:sp>
        <p:nvSpPr>
          <p:cNvPr id="23578" name="ZoneTexte 186"/>
          <p:cNvSpPr txBox="1">
            <a:spLocks noChangeArrowheads="1"/>
          </p:cNvSpPr>
          <p:nvPr/>
        </p:nvSpPr>
        <p:spPr bwMode="auto">
          <a:xfrm rot="-3551803">
            <a:off x="4229101" y="2205037"/>
            <a:ext cx="565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ALM</a:t>
            </a:r>
          </a:p>
        </p:txBody>
      </p:sp>
      <p:sp>
        <p:nvSpPr>
          <p:cNvPr id="23579" name="ZoneTexte 187"/>
          <p:cNvSpPr txBox="1">
            <a:spLocks noChangeArrowheads="1"/>
          </p:cNvSpPr>
          <p:nvPr/>
        </p:nvSpPr>
        <p:spPr bwMode="auto">
          <a:xfrm>
            <a:off x="2687638" y="2774950"/>
            <a:ext cx="1816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Device Mgmt</a:t>
            </a:r>
          </a:p>
        </p:txBody>
      </p:sp>
      <p:sp>
        <p:nvSpPr>
          <p:cNvPr id="23580" name="ZoneTexte 188"/>
          <p:cNvSpPr txBox="1">
            <a:spLocks noChangeArrowheads="1"/>
          </p:cNvSpPr>
          <p:nvPr/>
        </p:nvSpPr>
        <p:spPr bwMode="auto">
          <a:xfrm>
            <a:off x="2687638" y="3605213"/>
            <a:ext cx="18161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Data</a:t>
            </a:r>
            <a:br>
              <a:rPr lang="fr-FR" sz="1400">
                <a:latin typeface="Century Gothic" pitchFamily="34" charset="0"/>
              </a:rPr>
            </a:br>
            <a:r>
              <a:rPr lang="fr-FR" sz="1400">
                <a:latin typeface="Century Gothic" pitchFamily="34" charset="0"/>
              </a:rPr>
              <a:t>Management</a:t>
            </a:r>
          </a:p>
        </p:txBody>
      </p:sp>
      <p:sp>
        <p:nvSpPr>
          <p:cNvPr id="23581" name="ZoneTexte 189"/>
          <p:cNvSpPr txBox="1">
            <a:spLocks noChangeArrowheads="1"/>
          </p:cNvSpPr>
          <p:nvPr/>
        </p:nvSpPr>
        <p:spPr bwMode="auto">
          <a:xfrm rot="4015030">
            <a:off x="-89693" y="2699544"/>
            <a:ext cx="18161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B2B account management</a:t>
            </a:r>
          </a:p>
        </p:txBody>
      </p:sp>
      <p:sp>
        <p:nvSpPr>
          <p:cNvPr id="23582" name="ZoneTexte 190"/>
          <p:cNvSpPr txBox="1">
            <a:spLocks noChangeArrowheads="1"/>
          </p:cNvSpPr>
          <p:nvPr/>
        </p:nvSpPr>
        <p:spPr bwMode="auto">
          <a:xfrm rot="1347607">
            <a:off x="1537027" y="4225153"/>
            <a:ext cx="18161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dirty="0">
                <a:latin typeface="Century Gothic" pitchFamily="34" charset="0"/>
              </a:rPr>
              <a:t>End user management / </a:t>
            </a:r>
            <a:r>
              <a:rPr lang="fr-FR" sz="1400" dirty="0" err="1">
                <a:latin typeface="Century Gothic" pitchFamily="34" charset="0"/>
              </a:rPr>
              <a:t>Privacy</a:t>
            </a:r>
            <a:endParaRPr lang="fr-FR" sz="1400" dirty="0">
              <a:latin typeface="Century Gothic" pitchFamily="34" charset="0"/>
            </a:endParaRPr>
          </a:p>
        </p:txBody>
      </p:sp>
      <p:sp>
        <p:nvSpPr>
          <p:cNvPr id="23583" name="ZoneTexte 193"/>
          <p:cNvSpPr txBox="1">
            <a:spLocks noChangeArrowheads="1"/>
          </p:cNvSpPr>
          <p:nvPr/>
        </p:nvSpPr>
        <p:spPr bwMode="auto">
          <a:xfrm rot="-1543173">
            <a:off x="3873500" y="4379913"/>
            <a:ext cx="1814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Inventory</a:t>
            </a:r>
          </a:p>
        </p:txBody>
      </p:sp>
      <p:sp>
        <p:nvSpPr>
          <p:cNvPr id="23584" name="ZoneTexte 194"/>
          <p:cNvSpPr txBox="1">
            <a:spLocks noChangeArrowheads="1"/>
          </p:cNvSpPr>
          <p:nvPr/>
        </p:nvSpPr>
        <p:spPr bwMode="auto">
          <a:xfrm rot="-3920495">
            <a:off x="5382419" y="2751931"/>
            <a:ext cx="18161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Billing</a:t>
            </a:r>
          </a:p>
        </p:txBody>
      </p:sp>
      <p:cxnSp>
        <p:nvCxnSpPr>
          <p:cNvPr id="32" name="Connecteur droit 31"/>
          <p:cNvCxnSpPr/>
          <p:nvPr/>
        </p:nvCxnSpPr>
        <p:spPr>
          <a:xfrm flipH="1">
            <a:off x="4537075" y="3676650"/>
            <a:ext cx="2673350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1" name="Connecteur droit 200"/>
          <p:cNvCxnSpPr/>
          <p:nvPr/>
        </p:nvCxnSpPr>
        <p:spPr>
          <a:xfrm flipH="1">
            <a:off x="4787900" y="2185988"/>
            <a:ext cx="2422525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3" name="Connecteur droit 202"/>
          <p:cNvCxnSpPr/>
          <p:nvPr/>
        </p:nvCxnSpPr>
        <p:spPr>
          <a:xfrm flipH="1">
            <a:off x="4030663" y="2682875"/>
            <a:ext cx="3179762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5" name="Connecteur droit 204"/>
          <p:cNvCxnSpPr/>
          <p:nvPr/>
        </p:nvCxnSpPr>
        <p:spPr>
          <a:xfrm flipH="1">
            <a:off x="2687638" y="3179763"/>
            <a:ext cx="4522787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7278688" y="1863725"/>
            <a:ext cx="1952625" cy="431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Install, Start, Stop, </a:t>
            </a:r>
            <a:r>
              <a:rPr lang="fr-FR" sz="11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Uninstall</a:t>
            </a: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/>
            </a:r>
            <a:b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fr-FR" sz="11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Dependency</a:t>
            </a: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fr-FR" sz="11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mgmt</a:t>
            </a: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, …</a:t>
            </a:r>
          </a:p>
        </p:txBody>
      </p:sp>
      <p:sp>
        <p:nvSpPr>
          <p:cNvPr id="212" name="ZoneTexte 211"/>
          <p:cNvSpPr txBox="1"/>
          <p:nvPr/>
        </p:nvSpPr>
        <p:spPr>
          <a:xfrm>
            <a:off x="7278688" y="2462213"/>
            <a:ext cx="18653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AT </a:t>
            </a:r>
            <a:r>
              <a:rPr lang="fr-FR" sz="11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commands</a:t>
            </a: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, Reboot, </a:t>
            </a:r>
            <a:r>
              <a:rPr lang="fr-FR" sz="11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Wake-up</a:t>
            </a: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, Monitoring, …</a:t>
            </a:r>
          </a:p>
        </p:txBody>
      </p:sp>
      <p:sp>
        <p:nvSpPr>
          <p:cNvPr id="213" name="ZoneTexte 212"/>
          <p:cNvSpPr txBox="1"/>
          <p:nvPr/>
        </p:nvSpPr>
        <p:spPr>
          <a:xfrm>
            <a:off x="7315200" y="2919413"/>
            <a:ext cx="1865313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Data, </a:t>
            </a:r>
            <a:r>
              <a:rPr lang="fr-FR" sz="11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Commands</a:t>
            </a:r>
            <a:r>
              <a:rPr lang="fr-FR" sz="11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, Events</a:t>
            </a:r>
          </a:p>
        </p:txBody>
      </p:sp>
      <p:sp>
        <p:nvSpPr>
          <p:cNvPr id="214" name="ZoneTexte 213"/>
          <p:cNvSpPr txBox="1"/>
          <p:nvPr/>
        </p:nvSpPr>
        <p:spPr>
          <a:xfrm>
            <a:off x="7315200" y="3514725"/>
            <a:ext cx="1865313" cy="261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Read, </a:t>
            </a:r>
            <a:r>
              <a:rPr lang="fr-FR" sz="1100" dirty="0" err="1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Write</a:t>
            </a:r>
            <a:r>
              <a:rPr lang="fr-FR" sz="11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, </a:t>
            </a:r>
            <a:r>
              <a:rPr lang="fr-FR" sz="1100" dirty="0" err="1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Consolidate</a:t>
            </a:r>
            <a:endParaRPr lang="fr-FR" sz="11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23593" name="ZoneTexte 46"/>
          <p:cNvSpPr txBox="1">
            <a:spLocks noChangeArrowheads="1"/>
          </p:cNvSpPr>
          <p:nvPr/>
        </p:nvSpPr>
        <p:spPr bwMode="auto">
          <a:xfrm rot="3624249">
            <a:off x="1399382" y="2372519"/>
            <a:ext cx="18145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00" b="1">
                <a:latin typeface="Century Gothic" pitchFamily="34" charset="0"/>
              </a:rPr>
              <a:t>OMA-DM</a:t>
            </a:r>
            <a:r>
              <a:rPr lang="fr-FR" sz="900">
                <a:latin typeface="Century Gothic" pitchFamily="34" charset="0"/>
              </a:rPr>
              <a:t>   </a:t>
            </a:r>
            <a:r>
              <a:rPr lang="fr-FR" sz="900" b="1">
                <a:latin typeface="Century Gothic" pitchFamily="34" charset="0"/>
              </a:rPr>
              <a:t>MQTT</a:t>
            </a:r>
            <a:r>
              <a:rPr lang="fr-FR" sz="900">
                <a:latin typeface="Century Gothic" pitchFamily="34" charset="0"/>
              </a:rPr>
              <a:t/>
            </a:r>
            <a:br>
              <a:rPr lang="fr-FR" sz="900">
                <a:latin typeface="Century Gothic" pitchFamily="34" charset="0"/>
              </a:rPr>
            </a:br>
            <a:r>
              <a:rPr lang="fr-FR" sz="900">
                <a:latin typeface="Century Gothic" pitchFamily="34" charset="0"/>
              </a:rPr>
              <a:t> AWT-DA …</a:t>
            </a:r>
          </a:p>
        </p:txBody>
      </p:sp>
      <p:sp>
        <p:nvSpPr>
          <p:cNvPr id="23594" name="ZoneTexte 47"/>
          <p:cNvSpPr txBox="1">
            <a:spLocks noChangeArrowheads="1"/>
          </p:cNvSpPr>
          <p:nvPr/>
        </p:nvSpPr>
        <p:spPr bwMode="auto">
          <a:xfrm>
            <a:off x="2630488" y="3155950"/>
            <a:ext cx="18161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00">
                <a:latin typeface="Century Gothic" pitchFamily="34" charset="0"/>
              </a:rPr>
              <a:t>ALEOS  </a:t>
            </a:r>
            <a:r>
              <a:rPr lang="fr-FR" sz="900" b="1">
                <a:latin typeface="Century Gothic" pitchFamily="34" charset="0"/>
              </a:rPr>
              <a:t>Linux</a:t>
            </a:r>
            <a:r>
              <a:rPr lang="fr-FR" sz="900">
                <a:latin typeface="Century Gothic" pitchFamily="34" charset="0"/>
              </a:rPr>
              <a:t>  OpenAT</a:t>
            </a:r>
          </a:p>
        </p:txBody>
      </p:sp>
      <p:sp>
        <p:nvSpPr>
          <p:cNvPr id="23595" name="ZoneTexte 48"/>
          <p:cNvSpPr txBox="1">
            <a:spLocks noChangeArrowheads="1"/>
          </p:cNvSpPr>
          <p:nvPr/>
        </p:nvSpPr>
        <p:spPr bwMode="auto">
          <a:xfrm rot="-3751928">
            <a:off x="3865562" y="2474913"/>
            <a:ext cx="181451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00">
                <a:latin typeface="Century Gothic" pitchFamily="34" charset="0"/>
              </a:rPr>
              <a:t>   AAF   </a:t>
            </a:r>
            <a:r>
              <a:rPr lang="fr-FR" sz="900" b="1">
                <a:latin typeface="Century Gothic" pitchFamily="34" charset="0"/>
              </a:rPr>
              <a:t>OSGi</a:t>
            </a:r>
            <a:r>
              <a:rPr lang="fr-FR" sz="900">
                <a:latin typeface="Century Gothic" pitchFamily="34" charset="0"/>
              </a:rPr>
              <a:t>  OpenAT</a:t>
            </a:r>
          </a:p>
        </p:txBody>
      </p:sp>
      <p:grpSp>
        <p:nvGrpSpPr>
          <p:cNvPr id="23596" name="Grouper 49"/>
          <p:cNvGrpSpPr>
            <a:grpSpLocks/>
          </p:cNvGrpSpPr>
          <p:nvPr/>
        </p:nvGrpSpPr>
        <p:grpSpPr bwMode="auto">
          <a:xfrm>
            <a:off x="3908425" y="5551488"/>
            <a:ext cx="1544638" cy="842962"/>
            <a:chOff x="6703663" y="5334851"/>
            <a:chExt cx="1719004" cy="938948"/>
          </a:xfrm>
        </p:grpSpPr>
        <p:pic>
          <p:nvPicPr>
            <p:cNvPr id="23609" name="Picture 7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967981" y="5334851"/>
              <a:ext cx="1036102" cy="6869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10" name="Text Box 8"/>
            <p:cNvSpPr txBox="1">
              <a:spLocks noChangeArrowheads="1"/>
            </p:cNvSpPr>
            <p:nvPr/>
          </p:nvSpPr>
          <p:spPr bwMode="auto">
            <a:xfrm>
              <a:off x="6703663" y="5986400"/>
              <a:ext cx="1719004" cy="28739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89990" tIns="46795" rIns="89990" bIns="46795"/>
            <a:lstStyle/>
            <a:p>
              <a:pPr algn="ctr"/>
              <a:r>
                <a:rPr lang="en-GB" sz="1000" b="1">
                  <a:solidFill>
                    <a:srgbClr val="666666"/>
                  </a:solidFill>
                </a:rPr>
                <a:t>Enterprise Applications</a:t>
              </a:r>
            </a:p>
          </p:txBody>
        </p:sp>
      </p:grpSp>
      <p:grpSp>
        <p:nvGrpSpPr>
          <p:cNvPr id="23597" name="Grouper 52"/>
          <p:cNvGrpSpPr>
            <a:grpSpLocks/>
          </p:cNvGrpSpPr>
          <p:nvPr/>
        </p:nvGrpSpPr>
        <p:grpSpPr bwMode="auto">
          <a:xfrm>
            <a:off x="2090738" y="5562600"/>
            <a:ext cx="1524000" cy="819150"/>
            <a:chOff x="7150751" y="3379507"/>
            <a:chExt cx="1695295" cy="911733"/>
          </a:xfrm>
        </p:grpSpPr>
        <p:sp>
          <p:nvSpPr>
            <p:cNvPr id="23607" name="Text Box 8"/>
            <p:cNvSpPr txBox="1">
              <a:spLocks noChangeArrowheads="1"/>
            </p:cNvSpPr>
            <p:nvPr/>
          </p:nvSpPr>
          <p:spPr bwMode="auto">
            <a:xfrm>
              <a:off x="7150751" y="4003841"/>
              <a:ext cx="1695295" cy="28739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89990" tIns="46795" rIns="89990" bIns="46795"/>
            <a:lstStyle/>
            <a:p>
              <a:pPr algn="ctr"/>
              <a:r>
                <a:rPr lang="en-GB" sz="1000" b="1">
                  <a:solidFill>
                    <a:srgbClr val="666666"/>
                  </a:solidFill>
                </a:rPr>
                <a:t>Web 2.0 Applications</a:t>
              </a:r>
            </a:p>
          </p:txBody>
        </p:sp>
        <p:pic>
          <p:nvPicPr>
            <p:cNvPr id="23608" name="Picture 7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487290" y="3379507"/>
              <a:ext cx="910860" cy="660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598" name="Grouper 55"/>
          <p:cNvGrpSpPr>
            <a:grpSpLocks/>
          </p:cNvGrpSpPr>
          <p:nvPr/>
        </p:nvGrpSpPr>
        <p:grpSpPr bwMode="auto">
          <a:xfrm>
            <a:off x="419100" y="5524500"/>
            <a:ext cx="1377950" cy="857250"/>
            <a:chOff x="6191516" y="898757"/>
            <a:chExt cx="1533643" cy="955442"/>
          </a:xfrm>
        </p:grpSpPr>
        <p:grpSp>
          <p:nvGrpSpPr>
            <p:cNvPr id="23602" name="Group 57"/>
            <p:cNvGrpSpPr>
              <a:grpSpLocks/>
            </p:cNvGrpSpPr>
            <p:nvPr/>
          </p:nvGrpSpPr>
          <p:grpSpPr bwMode="auto">
            <a:xfrm>
              <a:off x="6420491" y="898757"/>
              <a:ext cx="1030409" cy="710660"/>
              <a:chOff x="6407834" y="4383064"/>
              <a:chExt cx="1724332" cy="1189361"/>
            </a:xfrm>
          </p:grpSpPr>
          <p:pic>
            <p:nvPicPr>
              <p:cNvPr id="23604" name="Picture 104" descr="HMI.png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6407834" y="4567235"/>
                <a:ext cx="1529861" cy="944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605" name="Picture 2" descr="http://www.solar-is-future.com/uploads/pics/sPortal.jpg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6780487" y="4383064"/>
                <a:ext cx="1351679" cy="890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606" name="Picture 3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7701302" y="4757003"/>
                <a:ext cx="385424" cy="815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3603" name="Text Box 8"/>
            <p:cNvSpPr txBox="1">
              <a:spLocks noChangeArrowheads="1"/>
            </p:cNvSpPr>
            <p:nvPr/>
          </p:nvSpPr>
          <p:spPr bwMode="auto">
            <a:xfrm>
              <a:off x="6191516" y="1566800"/>
              <a:ext cx="1533643" cy="28739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89990" tIns="46795" rIns="89990" bIns="46795"/>
            <a:lstStyle/>
            <a:p>
              <a:pPr algn="ctr"/>
              <a:r>
                <a:rPr lang="en-GB" sz="1000" b="1">
                  <a:solidFill>
                    <a:srgbClr val="666666"/>
                  </a:solidFill>
                </a:rPr>
                <a:t>M2M Applications</a:t>
              </a:r>
            </a:p>
          </p:txBody>
        </p:sp>
      </p:grpSp>
      <p:grpSp>
        <p:nvGrpSpPr>
          <p:cNvPr id="23599" name="Grouper 61"/>
          <p:cNvGrpSpPr>
            <a:grpSpLocks/>
          </p:cNvGrpSpPr>
          <p:nvPr/>
        </p:nvGrpSpPr>
        <p:grpSpPr bwMode="auto">
          <a:xfrm>
            <a:off x="5746750" y="5568950"/>
            <a:ext cx="1403350" cy="808038"/>
            <a:chOff x="4572000" y="5755389"/>
            <a:chExt cx="1562731" cy="899410"/>
          </a:xfrm>
        </p:grpSpPr>
        <p:sp>
          <p:nvSpPr>
            <p:cNvPr id="23600" name="Text Box 8"/>
            <p:cNvSpPr txBox="1">
              <a:spLocks noChangeArrowheads="1"/>
            </p:cNvSpPr>
            <p:nvPr/>
          </p:nvSpPr>
          <p:spPr bwMode="auto">
            <a:xfrm>
              <a:off x="4572000" y="6367400"/>
              <a:ext cx="1562731" cy="28739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89990" tIns="46795" rIns="89990" bIns="46795"/>
            <a:lstStyle/>
            <a:p>
              <a:pPr algn="ctr"/>
              <a:r>
                <a:rPr lang="en-GB" sz="1000" b="1">
                  <a:solidFill>
                    <a:srgbClr val="666666"/>
                  </a:solidFill>
                </a:rPr>
                <a:t>Future Applications</a:t>
              </a:r>
            </a:p>
          </p:txBody>
        </p:sp>
        <p:pic>
          <p:nvPicPr>
            <p:cNvPr id="23601" name="Picture 80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930750" y="5755389"/>
              <a:ext cx="728687" cy="662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Arc plein 86"/>
          <p:cNvSpPr/>
          <p:nvPr/>
        </p:nvSpPr>
        <p:spPr>
          <a:xfrm>
            <a:off x="1036638" y="-649288"/>
            <a:ext cx="5014912" cy="5014913"/>
          </a:xfrm>
          <a:prstGeom prst="blockArc">
            <a:avLst>
              <a:gd name="adj1" fmla="val 21588175"/>
              <a:gd name="adj2" fmla="val 3041994"/>
              <a:gd name="adj3" fmla="val 1582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2" name="Arc plein 81"/>
          <p:cNvSpPr/>
          <p:nvPr/>
        </p:nvSpPr>
        <p:spPr>
          <a:xfrm>
            <a:off x="1036638" y="-652463"/>
            <a:ext cx="5014912" cy="5014913"/>
          </a:xfrm>
          <a:prstGeom prst="blockArc">
            <a:avLst>
              <a:gd name="adj1" fmla="val 6992120"/>
              <a:gd name="adj2" fmla="val 10776723"/>
              <a:gd name="adj3" fmla="val 1589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4579" name="Espace réservé du numéro de diapositive 1"/>
          <p:cNvSpPr txBox="1">
            <a:spLocks noGrp="1"/>
          </p:cNvSpPr>
          <p:nvPr/>
        </p:nvSpPr>
        <p:spPr bwMode="auto">
          <a:xfrm>
            <a:off x="6858000" y="6461125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C84D574-96CE-4BAE-89B6-5AC0F0B23BB2}" type="slidenum">
              <a:rPr lang="en-US" sz="900">
                <a:solidFill>
                  <a:schemeClr val="bg1"/>
                </a:solidFill>
              </a:rPr>
              <a:pPr algn="r"/>
              <a:t>9</a:t>
            </a:fld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8" name="Espace réservé de la date 1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M2M IWG Kick-off meeting | 31-jan-12</a:t>
            </a: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by Sierra Wireless, IBM, Eurotech, and made available under the EPL v1.0</a:t>
            </a:r>
            <a:endParaRPr lang="en-US" dirty="0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73B229-DC1F-420D-9F09-BAEE184F2F1F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5" name="ZoneTexte 24"/>
          <p:cNvSpPr txBox="1"/>
          <p:nvPr/>
        </p:nvSpPr>
        <p:spPr>
          <a:xfrm rot="17984021">
            <a:off x="4341018" y="715169"/>
            <a:ext cx="1816101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600" dirty="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HW/SW </a:t>
            </a:r>
            <a:r>
              <a:rPr lang="fr-FR" sz="1600" dirty="0" err="1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rPr>
              <a:t>platform</a:t>
            </a:r>
            <a:endParaRPr lang="fr-FR" sz="1600" dirty="0">
              <a:solidFill>
                <a:schemeClr val="accent4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175" name="Arc plein 174"/>
          <p:cNvSpPr/>
          <p:nvPr/>
        </p:nvSpPr>
        <p:spPr>
          <a:xfrm>
            <a:off x="1905000" y="234950"/>
            <a:ext cx="3246438" cy="3246438"/>
          </a:xfrm>
          <a:prstGeom prst="blockArc">
            <a:avLst>
              <a:gd name="adj1" fmla="val 596"/>
              <a:gd name="adj2" fmla="val 10762492"/>
              <a:gd name="adj3" fmla="val 2338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8" name="Arc plein 177"/>
          <p:cNvSpPr/>
          <p:nvPr/>
        </p:nvSpPr>
        <p:spPr>
          <a:xfrm>
            <a:off x="1031875" y="-655638"/>
            <a:ext cx="5016500" cy="5014913"/>
          </a:xfrm>
          <a:prstGeom prst="blockArc">
            <a:avLst>
              <a:gd name="adj1" fmla="val 7377040"/>
              <a:gd name="adj2" fmla="val 10776723"/>
              <a:gd name="adj3" fmla="val 1589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9" name="ZoneTexte 178"/>
          <p:cNvSpPr txBox="1"/>
          <p:nvPr/>
        </p:nvSpPr>
        <p:spPr>
          <a:xfrm rot="17984021">
            <a:off x="5185568" y="589757"/>
            <a:ext cx="18907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600" dirty="0" err="1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Core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fr-FR" sz="1600" dirty="0" err="1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embedded</a:t>
            </a: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/>
            </a:r>
            <a:br>
              <a:rPr lang="fr-FR" sz="16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</a:br>
            <a:r>
              <a:rPr lang="fr-FR" sz="16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services</a:t>
            </a:r>
          </a:p>
        </p:txBody>
      </p:sp>
      <p:sp>
        <p:nvSpPr>
          <p:cNvPr id="180" name="ZoneTexte 179"/>
          <p:cNvSpPr txBox="1"/>
          <p:nvPr/>
        </p:nvSpPr>
        <p:spPr>
          <a:xfrm rot="17984021">
            <a:off x="6015832" y="710406"/>
            <a:ext cx="199390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accent2">
                    <a:lumMod val="50000"/>
                  </a:schemeClr>
                </a:solidFill>
                <a:latin typeface="Century Gothic"/>
                <a:cs typeface="Century Gothic"/>
              </a:rPr>
              <a:t>M2M </a:t>
            </a:r>
            <a:r>
              <a:rPr lang="fr-FR" sz="1600" dirty="0" err="1">
                <a:solidFill>
                  <a:schemeClr val="accent2">
                    <a:lumMod val="50000"/>
                  </a:schemeClr>
                </a:solidFill>
                <a:latin typeface="Century Gothic"/>
                <a:cs typeface="Century Gothic"/>
              </a:rPr>
              <a:t>accelerators</a:t>
            </a:r>
            <a:endParaRPr lang="fr-FR" sz="1600" dirty="0">
              <a:solidFill>
                <a:schemeClr val="accent2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181" name="Arc plein 180"/>
          <p:cNvSpPr/>
          <p:nvPr/>
        </p:nvSpPr>
        <p:spPr>
          <a:xfrm>
            <a:off x="88900" y="-1598613"/>
            <a:ext cx="6900863" cy="6900863"/>
          </a:xfrm>
          <a:prstGeom prst="blockArc">
            <a:avLst>
              <a:gd name="adj1" fmla="val 5392037"/>
              <a:gd name="adj2" fmla="val 10778768"/>
              <a:gd name="adj3" fmla="val 1260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3" name="Arc plein 182"/>
          <p:cNvSpPr/>
          <p:nvPr/>
        </p:nvSpPr>
        <p:spPr>
          <a:xfrm>
            <a:off x="88900" y="-1598613"/>
            <a:ext cx="6900863" cy="6900863"/>
          </a:xfrm>
          <a:prstGeom prst="blockArc">
            <a:avLst>
              <a:gd name="adj1" fmla="val 21595261"/>
              <a:gd name="adj2" fmla="val 5394626"/>
              <a:gd name="adj3" fmla="val 1261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4590" name="ZoneTexte 189"/>
          <p:cNvSpPr txBox="1">
            <a:spLocks noChangeArrowheads="1"/>
          </p:cNvSpPr>
          <p:nvPr/>
        </p:nvSpPr>
        <p:spPr bwMode="auto">
          <a:xfrm rot="2471045">
            <a:off x="742950" y="3835400"/>
            <a:ext cx="1816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Embedded App Model</a:t>
            </a:r>
          </a:p>
        </p:txBody>
      </p:sp>
      <p:sp>
        <p:nvSpPr>
          <p:cNvPr id="24591" name="ZoneTexte 193"/>
          <p:cNvSpPr txBox="1">
            <a:spLocks noChangeArrowheads="1"/>
          </p:cNvSpPr>
          <p:nvPr/>
        </p:nvSpPr>
        <p:spPr bwMode="auto">
          <a:xfrm rot="-2873774">
            <a:off x="4695032" y="3736181"/>
            <a:ext cx="1814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Rules Engine</a:t>
            </a:r>
          </a:p>
        </p:txBody>
      </p:sp>
      <p:grpSp>
        <p:nvGrpSpPr>
          <p:cNvPr id="24592" name="Groupe 185"/>
          <p:cNvGrpSpPr>
            <a:grpSpLocks/>
          </p:cNvGrpSpPr>
          <p:nvPr/>
        </p:nvGrpSpPr>
        <p:grpSpPr bwMode="auto">
          <a:xfrm rot="2386733">
            <a:off x="2047875" y="1322388"/>
            <a:ext cx="609600" cy="93662"/>
            <a:chOff x="4214371" y="2300495"/>
            <a:chExt cx="1858027" cy="75876"/>
          </a:xfrm>
        </p:grpSpPr>
        <p:sp>
          <p:nvSpPr>
            <p:cNvPr id="66" name="Line 124"/>
            <p:cNvSpPr>
              <a:spLocks noChangeShapeType="1"/>
            </p:cNvSpPr>
            <p:nvPr/>
          </p:nvSpPr>
          <p:spPr bwMode="auto">
            <a:xfrm flipV="1">
              <a:off x="4213377" y="2376305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67" name="Line 124"/>
            <p:cNvSpPr>
              <a:spLocks noChangeShapeType="1"/>
            </p:cNvSpPr>
            <p:nvPr/>
          </p:nvSpPr>
          <p:spPr bwMode="auto">
            <a:xfrm flipV="1">
              <a:off x="4212272" y="2299573"/>
              <a:ext cx="18580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lIns="90000" tIns="46800" rIns="90000" bIns="46800"/>
            <a:lstStyle/>
            <a:p>
              <a:pPr algn="ctr">
                <a:defRPr/>
              </a:pPr>
              <a:endParaRPr lang="en-US" sz="1400" b="1">
                <a:solidFill>
                  <a:srgbClr val="FFFFFF"/>
                </a:solidFill>
              </a:endParaRPr>
            </a:p>
          </p:txBody>
        </p:sp>
      </p:grpSp>
      <p:sp>
        <p:nvSpPr>
          <p:cNvPr id="68" name="Line 124"/>
          <p:cNvSpPr>
            <a:spLocks noChangeShapeType="1"/>
          </p:cNvSpPr>
          <p:nvPr/>
        </p:nvSpPr>
        <p:spPr bwMode="auto">
          <a:xfrm>
            <a:off x="3332163" y="1900238"/>
            <a:ext cx="320675" cy="0"/>
          </a:xfrm>
          <a:prstGeom prst="lin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89990" tIns="46795" rIns="89990" bIns="46795"/>
          <a:lstStyle/>
          <a:p>
            <a:pPr algn="ctr">
              <a:defRPr/>
            </a:pPr>
            <a:endParaRPr lang="en-US" sz="1400" b="1">
              <a:solidFill>
                <a:srgbClr val="FFFFFF"/>
              </a:solidFill>
            </a:endParaRPr>
          </a:p>
        </p:txBody>
      </p:sp>
      <p:pic>
        <p:nvPicPr>
          <p:cNvPr id="24594" name="Image 119" descr="communicationGPRS_Right_transp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1288" y="1538288"/>
            <a:ext cx="192087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Image 110" descr="sw_av_fastrac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2725" y="1547813"/>
            <a:ext cx="4730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7" descr="PLC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2850" y="1611313"/>
            <a:ext cx="53498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Text Box 7"/>
          <p:cNvSpPr txBox="1">
            <a:spLocks noChangeArrowheads="1"/>
          </p:cNvSpPr>
          <p:nvPr/>
        </p:nvSpPr>
        <p:spPr bwMode="auto">
          <a:xfrm rot="10800000" flipV="1">
            <a:off x="3032125" y="2184400"/>
            <a:ext cx="1143000" cy="307975"/>
          </a:xfrm>
          <a:prstGeom prst="rect">
            <a:avLst/>
          </a:prstGeom>
          <a:noFill/>
        </p:spPr>
        <p:txBody>
          <a:bodyPr lIns="91430" tIns="45714" rIns="91430" bIns="45714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666666"/>
                </a:solidFill>
                <a:latin typeface="+mj-lt"/>
                <a:ea typeface="ＭＳ Ｐゴシック" pitchFamily="-65" charset="-128"/>
                <a:cs typeface="+mn-cs"/>
              </a:rPr>
              <a:t>M2M system</a:t>
            </a:r>
          </a:p>
        </p:txBody>
      </p:sp>
      <p:grpSp>
        <p:nvGrpSpPr>
          <p:cNvPr id="24598" name="Grouper 72"/>
          <p:cNvGrpSpPr>
            <a:grpSpLocks/>
          </p:cNvGrpSpPr>
          <p:nvPr/>
        </p:nvGrpSpPr>
        <p:grpSpPr bwMode="auto">
          <a:xfrm>
            <a:off x="1385888" y="647700"/>
            <a:ext cx="742950" cy="568325"/>
            <a:chOff x="1002157" y="685238"/>
            <a:chExt cx="743662" cy="567897"/>
          </a:xfrm>
        </p:grpSpPr>
        <p:grpSp>
          <p:nvGrpSpPr>
            <p:cNvPr id="24608" name="Groupe 117"/>
            <p:cNvGrpSpPr>
              <a:grpSpLocks/>
            </p:cNvGrpSpPr>
            <p:nvPr/>
          </p:nvGrpSpPr>
          <p:grpSpPr bwMode="auto">
            <a:xfrm>
              <a:off x="1443352" y="939373"/>
              <a:ext cx="302467" cy="283949"/>
              <a:chOff x="6200775" y="2238375"/>
              <a:chExt cx="657225" cy="552450"/>
            </a:xfrm>
          </p:grpSpPr>
          <p:pic>
            <p:nvPicPr>
              <p:cNvPr id="24610" name="Image 114" descr="sw_av_database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200775" y="223837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11" name="Image 115" descr="sw_av_database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438900" y="2286000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12" name="Image 116" descr="sw_av_database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257925" y="2371725"/>
                <a:ext cx="419100" cy="419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4609" name="Image 118" descr="sw_av_data-center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2157" y="685238"/>
              <a:ext cx="567897" cy="5678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99" name="ZoneTexte 78"/>
          <p:cNvSpPr txBox="1">
            <a:spLocks noChangeArrowheads="1"/>
          </p:cNvSpPr>
          <p:nvPr/>
        </p:nvSpPr>
        <p:spPr bwMode="auto">
          <a:xfrm rot="3665402">
            <a:off x="658019" y="2604294"/>
            <a:ext cx="24177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Device Mgmt</a:t>
            </a:r>
          </a:p>
        </p:txBody>
      </p:sp>
      <p:sp>
        <p:nvSpPr>
          <p:cNvPr id="24600" name="ZoneTexte 79"/>
          <p:cNvSpPr txBox="1">
            <a:spLocks noChangeArrowheads="1"/>
          </p:cNvSpPr>
          <p:nvPr/>
        </p:nvSpPr>
        <p:spPr bwMode="auto">
          <a:xfrm>
            <a:off x="2687638" y="2663825"/>
            <a:ext cx="1816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Embedded/M2M framework</a:t>
            </a:r>
          </a:p>
        </p:txBody>
      </p:sp>
      <p:sp>
        <p:nvSpPr>
          <p:cNvPr id="24601" name="ZoneTexte 80"/>
          <p:cNvSpPr txBox="1">
            <a:spLocks noChangeArrowheads="1"/>
          </p:cNvSpPr>
          <p:nvPr/>
        </p:nvSpPr>
        <p:spPr bwMode="auto">
          <a:xfrm>
            <a:off x="2597150" y="3103563"/>
            <a:ext cx="18145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00" dirty="0" err="1">
                <a:latin typeface="Century Gothic" pitchFamily="34" charset="0"/>
              </a:rPr>
              <a:t>Lua</a:t>
            </a:r>
            <a:r>
              <a:rPr lang="fr-FR" sz="900" dirty="0">
                <a:latin typeface="Century Gothic" pitchFamily="34" charset="0"/>
              </a:rPr>
              <a:t>   </a:t>
            </a:r>
            <a:r>
              <a:rPr lang="fr-FR" sz="900" b="1" dirty="0" err="1">
                <a:latin typeface="Century Gothic" pitchFamily="34" charset="0"/>
              </a:rPr>
              <a:t>OSGi</a:t>
            </a:r>
            <a:r>
              <a:rPr lang="fr-FR" sz="900" dirty="0">
                <a:latin typeface="Century Gothic" pitchFamily="34" charset="0"/>
              </a:rPr>
              <a:t>   Linux  </a:t>
            </a:r>
            <a:r>
              <a:rPr lang="fr-FR" sz="900" dirty="0" err="1">
                <a:latin typeface="Century Gothic" pitchFamily="34" charset="0"/>
              </a:rPr>
              <a:t>OpenAT</a:t>
            </a:r>
            <a:endParaRPr lang="fr-FR" sz="900" dirty="0">
              <a:latin typeface="Century Gothic" pitchFamily="34" charset="0"/>
            </a:endParaRPr>
          </a:p>
        </p:txBody>
      </p:sp>
      <p:sp>
        <p:nvSpPr>
          <p:cNvPr id="83" name="Arc plein 82"/>
          <p:cNvSpPr/>
          <p:nvPr/>
        </p:nvSpPr>
        <p:spPr>
          <a:xfrm>
            <a:off x="1038225" y="-652463"/>
            <a:ext cx="5014913" cy="5014913"/>
          </a:xfrm>
          <a:prstGeom prst="blockArc">
            <a:avLst>
              <a:gd name="adj1" fmla="val 3040465"/>
              <a:gd name="adj2" fmla="val 7397130"/>
              <a:gd name="adj3" fmla="val 1585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4603" name="ZoneTexte 83"/>
          <p:cNvSpPr txBox="1">
            <a:spLocks noChangeArrowheads="1"/>
          </p:cNvSpPr>
          <p:nvPr/>
        </p:nvSpPr>
        <p:spPr bwMode="auto">
          <a:xfrm>
            <a:off x="2687638" y="3517900"/>
            <a:ext cx="1816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Sensors Network /</a:t>
            </a:r>
            <a:br>
              <a:rPr lang="fr-FR" sz="1400">
                <a:latin typeface="Century Gothic" pitchFamily="34" charset="0"/>
              </a:rPr>
            </a:br>
            <a:r>
              <a:rPr lang="fr-FR" sz="1400">
                <a:latin typeface="Century Gothic" pitchFamily="34" charset="0"/>
              </a:rPr>
              <a:t>Drivers</a:t>
            </a:r>
          </a:p>
        </p:txBody>
      </p:sp>
      <p:sp>
        <p:nvSpPr>
          <p:cNvPr id="24604" name="ZoneTexte 84"/>
          <p:cNvSpPr txBox="1">
            <a:spLocks noChangeArrowheads="1"/>
          </p:cNvSpPr>
          <p:nvPr/>
        </p:nvSpPr>
        <p:spPr bwMode="auto">
          <a:xfrm rot="-3551803">
            <a:off x="4986338" y="2525712"/>
            <a:ext cx="565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entury Gothic" pitchFamily="34" charset="0"/>
              </a:rPr>
              <a:t>ALM</a:t>
            </a:r>
          </a:p>
        </p:txBody>
      </p:sp>
      <p:sp>
        <p:nvSpPr>
          <p:cNvPr id="24605" name="ZoneTexte 85"/>
          <p:cNvSpPr txBox="1">
            <a:spLocks noChangeArrowheads="1"/>
          </p:cNvSpPr>
          <p:nvPr/>
        </p:nvSpPr>
        <p:spPr bwMode="auto">
          <a:xfrm rot="-3751928">
            <a:off x="4690269" y="2747169"/>
            <a:ext cx="18161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00">
                <a:latin typeface="Century Gothic" pitchFamily="34" charset="0"/>
              </a:rPr>
              <a:t>   AAF   </a:t>
            </a:r>
            <a:r>
              <a:rPr lang="fr-FR" sz="900" b="1">
                <a:latin typeface="Century Gothic" pitchFamily="34" charset="0"/>
              </a:rPr>
              <a:t>OSGi</a:t>
            </a:r>
            <a:r>
              <a:rPr lang="fr-FR" sz="900">
                <a:latin typeface="Century Gothic" pitchFamily="34" charset="0"/>
              </a:rPr>
              <a:t>  OpenAT</a:t>
            </a:r>
          </a:p>
        </p:txBody>
      </p:sp>
      <p:sp>
        <p:nvSpPr>
          <p:cNvPr id="24606" name="ZoneTexte 87"/>
          <p:cNvSpPr txBox="1">
            <a:spLocks noChangeArrowheads="1"/>
          </p:cNvSpPr>
          <p:nvPr/>
        </p:nvSpPr>
        <p:spPr bwMode="auto">
          <a:xfrm rot="3668054">
            <a:off x="674687" y="2757488"/>
            <a:ext cx="1814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00">
                <a:latin typeface="Century Gothic" pitchFamily="34" charset="0"/>
              </a:rPr>
              <a:t>ALEOS  </a:t>
            </a:r>
            <a:r>
              <a:rPr lang="fr-FR" sz="900" b="1">
                <a:latin typeface="Century Gothic" pitchFamily="34" charset="0"/>
              </a:rPr>
              <a:t>Linux</a:t>
            </a:r>
            <a:r>
              <a:rPr lang="fr-FR" sz="900">
                <a:latin typeface="Century Gothic" pitchFamily="34" charset="0"/>
              </a:rPr>
              <a:t>  nPhase DPS</a:t>
            </a:r>
            <a:br>
              <a:rPr lang="fr-FR" sz="900">
                <a:latin typeface="Century Gothic" pitchFamily="34" charset="0"/>
              </a:rPr>
            </a:br>
            <a:r>
              <a:rPr lang="fr-FR" sz="900">
                <a:latin typeface="Century Gothic" pitchFamily="34" charset="0"/>
              </a:rPr>
              <a:t>Axeda Agent   TR-069</a:t>
            </a:r>
          </a:p>
        </p:txBody>
      </p:sp>
      <p:sp>
        <p:nvSpPr>
          <p:cNvPr id="24607" name="ZoneTexte 88"/>
          <p:cNvSpPr txBox="1">
            <a:spLocks noChangeArrowheads="1"/>
          </p:cNvSpPr>
          <p:nvPr/>
        </p:nvSpPr>
        <p:spPr bwMode="auto">
          <a:xfrm>
            <a:off x="2630488" y="3962400"/>
            <a:ext cx="1816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00">
                <a:latin typeface="Century Gothic" pitchFamily="34" charset="0"/>
              </a:rPr>
              <a:t>ZigBee   Modbus   </a:t>
            </a:r>
            <a:r>
              <a:rPr lang="fr-FR" sz="900" b="1">
                <a:latin typeface="Century Gothic" pitchFamily="34" charset="0"/>
              </a:rPr>
              <a:t>MQTT</a:t>
            </a:r>
            <a:br>
              <a:rPr lang="fr-FR" sz="900" b="1">
                <a:latin typeface="Century Gothic" pitchFamily="34" charset="0"/>
              </a:rPr>
            </a:br>
            <a:r>
              <a:rPr lang="fr-FR" sz="900">
                <a:latin typeface="Century Gothic" pitchFamily="34" charset="0"/>
              </a:rPr>
              <a:t>CANbus   Ethernet …</a:t>
            </a:r>
          </a:p>
        </p:txBody>
      </p:sp>
      <p:cxnSp>
        <p:nvCxnSpPr>
          <p:cNvPr id="40" name="Connecteur droit 39"/>
          <p:cNvCxnSpPr/>
          <p:nvPr/>
        </p:nvCxnSpPr>
        <p:spPr>
          <a:xfrm flipH="1">
            <a:off x="4537075" y="3455130"/>
            <a:ext cx="2673350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7315200" y="3307973"/>
            <a:ext cx="1865313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1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Data,</a:t>
            </a:r>
            <a:r>
              <a:rPr lang="fr-FR" sz="11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fr-FR" sz="1100" dirty="0" err="1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Commands</a:t>
            </a:r>
            <a:r>
              <a:rPr lang="fr-FR" sz="11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, Events …</a:t>
            </a:r>
            <a:endParaRPr lang="fr-FR" sz="11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  <p:cxnSp>
        <p:nvCxnSpPr>
          <p:cNvPr id="42" name="Connecteur droit 41"/>
          <p:cNvCxnSpPr/>
          <p:nvPr/>
        </p:nvCxnSpPr>
        <p:spPr>
          <a:xfrm flipH="1">
            <a:off x="4879746" y="3088247"/>
            <a:ext cx="2330679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7315200" y="2941090"/>
            <a:ext cx="1865313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1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Start, stop, </a:t>
            </a:r>
            <a:r>
              <a:rPr lang="fr-FR" sz="1100" dirty="0" err="1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install</a:t>
            </a:r>
            <a:r>
              <a:rPr lang="fr-FR" sz="11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, </a:t>
            </a:r>
            <a:r>
              <a:rPr lang="fr-FR" sz="1100" dirty="0" err="1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discover</a:t>
            </a:r>
            <a:r>
              <a:rPr lang="fr-FR" sz="11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, …</a:t>
            </a:r>
          </a:p>
        </p:txBody>
      </p:sp>
      <p:cxnSp>
        <p:nvCxnSpPr>
          <p:cNvPr id="45" name="Connecteur droit 44"/>
          <p:cNvCxnSpPr/>
          <p:nvPr/>
        </p:nvCxnSpPr>
        <p:spPr>
          <a:xfrm flipH="1">
            <a:off x="2148593" y="3797069"/>
            <a:ext cx="5061832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7315200" y="3649912"/>
            <a:ext cx="1865313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1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AT </a:t>
            </a:r>
            <a:r>
              <a:rPr lang="fr-FR" sz="1100" dirty="0" err="1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commands</a:t>
            </a:r>
            <a:r>
              <a:rPr lang="fr-FR" sz="11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, reboot, </a:t>
            </a:r>
            <a:r>
              <a:rPr lang="fr-FR" sz="1100" dirty="0" err="1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Century Gothic"/>
              </a:rPr>
              <a:t>wake-up</a:t>
            </a:r>
            <a:endParaRPr lang="fr-FR" sz="11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  <p:cxnSp>
        <p:nvCxnSpPr>
          <p:cNvPr id="48" name="Connecteur droit 47"/>
          <p:cNvCxnSpPr/>
          <p:nvPr/>
        </p:nvCxnSpPr>
        <p:spPr>
          <a:xfrm flipH="1">
            <a:off x="4879746" y="2505288"/>
            <a:ext cx="2330679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prstDash val="sysDot"/>
            <a:headEnd type="oval" w="med" len="med"/>
            <a:tailEnd type="oval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7315201" y="2358131"/>
            <a:ext cx="1828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100">
                <a:solidFill>
                  <a:schemeClr val="accent4">
                    <a:lumMod val="50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fr-FR" dirty="0" smtClean="0"/>
              <a:t>User </a:t>
            </a:r>
            <a:r>
              <a:rPr lang="fr-FR" dirty="0" err="1" smtClean="0"/>
              <a:t>app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, network </a:t>
            </a:r>
            <a:r>
              <a:rPr lang="fr-FR" dirty="0" err="1" smtClean="0"/>
              <a:t>connectivity</a:t>
            </a:r>
            <a:r>
              <a:rPr lang="fr-FR" dirty="0" smtClean="0"/>
              <a:t>, …</a:t>
            </a:r>
            <a:endParaRPr lang="fr-FR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15244</TotalTime>
  <Words>1684</Words>
  <Application>Microsoft Macintosh PowerPoint</Application>
  <PresentationFormat>Présentation à l'écran (4:3)</PresentationFormat>
  <Paragraphs>387</Paragraphs>
  <Slides>20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Agenda</vt:lpstr>
      <vt:lpstr>Présentation PowerPoint</vt:lpstr>
      <vt:lpstr>M2M ‘big picture’ / Proposed roadmap</vt:lpstr>
      <vt:lpstr>Agenda</vt:lpstr>
      <vt:lpstr>M2M applications spectrum</vt:lpstr>
      <vt:lpstr>Real-world use case</vt:lpstr>
      <vt:lpstr>Market Inhibitors (discussion) </vt:lpstr>
      <vt:lpstr>Présentation PowerPoint</vt:lpstr>
      <vt:lpstr>Présentation PowerPoint</vt:lpstr>
      <vt:lpstr>Decoupling Devices and Servers</vt:lpstr>
      <vt:lpstr>Decoupling Producers and Consumers (many to many)</vt:lpstr>
      <vt:lpstr>M2M Industry Working Group pillars</vt:lpstr>
      <vt:lpstr>Présentation PowerPoint</vt:lpstr>
      <vt:lpstr>Proposed roadmap</vt:lpstr>
      <vt:lpstr>Présentation PowerPoint</vt:lpstr>
      <vt:lpstr>Présentation PowerPoint</vt:lpstr>
      <vt:lpstr>Deliverables</vt:lpstr>
      <vt:lpstr>Other Discussion Items</vt:lpstr>
      <vt:lpstr>BACKUP SLIDES</vt:lpstr>
      <vt:lpstr>Core M2M services</vt:lpstr>
    </vt:vector>
  </TitlesOfParts>
  <Company>Sierra Wireless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Benjamin CABE</dc:creator>
  <cp:lastModifiedBy>Benjamin CABE</cp:lastModifiedBy>
  <cp:revision>302</cp:revision>
  <dcterms:created xsi:type="dcterms:W3CDTF">2012-01-05T09:34:15Z</dcterms:created>
  <dcterms:modified xsi:type="dcterms:W3CDTF">2012-01-31T20:49:19Z</dcterms:modified>
</cp:coreProperties>
</file>